
<file path=[Content_Types].xml><?xml version="1.0" encoding="utf-8"?>
<Types xmlns="http://schemas.openxmlformats.org/package/2006/content-types">
  <Override PartName="/ppt/slideMasters/slideMaster3.xml" ContentType="application/vnd.openxmlformats-officedocument.presentationml.slideMaster+xml"/>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Layouts/slideLayout39.xml" ContentType="application/vnd.openxmlformats-officedocument.presentationml.slideLayout+xml"/>
  <Override PartName="/ppt/theme/theme5.xml" ContentType="application/vnd.openxmlformats-officedocument.theme+xml"/>
  <Override PartName="/ppt/tags/tag8.xml" ContentType="application/vnd.openxmlformats-officedocument.presentationml.tag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slideLayouts/slideLayout35.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docProps/custom.xml" ContentType="application/vnd.openxmlformats-officedocument.custom-properties+xml"/>
  <Override PartName="/ppt/slideMasters/slideMaster4.xml" ContentType="application/vnd.openxmlformats-officedocument.presentationml.slideMaster+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Default Extension="png" ContentType="image/png"/>
  <Default Extension="bin" ContentType="application/vnd.openxmlformats-officedocument.oleObject"/>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presProps.xml" ContentType="application/vnd.openxmlformats-officedocument.presentationml.presProps+xml"/>
  <Override PartName="/ppt/slideLayouts/slideLayout18.xml" ContentType="application/vnd.openxmlformats-officedocument.presentationml.slideLayout+xml"/>
  <Override PartName="/ppt/theme/theme2.xml" ContentType="application/vnd.openxmlformats-officedocument.theme+xml"/>
  <Override PartName="/ppt/slideLayouts/slideLayout36.xml" ContentType="application/vnd.openxmlformats-officedocument.presentationml.slideLayout+xml"/>
  <Override PartName="/ppt/tags/tag5.xml" ContentType="application/vnd.openxmlformats-officedocument.presentationml.tags+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Default Extension="jpeg" ContentType="image/jpeg"/>
  <Override PartName="/ppt/slideLayouts/slideLayout16.xml" ContentType="application/vnd.openxmlformats-officedocument.presentationml.slideLayout+xml"/>
  <Override PartName="/ppt/slideLayouts/slideLayout25.xml" ContentType="application/vnd.openxmlformats-officedocument.presentationml.slideLayout+xml"/>
  <Override PartName="/ppt/slideLayouts/slideLayout34.xml" ContentType="application/vnd.openxmlformats-officedocument.presentationml.slideLayout+xml"/>
  <Default Extension="emf" ContentType="image/x-emf"/>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slideLayouts/slideLayout32.xml" ContentType="application/vnd.openxmlformats-officedocument.presentationml.slideLayout+xml"/>
  <Override PartName="/ppt/tags/tag1.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30.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tags/tag2.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68.xml" ContentType="application/vnd.openxmlformats-officedocument.presentationml.slide+xml"/>
  <Override PartName="/ppt/slideLayouts/slideLayout9.xml" ContentType="application/vnd.openxmlformats-officedocument.presentationml.slideLayout+xml"/>
  <Override PartName="/ppt/slideMasters/slideMaster2.xml" ContentType="application/vnd.openxmlformats-officedocument.presentationml.slideMaster+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Layouts/slideLayout38.xml" ContentType="application/vnd.openxmlformats-officedocument.presentationml.slideLayout+xml"/>
  <Override PartName="/ppt/theme/theme4.xml" ContentType="application/vnd.openxmlformats-officedocument.them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 id="2147483684" r:id="rId3"/>
    <p:sldMasterId id="2147483685" r:id="rId4"/>
  </p:sldMasterIdLst>
  <p:notesMasterIdLst>
    <p:notesMasterId r:id="rId87"/>
  </p:notesMasterIdLst>
  <p:sldIdLst>
    <p:sldId id="789" r:id="rId5"/>
    <p:sldId id="865" r:id="rId6"/>
    <p:sldId id="873" r:id="rId7"/>
    <p:sldId id="874" r:id="rId8"/>
    <p:sldId id="875" r:id="rId9"/>
    <p:sldId id="872" r:id="rId10"/>
    <p:sldId id="871" r:id="rId11"/>
    <p:sldId id="878" r:id="rId12"/>
    <p:sldId id="923" r:id="rId13"/>
    <p:sldId id="895" r:id="rId14"/>
    <p:sldId id="882" r:id="rId15"/>
    <p:sldId id="896" r:id="rId16"/>
    <p:sldId id="897" r:id="rId17"/>
    <p:sldId id="898" r:id="rId18"/>
    <p:sldId id="899" r:id="rId19"/>
    <p:sldId id="900" r:id="rId20"/>
    <p:sldId id="924" r:id="rId21"/>
    <p:sldId id="905" r:id="rId22"/>
    <p:sldId id="907" r:id="rId23"/>
    <p:sldId id="921" r:id="rId24"/>
    <p:sldId id="908" r:id="rId25"/>
    <p:sldId id="920" r:id="rId26"/>
    <p:sldId id="884" r:id="rId27"/>
    <p:sldId id="909" r:id="rId28"/>
    <p:sldId id="910" r:id="rId29"/>
    <p:sldId id="885" r:id="rId30"/>
    <p:sldId id="886" r:id="rId31"/>
    <p:sldId id="911" r:id="rId32"/>
    <p:sldId id="912" r:id="rId33"/>
    <p:sldId id="914" r:id="rId34"/>
    <p:sldId id="915" r:id="rId35"/>
    <p:sldId id="916" r:id="rId36"/>
    <p:sldId id="917" r:id="rId37"/>
    <p:sldId id="918" r:id="rId38"/>
    <p:sldId id="919" r:id="rId39"/>
    <p:sldId id="925" r:id="rId40"/>
    <p:sldId id="869" r:id="rId41"/>
    <p:sldId id="888" r:id="rId42"/>
    <p:sldId id="926" r:id="rId43"/>
    <p:sldId id="927" r:id="rId44"/>
    <p:sldId id="928" r:id="rId45"/>
    <p:sldId id="870" r:id="rId46"/>
    <p:sldId id="889" r:id="rId47"/>
    <p:sldId id="966" r:id="rId48"/>
    <p:sldId id="930" r:id="rId49"/>
    <p:sldId id="931" r:id="rId50"/>
    <p:sldId id="941" r:id="rId51"/>
    <p:sldId id="932" r:id="rId52"/>
    <p:sldId id="935" r:id="rId53"/>
    <p:sldId id="933" r:id="rId54"/>
    <p:sldId id="934" r:id="rId55"/>
    <p:sldId id="942" r:id="rId56"/>
    <p:sldId id="936" r:id="rId57"/>
    <p:sldId id="943" r:id="rId58"/>
    <p:sldId id="944" r:id="rId59"/>
    <p:sldId id="945" r:id="rId60"/>
    <p:sldId id="946" r:id="rId61"/>
    <p:sldId id="949" r:id="rId62"/>
    <p:sldId id="967" r:id="rId63"/>
    <p:sldId id="968" r:id="rId64"/>
    <p:sldId id="947" r:id="rId65"/>
    <p:sldId id="938" r:id="rId66"/>
    <p:sldId id="969" r:id="rId67"/>
    <p:sldId id="939" r:id="rId68"/>
    <p:sldId id="950" r:id="rId69"/>
    <p:sldId id="940" r:id="rId70"/>
    <p:sldId id="903" r:id="rId71"/>
    <p:sldId id="951" r:id="rId72"/>
    <p:sldId id="952" r:id="rId73"/>
    <p:sldId id="953" r:id="rId74"/>
    <p:sldId id="954" r:id="rId75"/>
    <p:sldId id="955" r:id="rId76"/>
    <p:sldId id="957" r:id="rId77"/>
    <p:sldId id="958" r:id="rId78"/>
    <p:sldId id="959" r:id="rId79"/>
    <p:sldId id="960" r:id="rId80"/>
    <p:sldId id="961" r:id="rId81"/>
    <p:sldId id="962" r:id="rId82"/>
    <p:sldId id="963" r:id="rId83"/>
    <p:sldId id="964" r:id="rId84"/>
    <p:sldId id="965" r:id="rId85"/>
    <p:sldId id="812" r:id="rId86"/>
  </p:sldIdLst>
  <p:sldSz cx="11518900" cy="6480175"/>
  <p:notesSz cx="6858000" cy="9144000"/>
  <p:defaultTextStyle>
    <a:defPPr>
      <a:defRPr lang="zh-CN"/>
    </a:defPPr>
    <a:lvl1pPr algn="l" rtl="0" fontAlgn="base">
      <a:spcBef>
        <a:spcPct val="0"/>
      </a:spcBef>
      <a:spcAft>
        <a:spcPct val="0"/>
      </a:spcAft>
      <a:defRPr sz="1900"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sz="1900"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sz="1900"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sz="1900"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sz="1900" kern="1200">
        <a:solidFill>
          <a:schemeClr val="tx1"/>
        </a:solidFill>
        <a:latin typeface="Arial" pitchFamily="34" charset="0"/>
        <a:ea typeface="宋体" pitchFamily="2" charset="-122"/>
        <a:cs typeface="+mn-cs"/>
      </a:defRPr>
    </a:lvl5pPr>
    <a:lvl6pPr marL="2286000" algn="l" defTabSz="914400" rtl="0" eaLnBrk="1" latinLnBrk="0" hangingPunct="1">
      <a:defRPr sz="1900" kern="1200">
        <a:solidFill>
          <a:schemeClr val="tx1"/>
        </a:solidFill>
        <a:latin typeface="Arial" pitchFamily="34" charset="0"/>
        <a:ea typeface="宋体" pitchFamily="2" charset="-122"/>
        <a:cs typeface="+mn-cs"/>
      </a:defRPr>
    </a:lvl6pPr>
    <a:lvl7pPr marL="2743200" algn="l" defTabSz="914400" rtl="0" eaLnBrk="1" latinLnBrk="0" hangingPunct="1">
      <a:defRPr sz="1900" kern="1200">
        <a:solidFill>
          <a:schemeClr val="tx1"/>
        </a:solidFill>
        <a:latin typeface="Arial" pitchFamily="34" charset="0"/>
        <a:ea typeface="宋体" pitchFamily="2" charset="-122"/>
        <a:cs typeface="+mn-cs"/>
      </a:defRPr>
    </a:lvl7pPr>
    <a:lvl8pPr marL="3200400" algn="l" defTabSz="914400" rtl="0" eaLnBrk="1" latinLnBrk="0" hangingPunct="1">
      <a:defRPr sz="1900" kern="1200">
        <a:solidFill>
          <a:schemeClr val="tx1"/>
        </a:solidFill>
        <a:latin typeface="Arial" pitchFamily="34" charset="0"/>
        <a:ea typeface="宋体" pitchFamily="2" charset="-122"/>
        <a:cs typeface="+mn-cs"/>
      </a:defRPr>
    </a:lvl8pPr>
    <a:lvl9pPr marL="3657600" algn="l" defTabSz="914400" rtl="0" eaLnBrk="1" latinLnBrk="0" hangingPunct="1">
      <a:defRPr sz="1900" kern="1200">
        <a:solidFill>
          <a:schemeClr val="tx1"/>
        </a:solidFill>
        <a:latin typeface="Arial"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srgbClr val="FF0000"/>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0"/>
      </p:ext>
    </p:extLst>
  </p:showPr>
  <p:clrMru>
    <a:srgbClr val="006600"/>
    <a:srgbClr val="99CCFF"/>
    <a:srgbClr val="CCFFCC"/>
    <a:srgbClr val="0F9FA3"/>
    <a:srgbClr val="81C0FF"/>
    <a:srgbClr val="FFFF99"/>
    <a:srgbClr val="E0FFC2"/>
    <a:srgbClr val="FEFFC2"/>
    <a:srgbClr val="9BBB59"/>
    <a:srgbClr val="FF99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929F9F4-4A8F-4326-A1B4-22849713DDAB}" styleName="深色样式 1 - 强调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浅色样式 2 - 强调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16D9F66E-5EB9-4882-86FB-DCBF35E3C3E4}" styleName="中度样式 4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69CF1AB2-1976-4502-BF36-3FF5EA218861}" styleName="中度样式 4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1E171933-4619-4E11-9A3F-F7608DF75F80}" styleName="中度样式 1 - 强调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中度样式 1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5413" autoAdjust="0"/>
    <p:restoredTop sz="88214" autoAdjust="0"/>
  </p:normalViewPr>
  <p:slideViewPr>
    <p:cSldViewPr>
      <p:cViewPr>
        <p:scale>
          <a:sx n="70" d="100"/>
          <a:sy n="70" d="100"/>
        </p:scale>
        <p:origin x="-1026" y="-354"/>
      </p:cViewPr>
      <p:guideLst>
        <p:guide orient="horz" pos="1315"/>
        <p:guide pos="3672"/>
      </p:guideLst>
    </p:cSldViewPr>
  </p:slideViewPr>
  <p:notesTextViewPr>
    <p:cViewPr>
      <p:scale>
        <a:sx n="100" d="100"/>
        <a:sy n="100" d="100"/>
      </p:scale>
      <p:origin x="0" y="0"/>
    </p:cViewPr>
  </p:notesTextViewPr>
  <p:sorterViewPr>
    <p:cViewPr>
      <p:scale>
        <a:sx n="66" d="100"/>
        <a:sy n="66" d="100"/>
      </p:scale>
      <p:origin x="0" y="0"/>
    </p:cViewPr>
  </p:sorterViewPr>
  <p:gridSpacing cx="73761600" cy="737616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notesMaster" Target="notesMasters/notes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4" Type="http://schemas.openxmlformats.org/officeDocument/2006/relationships/slideMaster" Target="slideMasters/slideMaster4.xml"/><Relationship Id="rId9"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6146" name="页眉占位符 1"/>
          <p:cNvSpPr>
            <a:spLocks noGrp="1" noChangeArrowheads="1"/>
          </p:cNvSpPr>
          <p:nvPr>
            <p:ph type="hdr" sz="quarter"/>
          </p:nvPr>
        </p:nvSpPr>
        <p:spPr bwMode="auto">
          <a:xfrm>
            <a:off x="1" y="0"/>
            <a:ext cx="2970213"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latin typeface="Arial" pitchFamily="34" charset="0"/>
                <a:ea typeface="宋体" pitchFamily="2" charset="-122"/>
              </a:defRPr>
            </a:lvl1pPr>
          </a:lstStyle>
          <a:p>
            <a:pPr>
              <a:defRPr/>
            </a:pPr>
            <a:endParaRPr lang="zh-CN" altLang="en-US"/>
          </a:p>
        </p:txBody>
      </p:sp>
      <p:sp>
        <p:nvSpPr>
          <p:cNvPr id="6147" name="日期占位符 2"/>
          <p:cNvSpPr>
            <a:spLocks noGrp="1" noChangeArrowheads="1"/>
          </p:cNvSpPr>
          <p:nvPr>
            <p:ph type="dt" idx="1"/>
          </p:nvPr>
        </p:nvSpPr>
        <p:spPr bwMode="auto">
          <a:xfrm>
            <a:off x="3883026" y="0"/>
            <a:ext cx="2973388"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sz="1200">
                <a:latin typeface="Arial" pitchFamily="34" charset="0"/>
                <a:ea typeface="宋体" pitchFamily="2" charset="-122"/>
              </a:defRPr>
            </a:lvl1pPr>
          </a:lstStyle>
          <a:p>
            <a:pPr>
              <a:defRPr/>
            </a:pPr>
            <a:fld id="{F66D64F7-3E13-4079-8D13-FB793155D3BA}" type="datetimeFigureOut">
              <a:rPr lang="zh-CN" altLang="en-US"/>
              <a:pPr>
                <a:defRPr/>
              </a:pPr>
              <a:t>2017-11-7</a:t>
            </a:fld>
            <a:endParaRPr lang="zh-CN" altLang="en-US"/>
          </a:p>
        </p:txBody>
      </p:sp>
      <p:sp>
        <p:nvSpPr>
          <p:cNvPr id="15364" name="幻灯片图像占位符 3"/>
          <p:cNvSpPr>
            <a:spLocks noGrp="1" noRot="1" noChangeAspect="1" noChangeArrowheads="1"/>
          </p:cNvSpPr>
          <p:nvPr>
            <p:ph type="sldImg" idx="2"/>
          </p:nvPr>
        </p:nvSpPr>
        <p:spPr bwMode="auto">
          <a:xfrm>
            <a:off x="382588" y="685800"/>
            <a:ext cx="6092825"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sp>
      <p:sp>
        <p:nvSpPr>
          <p:cNvPr id="6149" name="备注占位符 4"/>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150" name="页脚占位符 5"/>
          <p:cNvSpPr>
            <a:spLocks noGrp="1" noChangeArrowheads="1"/>
          </p:cNvSpPr>
          <p:nvPr>
            <p:ph type="ftr" sz="quarter" idx="4"/>
          </p:nvPr>
        </p:nvSpPr>
        <p:spPr bwMode="auto">
          <a:xfrm>
            <a:off x="1" y="8685213"/>
            <a:ext cx="2970213"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sz="1200">
                <a:latin typeface="Arial" pitchFamily="34" charset="0"/>
                <a:ea typeface="宋体" pitchFamily="2" charset="-122"/>
              </a:defRPr>
            </a:lvl1pPr>
          </a:lstStyle>
          <a:p>
            <a:pPr>
              <a:defRPr/>
            </a:pPr>
            <a:endParaRPr lang="zh-CN" altLang="en-US"/>
          </a:p>
        </p:txBody>
      </p:sp>
      <p:sp>
        <p:nvSpPr>
          <p:cNvPr id="6151" name="灯片编号占位符 6"/>
          <p:cNvSpPr>
            <a:spLocks noGrp="1" noChangeArrowheads="1"/>
          </p:cNvSpPr>
          <p:nvPr>
            <p:ph type="sldNum" sz="quarter" idx="5"/>
          </p:nvPr>
        </p:nvSpPr>
        <p:spPr bwMode="auto">
          <a:xfrm>
            <a:off x="3883026" y="8685213"/>
            <a:ext cx="2973388"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sz="1200">
                <a:latin typeface="Arial" pitchFamily="34" charset="0"/>
                <a:ea typeface="宋体" pitchFamily="2" charset="-122"/>
              </a:defRPr>
            </a:lvl1pPr>
          </a:lstStyle>
          <a:p>
            <a:pPr>
              <a:defRPr/>
            </a:pPr>
            <a:fld id="{73DE3D00-3E8C-4BD6-8600-2386A9C3DF1D}" type="slidenum">
              <a:rPr lang="zh-CN" altLang="en-US"/>
              <a:pPr>
                <a:defRPr/>
              </a:pPr>
              <a:t>‹#›</a:t>
            </a:fld>
            <a:endParaRPr lang="zh-CN" altLang="en-US"/>
          </a:p>
        </p:txBody>
      </p:sp>
    </p:spTree>
    <p:extLst>
      <p:ext uri="{BB962C8B-B14F-4D97-AF65-F5344CB8AC3E}">
        <p14:creationId xmlns="" xmlns:p14="http://schemas.microsoft.com/office/powerpoint/2010/main" val="400024864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7.jpeg"/></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3601" y="2012951"/>
            <a:ext cx="9791700" cy="1389063"/>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727201" y="3671888"/>
            <a:ext cx="8064500" cy="1655762"/>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 xmlns:p14="http://schemas.microsoft.com/office/powerpoint/2010/main" val="27489964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6263" y="1511301"/>
            <a:ext cx="10366375" cy="42767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33211649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1837" y="258763"/>
            <a:ext cx="2590801" cy="552926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6264" y="258763"/>
            <a:ext cx="7623175" cy="552926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10290485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3601" y="2012951"/>
            <a:ext cx="9791700" cy="1389063"/>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727201" y="3671888"/>
            <a:ext cx="8064500" cy="1655762"/>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 xmlns:p14="http://schemas.microsoft.com/office/powerpoint/2010/main" val="13608039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576263" y="1511301"/>
            <a:ext cx="10366375" cy="42767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721093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1700" cy="1287462"/>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09638" y="2746375"/>
            <a:ext cx="9791700" cy="1417638"/>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 xmlns:p14="http://schemas.microsoft.com/office/powerpoint/2010/main" val="18470380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6264" y="1511301"/>
            <a:ext cx="5106987" cy="4276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835650" y="1511301"/>
            <a:ext cx="5106989" cy="4276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1085044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76264" y="1450975"/>
            <a:ext cx="5089526" cy="60483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576264" y="2055813"/>
            <a:ext cx="5089526" cy="3732212"/>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851525" y="1450975"/>
            <a:ext cx="5091113" cy="60483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851525" y="2055813"/>
            <a:ext cx="5091113" cy="3732212"/>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396733791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 xmlns:p14="http://schemas.microsoft.com/office/powerpoint/2010/main" val="1246285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0232310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4" y="258763"/>
            <a:ext cx="3789362" cy="1096962"/>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03739" y="258763"/>
            <a:ext cx="6438900" cy="552926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576264" y="1355725"/>
            <a:ext cx="3789362" cy="44323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 xmlns:p14="http://schemas.microsoft.com/office/powerpoint/2010/main" val="30076336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576263" y="1511301"/>
            <a:ext cx="10366375" cy="42767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249914779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7426" y="4535488"/>
            <a:ext cx="6911975" cy="53657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257426" y="579439"/>
            <a:ext cx="6911975" cy="38877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257426" y="5072063"/>
            <a:ext cx="6911975" cy="76041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 xmlns:p14="http://schemas.microsoft.com/office/powerpoint/2010/main" val="6520918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6263" y="1511301"/>
            <a:ext cx="10366375" cy="42767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220226770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1837" y="258763"/>
            <a:ext cx="2590801" cy="552926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6264" y="258763"/>
            <a:ext cx="7623175" cy="552926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426676120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3601" y="2012951"/>
            <a:ext cx="9791700" cy="1389063"/>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727201" y="3671888"/>
            <a:ext cx="8064500" cy="1655762"/>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 xmlns:p14="http://schemas.microsoft.com/office/powerpoint/2010/main" val="17323625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576263" y="1511301"/>
            <a:ext cx="10366375" cy="42767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25259980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1700" cy="1287462"/>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09638" y="2746375"/>
            <a:ext cx="9791700" cy="1417638"/>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 xmlns:p14="http://schemas.microsoft.com/office/powerpoint/2010/main" val="1507303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6264" y="1511301"/>
            <a:ext cx="5106987" cy="4276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835650" y="1511301"/>
            <a:ext cx="5106989" cy="4276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9040636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76264" y="1450975"/>
            <a:ext cx="5089526" cy="60483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576264" y="2055813"/>
            <a:ext cx="5089526" cy="3732212"/>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851525" y="1450975"/>
            <a:ext cx="5091113" cy="60483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851525" y="2055813"/>
            <a:ext cx="5091113" cy="3732212"/>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39466063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 xmlns:p14="http://schemas.microsoft.com/office/powerpoint/2010/main" val="15863016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5493517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09638" y="4164013"/>
            <a:ext cx="9791700" cy="1287462"/>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09638" y="2746375"/>
            <a:ext cx="9791700" cy="1417638"/>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Tree>
    <p:extLst>
      <p:ext uri="{BB962C8B-B14F-4D97-AF65-F5344CB8AC3E}">
        <p14:creationId xmlns="" xmlns:p14="http://schemas.microsoft.com/office/powerpoint/2010/main" val="303173120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4" y="258763"/>
            <a:ext cx="3789362" cy="1096962"/>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03739" y="258763"/>
            <a:ext cx="6438900" cy="552926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576264" y="1355725"/>
            <a:ext cx="3789362" cy="44323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 xmlns:p14="http://schemas.microsoft.com/office/powerpoint/2010/main" val="289119103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7426" y="4535488"/>
            <a:ext cx="6911975" cy="53657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257426" y="579439"/>
            <a:ext cx="6911975" cy="38877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257426" y="5072063"/>
            <a:ext cx="6911975" cy="76041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 xmlns:p14="http://schemas.microsoft.com/office/powerpoint/2010/main" val="259639996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6263" y="1511301"/>
            <a:ext cx="10366375" cy="4276725"/>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221587364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351837" y="258763"/>
            <a:ext cx="2590801" cy="5529262"/>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576264" y="258763"/>
            <a:ext cx="7623175" cy="5529262"/>
          </a:xfrm>
          <a:prstGeom prst="rect">
            <a:avLst/>
          </a:prstGeo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166703046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63601" y="2012951"/>
            <a:ext cx="9791700" cy="1389063"/>
          </a:xfrm>
          <a:prstGeom prst="rect">
            <a:avLst/>
          </a:prstGeo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727201" y="3671888"/>
            <a:ext cx="8064500" cy="1655762"/>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Tree>
    <p:extLst>
      <p:ext uri="{BB962C8B-B14F-4D97-AF65-F5344CB8AC3E}">
        <p14:creationId xmlns="" xmlns:p14="http://schemas.microsoft.com/office/powerpoint/2010/main" val="272030734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576263" y="674689"/>
            <a:ext cx="10366375" cy="665162"/>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576263" y="1511301"/>
            <a:ext cx="10366375" cy="4276725"/>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176820910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76263" y="674689"/>
            <a:ext cx="10366375" cy="665162"/>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6264" y="1511301"/>
            <a:ext cx="5106987" cy="4276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835650" y="1511301"/>
            <a:ext cx="5106989" cy="4276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7129464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23825270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目录">
    <p:spTree>
      <p:nvGrpSpPr>
        <p:cNvPr id="1" name=""/>
        <p:cNvGrpSpPr/>
        <p:nvPr/>
      </p:nvGrpSpPr>
      <p:grpSpPr>
        <a:xfrm>
          <a:off x="0" y="0"/>
          <a:ext cx="0" cy="0"/>
          <a:chOff x="0" y="0"/>
          <a:chExt cx="0" cy="0"/>
        </a:xfrm>
      </p:grpSpPr>
      <p:pic>
        <p:nvPicPr>
          <p:cNvPr id="4" name="Picture 2" descr="C:\Users\Qiao\Desktop\2012.06.04京东商城公司介绍PPT模板设计\PNG\page-02-1.jp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1" y="1"/>
            <a:ext cx="11518900" cy="648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3" descr="C:\Users\Qiao\Desktop\2012.06.04京东商城公司介绍PPT模板设计\PNG\line.png"/>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1" y="6367463"/>
            <a:ext cx="11518900" cy="112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 name="Rectangle 4"/>
          <p:cNvSpPr txBox="1">
            <a:spLocks noChangeArrowheads="1"/>
          </p:cNvSpPr>
          <p:nvPr userDrawn="1"/>
        </p:nvSpPr>
        <p:spPr bwMode="auto">
          <a:xfrm>
            <a:off x="10385424" y="6038850"/>
            <a:ext cx="1143000" cy="234950"/>
          </a:xfrm>
          <a:prstGeom prst="rect">
            <a:avLst/>
          </a:prstGeom>
          <a:noFill/>
          <a:ln w="9525">
            <a:noFill/>
            <a:miter lim="800000"/>
            <a:headEnd/>
            <a:tailEnd/>
          </a:ln>
          <a:effectLst/>
        </p:spPr>
        <p:txBody>
          <a:bodyPr anchor="ctr"/>
          <a:lstStyle>
            <a:defPPr>
              <a:defRPr lang="zh-CN"/>
            </a:defPPr>
            <a:lvl1pPr marL="0" algn="l" defTabSz="914400" rtl="0" eaLnBrk="1" latinLnBrk="0" hangingPunct="1">
              <a:defRPr sz="1200" kern="1200" smtClean="0">
                <a:solidFill>
                  <a:schemeClr val="bg1"/>
                </a:solidFill>
                <a:latin typeface="Arial" charset="0"/>
                <a:ea typeface="宋体" charset="-122"/>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de-DE" altLang="zh-CN" dirty="0">
                <a:solidFill>
                  <a:schemeClr val="tx1">
                    <a:lumMod val="50000"/>
                    <a:lumOff val="50000"/>
                  </a:schemeClr>
                </a:solidFill>
              </a:rPr>
              <a:t>Page </a:t>
            </a:r>
            <a:fld id="{CEBA55D4-4197-4A70-A6C8-E6CCC2AF5E1E}" type="slidenum">
              <a:rPr lang="de-DE" altLang="zh-CN" sz="1400" b="1">
                <a:solidFill>
                  <a:schemeClr val="tx1">
                    <a:lumMod val="50000"/>
                    <a:lumOff val="50000"/>
                  </a:schemeClr>
                </a:solidFill>
              </a:rPr>
              <a:pPr>
                <a:defRPr/>
              </a:pPr>
              <a:t>‹#›</a:t>
            </a:fld>
            <a:endParaRPr lang="de-DE" altLang="zh-CN" sz="1400" b="1" dirty="0">
              <a:solidFill>
                <a:schemeClr val="tx1">
                  <a:lumMod val="50000"/>
                  <a:lumOff val="50000"/>
                </a:schemeClr>
              </a:solidFill>
            </a:endParaRPr>
          </a:p>
        </p:txBody>
      </p:sp>
      <p:cxnSp>
        <p:nvCxnSpPr>
          <p:cNvPr id="7" name="直接连接符 6"/>
          <p:cNvCxnSpPr/>
          <p:nvPr userDrawn="1"/>
        </p:nvCxnSpPr>
        <p:spPr>
          <a:xfrm>
            <a:off x="588962" y="858838"/>
            <a:ext cx="5230812" cy="0"/>
          </a:xfrm>
          <a:prstGeom prst="line">
            <a:avLst/>
          </a:prstGeom>
          <a:ln>
            <a:solidFill>
              <a:srgbClr val="EE8A04"/>
            </a:solidFill>
          </a:ln>
        </p:spPr>
        <p:style>
          <a:lnRef idx="1">
            <a:schemeClr val="accent1"/>
          </a:lnRef>
          <a:fillRef idx="0">
            <a:schemeClr val="accent1"/>
          </a:fillRef>
          <a:effectRef idx="0">
            <a:schemeClr val="accent1"/>
          </a:effectRef>
          <a:fontRef idx="minor">
            <a:schemeClr val="tx1"/>
          </a:fontRef>
        </p:style>
      </p:cxnSp>
      <p:pic>
        <p:nvPicPr>
          <p:cNvPr id="8" name="图片 6" descr="未标题-2.jpg"/>
          <p:cNvPicPr>
            <a:picLocks noChangeAspect="1"/>
          </p:cNvPicPr>
          <p:nvPr userDrawn="1"/>
        </p:nvPicPr>
        <p:blipFill>
          <a:blip r:embed="rId4" cstate="print">
            <a:extLst>
              <a:ext uri="{28A0092B-C50C-407E-A947-70E740481C1C}">
                <a14:useLocalDpi xmlns="" xmlns:a14="http://schemas.microsoft.com/office/drawing/2010/main" val="0"/>
              </a:ext>
            </a:extLst>
          </a:blip>
          <a:srcRect/>
          <a:stretch>
            <a:fillRect/>
          </a:stretch>
        </p:blipFill>
        <p:spPr bwMode="auto">
          <a:xfrm>
            <a:off x="-4761" y="1589"/>
            <a:ext cx="11523664" cy="6478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531068" y="142669"/>
            <a:ext cx="8130551" cy="372583"/>
          </a:xfrm>
          <a:prstGeom prst="rect">
            <a:avLst/>
          </a:prstGeom>
        </p:spPr>
        <p:txBody>
          <a:bodyPr/>
          <a:lstStyle>
            <a:lvl1pPr algn="l">
              <a:defRPr sz="2400" baseline="0">
                <a:solidFill>
                  <a:schemeClr val="tx1">
                    <a:lumMod val="50000"/>
                    <a:lumOff val="50000"/>
                  </a:schemeClr>
                </a:solidFill>
                <a:effectLst/>
                <a:latin typeface="方正兰亭粗黑_GBK" pitchFamily="2" charset="-122"/>
                <a:ea typeface="微软雅黑" pitchFamily="34" charset="-122"/>
              </a:defRPr>
            </a:lvl1pPr>
          </a:lstStyle>
          <a:p>
            <a:r>
              <a:rPr lang="zh-CN" altLang="en-US" dirty="0" smtClean="0"/>
              <a:t>单击此处编辑母版标题样式</a:t>
            </a:r>
            <a:endParaRPr lang="zh-CN" altLang="en-US" dirty="0"/>
          </a:p>
        </p:txBody>
      </p:sp>
      <p:sp>
        <p:nvSpPr>
          <p:cNvPr id="18" name="文本占位符 17"/>
          <p:cNvSpPr>
            <a:spLocks noGrp="1"/>
          </p:cNvSpPr>
          <p:nvPr>
            <p:ph type="body" sz="quarter" idx="10"/>
          </p:nvPr>
        </p:nvSpPr>
        <p:spPr>
          <a:xfrm>
            <a:off x="572078" y="1267535"/>
            <a:ext cx="9379103" cy="1428039"/>
          </a:xfrm>
          <a:prstGeom prst="rect">
            <a:avLst/>
          </a:prstGeom>
        </p:spPr>
        <p:txBody>
          <a:bodyPr/>
          <a:lstStyle>
            <a:lvl1pPr marL="288000" indent="-288000">
              <a:lnSpc>
                <a:spcPct val="150000"/>
              </a:lnSpc>
              <a:spcBef>
                <a:spcPts val="0"/>
              </a:spcBef>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defRPr>
            </a:lvl1pPr>
            <a:lvl2pPr marL="457200" indent="0">
              <a:buNone/>
              <a:defRPr sz="1400">
                <a:latin typeface="微软雅黑" pitchFamily="34" charset="-122"/>
                <a:ea typeface="微软雅黑" pitchFamily="34" charset="-122"/>
              </a:defRPr>
            </a:lvl2pPr>
            <a:lvl3pPr marL="914400" indent="0">
              <a:buNone/>
              <a:defRPr sz="1600">
                <a:latin typeface="微软雅黑" pitchFamily="34" charset="-122"/>
                <a:ea typeface="微软雅黑" pitchFamily="34" charset="-122"/>
              </a:defRPr>
            </a:lvl3pPr>
            <a:lvl4pPr marL="1371600" indent="0">
              <a:buNone/>
              <a:defRPr sz="1400">
                <a:latin typeface="微软雅黑" pitchFamily="34" charset="-122"/>
                <a:ea typeface="微软雅黑" pitchFamily="34" charset="-122"/>
              </a:defRPr>
            </a:lvl4pPr>
            <a:lvl5pPr marL="1828800" indent="0">
              <a:buNone/>
              <a:defRPr sz="1400">
                <a:latin typeface="微软雅黑" pitchFamily="34" charset="-122"/>
                <a:ea typeface="微软雅黑" pitchFamily="34" charset="-122"/>
              </a:defRPr>
            </a:lvl5pPr>
          </a:lstStyle>
          <a:p>
            <a:pPr lvl="0"/>
            <a:r>
              <a:rPr lang="zh-CN" altLang="en-US" dirty="0" smtClean="0"/>
              <a:t>单击此处编辑母版文本样式</a:t>
            </a:r>
          </a:p>
        </p:txBody>
      </p:sp>
    </p:spTree>
    <p:extLst>
      <p:ext uri="{BB962C8B-B14F-4D97-AF65-F5344CB8AC3E}">
        <p14:creationId xmlns="" xmlns:p14="http://schemas.microsoft.com/office/powerpoint/2010/main" val="21202430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pic>
        <p:nvPicPr>
          <p:cNvPr id="2" name="图片 2" descr="未标题-1.jpg"/>
          <p:cNvPicPr>
            <a:picLocks noChangeAspect="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1" y="1588"/>
            <a:ext cx="11518900" cy="647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 xmlns:p14="http://schemas.microsoft.com/office/powerpoint/2010/main" val="2334999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576264" y="1511301"/>
            <a:ext cx="5106987" cy="4276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5835650" y="1511301"/>
            <a:ext cx="5106989" cy="427672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2578407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576264" y="1450975"/>
            <a:ext cx="5089526" cy="60483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576264" y="2055813"/>
            <a:ext cx="5089526" cy="3732212"/>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5851525" y="1450975"/>
            <a:ext cx="5091113" cy="604838"/>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5851525" y="2055813"/>
            <a:ext cx="5091113" cy="3732212"/>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32119303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3" y="258764"/>
            <a:ext cx="10366375" cy="1081087"/>
          </a:xfrm>
          <a:prstGeom prst="rect">
            <a:avLst/>
          </a:prstGeom>
        </p:spPr>
        <p:txBody>
          <a:bodyPr/>
          <a:lstStyle/>
          <a:p>
            <a:r>
              <a:rPr lang="zh-CN" altLang="en-US" smtClean="0"/>
              <a:t>单击此处编辑母版标题样式</a:t>
            </a:r>
            <a:endParaRPr lang="zh-CN" altLang="en-US"/>
          </a:p>
        </p:txBody>
      </p:sp>
    </p:spTree>
    <p:extLst>
      <p:ext uri="{BB962C8B-B14F-4D97-AF65-F5344CB8AC3E}">
        <p14:creationId xmlns="" xmlns:p14="http://schemas.microsoft.com/office/powerpoint/2010/main" val="14391045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6764785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576264" y="258763"/>
            <a:ext cx="3789362" cy="1096962"/>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503739" y="258763"/>
            <a:ext cx="6438900" cy="5529262"/>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576264" y="1355725"/>
            <a:ext cx="3789362" cy="4432300"/>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 xmlns:p14="http://schemas.microsoft.com/office/powerpoint/2010/main" val="11202651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257426" y="4535488"/>
            <a:ext cx="6911975" cy="536575"/>
          </a:xfrm>
          <a:prstGeom prst="rect">
            <a:avLst/>
          </a:prstGeo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257426" y="579439"/>
            <a:ext cx="6911975" cy="3887787"/>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sym typeface="Calibri" pitchFamily="34" charset="0"/>
            </a:endParaRPr>
          </a:p>
        </p:txBody>
      </p:sp>
      <p:sp>
        <p:nvSpPr>
          <p:cNvPr id="4" name="文本占位符 3"/>
          <p:cNvSpPr>
            <a:spLocks noGrp="1"/>
          </p:cNvSpPr>
          <p:nvPr>
            <p:ph type="body" sz="half" idx="2"/>
          </p:nvPr>
        </p:nvSpPr>
        <p:spPr>
          <a:xfrm>
            <a:off x="2257426" y="5072063"/>
            <a:ext cx="6911975" cy="76041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Tree>
    <p:extLst>
      <p:ext uri="{BB962C8B-B14F-4D97-AF65-F5344CB8AC3E}">
        <p14:creationId xmlns="" xmlns:p14="http://schemas.microsoft.com/office/powerpoint/2010/main" val="20169741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2.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3.jpe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slideLayout" Target="../slideLayouts/slideLayout36.xml"/><Relationship Id="rId7"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1026" name="Picture 2" descr="4"/>
          <p:cNvPicPr>
            <a:picLocks noChangeAspect="1" noChangeArrowheads="1"/>
          </p:cNvPicPr>
          <p:nvPr userDrawn="1"/>
        </p:nvPicPr>
        <p:blipFill>
          <a:blip r:embed="rId13" cstate="print">
            <a:extLst>
              <a:ext uri="{28A0092B-C50C-407E-A947-70E740481C1C}">
                <a14:useLocalDpi xmlns="" xmlns:a14="http://schemas.microsoft.com/office/drawing/2010/main" val="0"/>
              </a:ext>
            </a:extLst>
          </a:blip>
          <a:srcRect/>
          <a:stretch>
            <a:fillRect/>
          </a:stretch>
        </p:blipFill>
        <p:spPr bwMode="auto">
          <a:xfrm>
            <a:off x="114301" y="1"/>
            <a:ext cx="11290300" cy="648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55" r:id="rId1"/>
    <p:sldLayoutId id="2147485056" r:id="rId2"/>
    <p:sldLayoutId id="2147485057" r:id="rId3"/>
    <p:sldLayoutId id="2147485058" r:id="rId4"/>
    <p:sldLayoutId id="2147485059" r:id="rId5"/>
    <p:sldLayoutId id="2147485060" r:id="rId6"/>
    <p:sldLayoutId id="2147485061" r:id="rId7"/>
    <p:sldLayoutId id="2147485062" r:id="rId8"/>
    <p:sldLayoutId id="2147485063" r:id="rId9"/>
    <p:sldLayoutId id="2147485064" r:id="rId10"/>
    <p:sldLayoutId id="2147485065" r:id="rId11"/>
  </p:sldLayoutIdLst>
  <p:txStyles>
    <p:titleStyle>
      <a:lvl1pPr marL="1008063" indent="-1008063" algn="ctr" rtl="0" eaLnBrk="0" fontAlgn="base" hangingPunct="0">
        <a:spcBef>
          <a:spcPct val="0"/>
        </a:spcBef>
        <a:spcAft>
          <a:spcPct val="0"/>
        </a:spcAft>
        <a:defRPr sz="4800">
          <a:solidFill>
            <a:schemeClr val="tx1"/>
          </a:solidFill>
          <a:latin typeface="+mj-lt"/>
          <a:ea typeface="+mj-ea"/>
          <a:cs typeface="+mj-cs"/>
          <a:sym typeface="Calibri" pitchFamily="34" charset="0"/>
        </a:defRPr>
      </a:lvl1pPr>
      <a:lvl2pPr marL="10080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2pPr>
      <a:lvl3pPr marL="10080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3pPr>
      <a:lvl4pPr marL="10080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4pPr>
      <a:lvl5pPr marL="10080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5pPr>
      <a:lvl6pPr marL="14652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6pPr>
      <a:lvl7pPr marL="19224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7pPr>
      <a:lvl8pPr marL="23796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8pPr>
      <a:lvl9pPr marL="28368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9pPr>
    </p:titleStyle>
    <p:bodyStyle>
      <a:lvl1pPr marL="377825" indent="-377825" algn="l" defTabSz="1008063" rtl="0" eaLnBrk="0" fontAlgn="base" hangingPunct="0">
        <a:spcBef>
          <a:spcPct val="20000"/>
        </a:spcBef>
        <a:spcAft>
          <a:spcPct val="0"/>
        </a:spcAft>
        <a:buFont typeface="Arial" pitchFamily="34" charset="0"/>
        <a:buChar char="•"/>
        <a:defRPr sz="3500">
          <a:solidFill>
            <a:schemeClr val="tx1"/>
          </a:solidFill>
          <a:latin typeface="+mn-lt"/>
          <a:ea typeface="+mn-ea"/>
          <a:cs typeface="+mn-cs"/>
          <a:sym typeface="Calibri" pitchFamily="34" charset="0"/>
        </a:defRPr>
      </a:lvl1pPr>
      <a:lvl2pPr marL="819150" indent="-314325" algn="l" rtl="0" eaLnBrk="0" fontAlgn="base" hangingPunct="0">
        <a:spcBef>
          <a:spcPct val="20000"/>
        </a:spcBef>
        <a:spcAft>
          <a:spcPct val="0"/>
        </a:spcAft>
        <a:buFont typeface="Arial" pitchFamily="34" charset="0"/>
        <a:buChar char="–"/>
        <a:defRPr sz="3000">
          <a:solidFill>
            <a:schemeClr val="tx1"/>
          </a:solidFill>
          <a:latin typeface="+mn-lt"/>
          <a:ea typeface="+mn-ea"/>
          <a:sym typeface="Calibri" pitchFamily="34" charset="0"/>
        </a:defRPr>
      </a:lvl2pPr>
      <a:lvl3pPr marL="1260475" indent="-252413" algn="l" rtl="0" eaLnBrk="0" fontAlgn="base" hangingPunct="0">
        <a:spcBef>
          <a:spcPct val="20000"/>
        </a:spcBef>
        <a:spcAft>
          <a:spcPct val="0"/>
        </a:spcAft>
        <a:buFont typeface="Arial" pitchFamily="34" charset="0"/>
        <a:buChar char="•"/>
        <a:defRPr sz="2600">
          <a:solidFill>
            <a:schemeClr val="tx1"/>
          </a:solidFill>
          <a:latin typeface="+mn-lt"/>
          <a:ea typeface="+mn-ea"/>
          <a:sym typeface="Calibri" pitchFamily="34" charset="0"/>
        </a:defRPr>
      </a:lvl3pPr>
      <a:lvl4pPr marL="1763713" indent="-252413"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4pPr>
      <a:lvl5pPr marL="22669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5pPr>
      <a:lvl6pPr marL="27241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6pPr>
      <a:lvl7pPr marL="31813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7pPr>
      <a:lvl8pPr marL="36385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8pPr>
      <a:lvl9pPr marL="40957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2050" name="Picture 2" descr="3"/>
          <p:cNvPicPr>
            <a:picLocks noChangeAspect="1" noChangeArrowheads="1"/>
          </p:cNvPicPr>
          <p:nvPr userDrawn="1"/>
        </p:nvPicPr>
        <p:blipFill>
          <a:blip r:embed="rId13" cstate="print">
            <a:extLst>
              <a:ext uri="{28A0092B-C50C-407E-A947-70E740481C1C}">
                <a14:useLocalDpi xmlns="" xmlns:a14="http://schemas.microsoft.com/office/drawing/2010/main" val="0"/>
              </a:ext>
            </a:extLst>
          </a:blip>
          <a:srcRect/>
          <a:stretch>
            <a:fillRect/>
          </a:stretch>
        </p:blipFill>
        <p:spPr bwMode="auto">
          <a:xfrm>
            <a:off x="0" y="1"/>
            <a:ext cx="11520487" cy="6480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66" r:id="rId1"/>
    <p:sldLayoutId id="2147485067" r:id="rId2"/>
    <p:sldLayoutId id="2147485068" r:id="rId3"/>
    <p:sldLayoutId id="2147485069" r:id="rId4"/>
    <p:sldLayoutId id="2147485070" r:id="rId5"/>
    <p:sldLayoutId id="2147485071" r:id="rId6"/>
    <p:sldLayoutId id="2147485072" r:id="rId7"/>
    <p:sldLayoutId id="2147485073" r:id="rId8"/>
    <p:sldLayoutId id="2147485074" r:id="rId9"/>
    <p:sldLayoutId id="2147485075" r:id="rId10"/>
    <p:sldLayoutId id="2147485076" r:id="rId11"/>
  </p:sldLayoutIdLst>
  <p:txStyles>
    <p:titleStyle>
      <a:lvl1pPr marL="1008063" indent="-1008063" algn="ctr" rtl="0" eaLnBrk="0" fontAlgn="base" hangingPunct="0">
        <a:spcBef>
          <a:spcPct val="0"/>
        </a:spcBef>
        <a:spcAft>
          <a:spcPct val="0"/>
        </a:spcAft>
        <a:defRPr sz="4800">
          <a:solidFill>
            <a:schemeClr val="tx1"/>
          </a:solidFill>
          <a:latin typeface="+mj-lt"/>
          <a:ea typeface="+mj-ea"/>
          <a:cs typeface="+mj-cs"/>
          <a:sym typeface="Calibri" pitchFamily="34" charset="0"/>
        </a:defRPr>
      </a:lvl1pPr>
      <a:lvl2pPr marL="10080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2pPr>
      <a:lvl3pPr marL="10080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3pPr>
      <a:lvl4pPr marL="10080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4pPr>
      <a:lvl5pPr marL="10080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5pPr>
      <a:lvl6pPr marL="14652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6pPr>
      <a:lvl7pPr marL="19224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7pPr>
      <a:lvl8pPr marL="23796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8pPr>
      <a:lvl9pPr marL="28368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9pPr>
    </p:titleStyle>
    <p:bodyStyle>
      <a:lvl1pPr marL="377825" indent="-377825" algn="l" defTabSz="1008063" rtl="0" eaLnBrk="0" fontAlgn="base" hangingPunct="0">
        <a:spcBef>
          <a:spcPct val="20000"/>
        </a:spcBef>
        <a:spcAft>
          <a:spcPct val="0"/>
        </a:spcAft>
        <a:buFont typeface="Arial" pitchFamily="34" charset="0"/>
        <a:buChar char="•"/>
        <a:defRPr sz="3500">
          <a:solidFill>
            <a:schemeClr val="tx1"/>
          </a:solidFill>
          <a:latin typeface="+mn-lt"/>
          <a:ea typeface="+mn-ea"/>
          <a:cs typeface="+mn-cs"/>
          <a:sym typeface="Calibri" pitchFamily="34" charset="0"/>
        </a:defRPr>
      </a:lvl1pPr>
      <a:lvl2pPr marL="819150" indent="-314325" algn="l" rtl="0" eaLnBrk="0" fontAlgn="base" hangingPunct="0">
        <a:spcBef>
          <a:spcPct val="20000"/>
        </a:spcBef>
        <a:spcAft>
          <a:spcPct val="0"/>
        </a:spcAft>
        <a:buFont typeface="Arial" pitchFamily="34" charset="0"/>
        <a:buChar char="–"/>
        <a:defRPr sz="3000">
          <a:solidFill>
            <a:schemeClr val="tx1"/>
          </a:solidFill>
          <a:latin typeface="+mn-lt"/>
          <a:ea typeface="+mn-ea"/>
          <a:sym typeface="Calibri" pitchFamily="34" charset="0"/>
        </a:defRPr>
      </a:lvl2pPr>
      <a:lvl3pPr marL="1260475" indent="-252413" algn="l" rtl="0" eaLnBrk="0" fontAlgn="base" hangingPunct="0">
        <a:spcBef>
          <a:spcPct val="20000"/>
        </a:spcBef>
        <a:spcAft>
          <a:spcPct val="0"/>
        </a:spcAft>
        <a:buFont typeface="Arial" pitchFamily="34" charset="0"/>
        <a:buChar char="•"/>
        <a:defRPr sz="2600">
          <a:solidFill>
            <a:schemeClr val="tx1"/>
          </a:solidFill>
          <a:latin typeface="+mn-lt"/>
          <a:ea typeface="+mn-ea"/>
          <a:sym typeface="Calibri" pitchFamily="34" charset="0"/>
        </a:defRPr>
      </a:lvl3pPr>
      <a:lvl4pPr marL="1763713" indent="-252413"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4pPr>
      <a:lvl5pPr marL="22669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5pPr>
      <a:lvl6pPr marL="27241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6pPr>
      <a:lvl7pPr marL="31813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7pPr>
      <a:lvl8pPr marL="36385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8pPr>
      <a:lvl9pPr marL="40957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auto">
      <p:bgPr>
        <a:solidFill>
          <a:schemeClr val="bg1"/>
        </a:solidFill>
        <a:effectLst/>
      </p:bgPr>
    </p:bg>
    <p:spTree>
      <p:nvGrpSpPr>
        <p:cNvPr id="1" name=""/>
        <p:cNvGrpSpPr/>
        <p:nvPr/>
      </p:nvGrpSpPr>
      <p:grpSpPr>
        <a:xfrm>
          <a:off x="0" y="0"/>
          <a:ext cx="0" cy="0"/>
          <a:chOff x="0" y="0"/>
          <a:chExt cx="0" cy="0"/>
        </a:xfrm>
      </p:grpSpPr>
      <p:pic>
        <p:nvPicPr>
          <p:cNvPr id="3074" name="Picture 2" descr="2"/>
          <p:cNvPicPr>
            <a:picLocks noChangeAspect="1" noChangeArrowheads="1"/>
          </p:cNvPicPr>
          <p:nvPr userDrawn="1"/>
        </p:nvPicPr>
        <p:blipFill>
          <a:blip r:embed="rId13" cstate="print">
            <a:extLst>
              <a:ext uri="{28A0092B-C50C-407E-A947-70E740481C1C}">
                <a14:useLocalDpi xmlns="" xmlns:a14="http://schemas.microsoft.com/office/drawing/2010/main" val="0"/>
              </a:ext>
            </a:extLst>
          </a:blip>
          <a:srcRect/>
          <a:stretch>
            <a:fillRect/>
          </a:stretch>
        </p:blipFill>
        <p:spPr bwMode="auto">
          <a:xfrm>
            <a:off x="1" y="0"/>
            <a:ext cx="11522075" cy="6478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77" r:id="rId1"/>
    <p:sldLayoutId id="2147485078" r:id="rId2"/>
    <p:sldLayoutId id="2147485079" r:id="rId3"/>
    <p:sldLayoutId id="2147485080" r:id="rId4"/>
    <p:sldLayoutId id="2147485081" r:id="rId5"/>
    <p:sldLayoutId id="2147485082" r:id="rId6"/>
    <p:sldLayoutId id="2147485083" r:id="rId7"/>
    <p:sldLayoutId id="2147485084" r:id="rId8"/>
    <p:sldLayoutId id="2147485085" r:id="rId9"/>
    <p:sldLayoutId id="2147485086" r:id="rId10"/>
    <p:sldLayoutId id="2147485087" r:id="rId11"/>
  </p:sldLayoutIdLst>
  <p:txStyles>
    <p:titleStyle>
      <a:lvl1pPr marL="1008063" indent="-1008063" algn="ctr" rtl="0" eaLnBrk="0" fontAlgn="base" hangingPunct="0">
        <a:spcBef>
          <a:spcPct val="0"/>
        </a:spcBef>
        <a:spcAft>
          <a:spcPct val="0"/>
        </a:spcAft>
        <a:defRPr sz="4800">
          <a:solidFill>
            <a:schemeClr val="tx1"/>
          </a:solidFill>
          <a:latin typeface="+mj-lt"/>
          <a:ea typeface="+mj-ea"/>
          <a:cs typeface="+mj-cs"/>
          <a:sym typeface="Calibri" pitchFamily="34" charset="0"/>
        </a:defRPr>
      </a:lvl1pPr>
      <a:lvl2pPr marL="10080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2pPr>
      <a:lvl3pPr marL="10080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3pPr>
      <a:lvl4pPr marL="10080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4pPr>
      <a:lvl5pPr marL="10080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5pPr>
      <a:lvl6pPr marL="14652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6pPr>
      <a:lvl7pPr marL="19224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7pPr>
      <a:lvl8pPr marL="23796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8pPr>
      <a:lvl9pPr marL="2836863" indent="-1008063" algn="ctr" rtl="0" eaLnBrk="0" fontAlgn="base" hangingPunct="0">
        <a:spcBef>
          <a:spcPct val="0"/>
        </a:spcBef>
        <a:spcAft>
          <a:spcPct val="0"/>
        </a:spcAft>
        <a:defRPr sz="4800">
          <a:solidFill>
            <a:schemeClr val="tx1"/>
          </a:solidFill>
          <a:latin typeface="Calibri" pitchFamily="34" charset="0"/>
          <a:ea typeface="宋体" pitchFamily="2" charset="-122"/>
          <a:sym typeface="Calibri" pitchFamily="34" charset="0"/>
        </a:defRPr>
      </a:lvl9pPr>
    </p:titleStyle>
    <p:bodyStyle>
      <a:lvl1pPr marL="377825" indent="-377825" algn="l" defTabSz="1008063" rtl="0" eaLnBrk="0" fontAlgn="base" hangingPunct="0">
        <a:spcBef>
          <a:spcPct val="20000"/>
        </a:spcBef>
        <a:spcAft>
          <a:spcPct val="0"/>
        </a:spcAft>
        <a:buFont typeface="Arial" pitchFamily="34" charset="0"/>
        <a:buChar char="•"/>
        <a:defRPr sz="3500">
          <a:solidFill>
            <a:schemeClr val="tx1"/>
          </a:solidFill>
          <a:latin typeface="+mn-lt"/>
          <a:ea typeface="+mn-ea"/>
          <a:cs typeface="+mn-cs"/>
          <a:sym typeface="Calibri" pitchFamily="34" charset="0"/>
        </a:defRPr>
      </a:lvl1pPr>
      <a:lvl2pPr marL="819150" indent="-314325" algn="l" rtl="0" eaLnBrk="0" fontAlgn="base" hangingPunct="0">
        <a:spcBef>
          <a:spcPct val="20000"/>
        </a:spcBef>
        <a:spcAft>
          <a:spcPct val="0"/>
        </a:spcAft>
        <a:buFont typeface="Arial" pitchFamily="34" charset="0"/>
        <a:buChar char="–"/>
        <a:defRPr sz="3000">
          <a:solidFill>
            <a:schemeClr val="tx1"/>
          </a:solidFill>
          <a:latin typeface="+mn-lt"/>
          <a:ea typeface="+mn-ea"/>
          <a:sym typeface="Calibri" pitchFamily="34" charset="0"/>
        </a:defRPr>
      </a:lvl2pPr>
      <a:lvl3pPr marL="1260475" indent="-252413" algn="l" rtl="0" eaLnBrk="0" fontAlgn="base" hangingPunct="0">
        <a:spcBef>
          <a:spcPct val="20000"/>
        </a:spcBef>
        <a:spcAft>
          <a:spcPct val="0"/>
        </a:spcAft>
        <a:buFont typeface="Arial" pitchFamily="34" charset="0"/>
        <a:buChar char="•"/>
        <a:defRPr sz="2600">
          <a:solidFill>
            <a:schemeClr val="tx1"/>
          </a:solidFill>
          <a:latin typeface="+mn-lt"/>
          <a:ea typeface="+mn-ea"/>
          <a:sym typeface="Calibri" pitchFamily="34" charset="0"/>
        </a:defRPr>
      </a:lvl3pPr>
      <a:lvl4pPr marL="1763713" indent="-252413"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4pPr>
      <a:lvl5pPr marL="22669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5pPr>
      <a:lvl6pPr marL="27241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6pPr>
      <a:lvl7pPr marL="31813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7pPr>
      <a:lvl8pPr marL="36385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8pPr>
      <a:lvl9pPr marL="4095750" indent="-250825" algn="l" rtl="0" eaLnBrk="0" fontAlgn="base" hangingPunct="0">
        <a:spcBef>
          <a:spcPct val="20000"/>
        </a:spcBef>
        <a:spcAft>
          <a:spcPct val="0"/>
        </a:spcAft>
        <a:buFont typeface="Arial" pitchFamily="34" charset="0"/>
        <a:buChar char="»"/>
        <a:defRPr sz="2200">
          <a:solidFill>
            <a:schemeClr val="tx1"/>
          </a:solidFill>
          <a:latin typeface="+mn-lt"/>
          <a:ea typeface="+mn-ea"/>
          <a:sym typeface="Calibri"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pic>
        <p:nvPicPr>
          <p:cNvPr id="4098" name="图片 8" descr="未标题-1.jpg"/>
          <p:cNvPicPr>
            <a:picLocks noChangeAspect="1"/>
          </p:cNvPicPr>
          <p:nvPr userDrawn="1"/>
        </p:nvPicPr>
        <p:blipFill>
          <a:blip r:embed="rId8" cstate="print">
            <a:extLst>
              <a:ext uri="{28A0092B-C50C-407E-A947-70E740481C1C}">
                <a14:useLocalDpi xmlns="" xmlns:a14="http://schemas.microsoft.com/office/drawing/2010/main" val="0"/>
              </a:ext>
            </a:extLst>
          </a:blip>
          <a:srcRect/>
          <a:stretch>
            <a:fillRect/>
          </a:stretch>
        </p:blipFill>
        <p:spPr bwMode="auto">
          <a:xfrm>
            <a:off x="1" y="1589"/>
            <a:ext cx="11523664" cy="64785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5088" r:id="rId1"/>
    <p:sldLayoutId id="2147485089" r:id="rId2"/>
    <p:sldLayoutId id="2147485090" r:id="rId3"/>
    <p:sldLayoutId id="2147485091" r:id="rId4"/>
    <p:sldLayoutId id="2147485092" r:id="rId5"/>
    <p:sldLayoutId id="2147485093" r:id="rId6"/>
  </p:sldLayoutIdLst>
  <p:txStyles>
    <p:titleStyle>
      <a:lvl1pPr algn="ctr" rtl="0" eaLnBrk="0" fontAlgn="base" hangingPunct="0">
        <a:spcBef>
          <a:spcPct val="0"/>
        </a:spcBef>
        <a:spcAft>
          <a:spcPct val="0"/>
        </a:spcAft>
        <a:defRPr sz="3200">
          <a:solidFill>
            <a:schemeClr val="tx1"/>
          </a:solidFill>
          <a:latin typeface="+mj-lt"/>
          <a:ea typeface="+mj-ea"/>
          <a:cs typeface="+mj-cs"/>
        </a:defRPr>
      </a:lvl1pPr>
      <a:lvl2pPr algn="ctr" rtl="0" eaLnBrk="0" fontAlgn="base" hangingPunct="0">
        <a:spcBef>
          <a:spcPct val="0"/>
        </a:spcBef>
        <a:spcAft>
          <a:spcPct val="0"/>
        </a:spcAft>
        <a:defRPr sz="3200">
          <a:solidFill>
            <a:schemeClr val="tx1"/>
          </a:solidFill>
          <a:latin typeface="微软雅黑" pitchFamily="34" charset="-122"/>
          <a:ea typeface="微软雅黑" pitchFamily="34" charset="-122"/>
        </a:defRPr>
      </a:lvl2pPr>
      <a:lvl3pPr algn="ctr" rtl="0" eaLnBrk="0" fontAlgn="base" hangingPunct="0">
        <a:spcBef>
          <a:spcPct val="0"/>
        </a:spcBef>
        <a:spcAft>
          <a:spcPct val="0"/>
        </a:spcAft>
        <a:defRPr sz="3200">
          <a:solidFill>
            <a:schemeClr val="tx1"/>
          </a:solidFill>
          <a:latin typeface="微软雅黑" pitchFamily="34" charset="-122"/>
          <a:ea typeface="微软雅黑" pitchFamily="34" charset="-122"/>
        </a:defRPr>
      </a:lvl3pPr>
      <a:lvl4pPr algn="ctr" rtl="0" eaLnBrk="0" fontAlgn="base" hangingPunct="0">
        <a:spcBef>
          <a:spcPct val="0"/>
        </a:spcBef>
        <a:spcAft>
          <a:spcPct val="0"/>
        </a:spcAft>
        <a:defRPr sz="3200">
          <a:solidFill>
            <a:schemeClr val="tx1"/>
          </a:solidFill>
          <a:latin typeface="微软雅黑" pitchFamily="34" charset="-122"/>
          <a:ea typeface="微软雅黑" pitchFamily="34" charset="-122"/>
        </a:defRPr>
      </a:lvl4pPr>
      <a:lvl5pPr algn="ctr" rtl="0" eaLnBrk="0" fontAlgn="base" hangingPunct="0">
        <a:spcBef>
          <a:spcPct val="0"/>
        </a:spcBef>
        <a:spcAft>
          <a:spcPct val="0"/>
        </a:spcAft>
        <a:defRPr sz="3200">
          <a:solidFill>
            <a:schemeClr val="tx1"/>
          </a:solidFill>
          <a:latin typeface="微软雅黑" pitchFamily="34" charset="-122"/>
          <a:ea typeface="微软雅黑" pitchFamily="34" charset="-122"/>
        </a:defRPr>
      </a:lvl5pPr>
      <a:lvl6pPr marL="4572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6pPr>
      <a:lvl7pPr marL="9144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7pPr>
      <a:lvl8pPr marL="13716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8pPr>
      <a:lvl9pPr marL="1828800" algn="ctr" rtl="0" eaLnBrk="0" fontAlgn="base" hangingPunct="0">
        <a:spcBef>
          <a:spcPct val="0"/>
        </a:spcBef>
        <a:spcAft>
          <a:spcPct val="0"/>
        </a:spcAft>
        <a:defRPr sz="3200">
          <a:solidFill>
            <a:schemeClr val="tx1"/>
          </a:solidFill>
          <a:latin typeface="微软雅黑" pitchFamily="34" charset="-122"/>
          <a:ea typeface="微软雅黑" pitchFamily="34" charset="-122"/>
        </a:defRPr>
      </a:lvl9pPr>
    </p:titleStyle>
    <p:bodyStyle>
      <a:lvl1pPr marL="342900" indent="-342900" algn="l" rtl="0" eaLnBrk="0" fontAlgn="base" hangingPunct="0">
        <a:spcBef>
          <a:spcPct val="20000"/>
        </a:spcBef>
        <a:spcAft>
          <a:spcPct val="0"/>
        </a:spcAft>
        <a:buFont typeface="Arial" pitchFamily="34"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itchFamily="34" charset="0"/>
        <a:buChar char="–"/>
        <a:defRPr sz="2800">
          <a:solidFill>
            <a:schemeClr val="tx1"/>
          </a:solidFill>
          <a:latin typeface="+mn-lt"/>
          <a:ea typeface="+mn-ea"/>
        </a:defRPr>
      </a:lvl2pPr>
      <a:lvl3pPr marL="1143000" indent="-228600" algn="l" rtl="0" eaLnBrk="0" fontAlgn="base" hangingPunct="0">
        <a:spcBef>
          <a:spcPct val="20000"/>
        </a:spcBef>
        <a:spcAft>
          <a:spcPct val="0"/>
        </a:spcAft>
        <a:buFont typeface="Arial" pitchFamily="34" charset="0"/>
        <a:buChar char="•"/>
        <a:defRPr sz="2400">
          <a:solidFill>
            <a:schemeClr val="tx1"/>
          </a:solidFill>
          <a:latin typeface="+mn-lt"/>
          <a:ea typeface="+mn-ea"/>
        </a:defRPr>
      </a:lvl3pPr>
      <a:lvl4pPr marL="1600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4pPr>
      <a:lvl5pPr marL="20574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8.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8.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38.xml"/><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0.png"/><Relationship Id="rId1" Type="http://schemas.openxmlformats.org/officeDocument/2006/relationships/slideLayout" Target="../slideLayouts/slideLayout38.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8.xml"/></Relationships>
</file>

<file path=ppt/slides/_rels/slide1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8.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8.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8.xml"/></Relationships>
</file>

<file path=ppt/slides/_rels/slide1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8.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tags" Target="../tags/tag3.xml"/><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9.pn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slideLayout" Target="../slideLayouts/slideLayout38.xml"/><Relationship Id="rId9" Type="http://schemas.openxmlformats.org/officeDocument/2006/relationships/image" Target="../media/image4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8.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8.xml"/></Relationships>
</file>

<file path=ppt/slides/_rels/slide34.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48.emf"/><Relationship Id="rId7" Type="http://schemas.openxmlformats.org/officeDocument/2006/relationships/image" Target="../media/image52.emf"/><Relationship Id="rId2" Type="http://schemas.openxmlformats.org/officeDocument/2006/relationships/image" Target="../media/image46.png"/><Relationship Id="rId1" Type="http://schemas.openxmlformats.org/officeDocument/2006/relationships/slideLayout" Target="../slideLayouts/slideLayout38.xml"/><Relationship Id="rId6" Type="http://schemas.openxmlformats.org/officeDocument/2006/relationships/image" Target="../media/image51.emf"/><Relationship Id="rId11" Type="http://schemas.openxmlformats.org/officeDocument/2006/relationships/image" Target="../media/image56.emf"/><Relationship Id="rId5" Type="http://schemas.openxmlformats.org/officeDocument/2006/relationships/image" Target="../media/image50.emf"/><Relationship Id="rId10" Type="http://schemas.openxmlformats.org/officeDocument/2006/relationships/image" Target="../media/image55.emf"/><Relationship Id="rId4" Type="http://schemas.openxmlformats.org/officeDocument/2006/relationships/image" Target="../media/image49.emf"/><Relationship Id="rId9" Type="http://schemas.openxmlformats.org/officeDocument/2006/relationships/image" Target="../media/image54.emf"/></Relationships>
</file>

<file path=ppt/slides/_rels/slide3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46.png"/><Relationship Id="rId1" Type="http://schemas.openxmlformats.org/officeDocument/2006/relationships/slideLayout" Target="../slideLayouts/slideLayout38.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38.xml.rels><?xml version="1.0" encoding="UTF-8" standalone="yes"?>
<Relationships xmlns="http://schemas.openxmlformats.org/package/2006/relationships"><Relationship Id="rId3" Type="http://schemas.openxmlformats.org/officeDocument/2006/relationships/tags" Target="../tags/tag6.xml"/><Relationship Id="rId7" Type="http://schemas.openxmlformats.org/officeDocument/2006/relationships/slideLayout" Target="../slideLayouts/slideLayout38.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oleObject" Target="../embeddings/oleObject1.bin"/><Relationship Id="rId7" Type="http://schemas.openxmlformats.org/officeDocument/2006/relationships/image" Target="../media/image12.png"/><Relationship Id="rId2" Type="http://schemas.openxmlformats.org/officeDocument/2006/relationships/slideLayout" Target="../slideLayouts/slideLayout38.xml"/><Relationship Id="rId1" Type="http://schemas.openxmlformats.org/officeDocument/2006/relationships/vmlDrawing" Target="../drawings/vmlDrawing1.v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4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8.xml"/></Relationships>
</file>

<file path=ppt/slides/_rels/slide4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8.xml"/></Relationships>
</file>

<file path=ppt/slides/_rels/slide5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3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8.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6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8.xml"/></Relationships>
</file>

<file path=ppt/slides/_rels/slide6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38.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38.xml"/></Relationships>
</file>

<file path=ppt/slides/_rels/slide7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9.xml.rels><?xml version="1.0" encoding="UTF-8" standalone="yes"?>
<Relationships xmlns="http://schemas.openxmlformats.org/package/2006/relationships"><Relationship Id="rId3" Type="http://schemas.openxmlformats.org/officeDocument/2006/relationships/image" Target="../media/image74.emf"/><Relationship Id="rId2" Type="http://schemas.openxmlformats.org/officeDocument/2006/relationships/image" Target="../media/image73.emf"/><Relationship Id="rId1" Type="http://schemas.openxmlformats.org/officeDocument/2006/relationships/slideLayout" Target="../slideLayouts/slideLayout3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617987" y="1727200"/>
            <a:ext cx="7943200" cy="1785104"/>
          </a:xfrm>
          <a:prstGeom prst="rect">
            <a:avLst/>
          </a:prstGeom>
          <a:noFill/>
        </p:spPr>
        <p:txBody>
          <a:bodyPr wrap="none">
            <a:spAutoFit/>
          </a:bodyPr>
          <a:lstStyle/>
          <a:p>
            <a:pPr algn="ctr">
              <a:defRPr/>
            </a:pPr>
            <a:r>
              <a:rPr lang="zh-CN" altLang="en-US" sz="5500" b="1" dirty="0">
                <a:solidFill>
                  <a:schemeClr val="bg1"/>
                </a:solidFill>
                <a:latin typeface="+mj-ea"/>
                <a:ea typeface="+mj-ea"/>
              </a:rPr>
              <a:t>金融</a:t>
            </a:r>
            <a:r>
              <a:rPr lang="zh-CN" altLang="en-US" sz="5500" b="1" dirty="0" smtClean="0">
                <a:solidFill>
                  <a:schemeClr val="bg1"/>
                </a:solidFill>
                <a:latin typeface="+mj-ea"/>
                <a:ea typeface="+mj-ea"/>
              </a:rPr>
              <a:t>集团大数据分析平台</a:t>
            </a:r>
            <a:endParaRPr lang="en-US" altLang="zh-CN" sz="5500" b="1" dirty="0" smtClean="0">
              <a:solidFill>
                <a:schemeClr val="bg1"/>
              </a:solidFill>
              <a:latin typeface="+mj-ea"/>
              <a:ea typeface="+mj-ea"/>
            </a:endParaRPr>
          </a:p>
          <a:p>
            <a:pPr algn="ctr">
              <a:defRPr/>
            </a:pPr>
            <a:r>
              <a:rPr lang="zh-CN" altLang="en-US" sz="5500" b="1" dirty="0" smtClean="0">
                <a:solidFill>
                  <a:schemeClr val="bg1"/>
                </a:solidFill>
                <a:latin typeface="+mj-ea"/>
                <a:ea typeface="+mj-ea"/>
              </a:rPr>
              <a:t>总体架构</a:t>
            </a:r>
            <a:endParaRPr lang="en-US" altLang="zh-CN" sz="5500" b="1" dirty="0">
              <a:solidFill>
                <a:schemeClr val="bg1"/>
              </a:solidFill>
              <a:latin typeface="+mj-ea"/>
              <a:ea typeface="+mj-ea"/>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813" y="142875"/>
            <a:ext cx="8129587" cy="373063"/>
          </a:xfrm>
        </p:spPr>
        <p:txBody>
          <a:bodyPr/>
          <a:lstStyle/>
          <a:p>
            <a:pPr>
              <a:defRPr/>
            </a:pPr>
            <a:r>
              <a:rPr lang="zh-CN" altLang="en-US" dirty="0"/>
              <a:t>大数据分析平台总体架构</a:t>
            </a:r>
            <a:r>
              <a:rPr lang="en-US" altLang="zh-CN" dirty="0"/>
              <a:t>——</a:t>
            </a:r>
            <a:r>
              <a:rPr lang="zh-CN" altLang="en-US" dirty="0"/>
              <a:t>数据交换</a:t>
            </a:r>
            <a:r>
              <a:rPr lang="zh-CN" altLang="en-US" dirty="0" smtClean="0"/>
              <a:t>层</a:t>
            </a:r>
            <a:r>
              <a:rPr lang="en-US" altLang="zh-CN" dirty="0" smtClean="0"/>
              <a:t>NAS</a:t>
            </a:r>
            <a:r>
              <a:rPr lang="zh-CN" altLang="en-US" dirty="0" smtClean="0"/>
              <a:t>存储</a:t>
            </a:r>
            <a:endParaRPr lang="zh-CN" altLang="en-US" dirty="0"/>
          </a:p>
        </p:txBody>
      </p:sp>
      <p:sp>
        <p:nvSpPr>
          <p:cNvPr id="76" name="AutoShape 3"/>
          <p:cNvSpPr>
            <a:spLocks noChangeArrowheads="1"/>
          </p:cNvSpPr>
          <p:nvPr/>
        </p:nvSpPr>
        <p:spPr bwMode="auto">
          <a:xfrm>
            <a:off x="872132" y="1458091"/>
            <a:ext cx="2800350" cy="892175"/>
          </a:xfrm>
          <a:prstGeom prst="roundRect">
            <a:avLst>
              <a:gd name="adj" fmla="val 9671"/>
            </a:avLst>
          </a:prstGeom>
          <a:gradFill rotWithShape="1">
            <a:gsLst>
              <a:gs pos="0">
                <a:srgbClr val="DDEBCF"/>
              </a:gs>
              <a:gs pos="50000">
                <a:srgbClr val="9CB86E"/>
              </a:gs>
              <a:gs pos="100000">
                <a:srgbClr val="156B13"/>
              </a:gs>
            </a:gsLst>
            <a:lin ang="5400000" scaled="0"/>
          </a:gradFill>
          <a:ln w="19050" algn="ctr">
            <a:solidFill>
              <a:srgbClr val="50B78F"/>
            </a:solidFill>
            <a:round/>
            <a:headEnd type="none" w="sm" len="sm"/>
            <a:tailEnd type="none" w="sm" len="sm"/>
          </a:ln>
          <a:effectLst>
            <a:prstShdw prst="shdw17" dist="17961" dir="2700000">
              <a:schemeClr val="hlink">
                <a:gamma/>
                <a:shade val="60000"/>
                <a:invGamma/>
              </a:schemeClr>
            </a:prstShdw>
          </a:effectLst>
        </p:spPr>
        <p:txBody>
          <a:bodyPr tIns="0" bIns="0" anchor="ctr"/>
          <a:lstStyle/>
          <a:p>
            <a:pPr algn="ctr" eaLnBrk="0" hangingPunct="0">
              <a:defRPr/>
            </a:pPr>
            <a:r>
              <a:rPr lang="en-US" altLang="zh-CN" sz="2600" b="0" dirty="0" smtClean="0">
                <a:solidFill>
                  <a:schemeClr val="bg1"/>
                </a:solidFill>
                <a:effectLst>
                  <a:outerShdw blurRad="38100" dist="38100" dir="2700000" algn="tl">
                    <a:srgbClr val="000000"/>
                  </a:outerShdw>
                </a:effectLst>
                <a:latin typeface="+mn-ea"/>
                <a:ea typeface="+mn-ea"/>
                <a:cs typeface="Arial" charset="0"/>
              </a:rPr>
              <a:t>Hadoop</a:t>
            </a:r>
            <a:r>
              <a:rPr lang="zh-CN" altLang="en-US" sz="2600" b="0" dirty="0" smtClean="0">
                <a:solidFill>
                  <a:schemeClr val="bg1"/>
                </a:solidFill>
                <a:effectLst>
                  <a:outerShdw blurRad="38100" dist="38100" dir="2700000" algn="tl">
                    <a:srgbClr val="000000"/>
                  </a:outerShdw>
                </a:effectLst>
                <a:latin typeface="+mn-ea"/>
                <a:ea typeface="+mn-ea"/>
                <a:cs typeface="Arial" charset="0"/>
              </a:rPr>
              <a:t>集群元数据</a:t>
            </a:r>
            <a:r>
              <a:rPr lang="zh-CN" altLang="en-US" sz="2600" dirty="0">
                <a:solidFill>
                  <a:schemeClr val="bg1"/>
                </a:solidFill>
                <a:effectLst>
                  <a:outerShdw blurRad="38100" dist="38100" dir="2700000" algn="tl">
                    <a:srgbClr val="000000"/>
                  </a:outerShdw>
                </a:effectLst>
                <a:latin typeface="+mn-ea"/>
                <a:ea typeface="+mn-ea"/>
                <a:cs typeface="Arial" charset="0"/>
              </a:rPr>
              <a:t>区</a:t>
            </a:r>
            <a:endParaRPr lang="en-US" altLang="zh-CN" sz="2600" b="0" dirty="0">
              <a:solidFill>
                <a:schemeClr val="bg1"/>
              </a:solidFill>
              <a:effectLst>
                <a:outerShdw blurRad="38100" dist="38100" dir="2700000" algn="tl">
                  <a:srgbClr val="000000"/>
                </a:outerShdw>
              </a:effectLst>
              <a:latin typeface="+mn-ea"/>
              <a:ea typeface="+mn-ea"/>
              <a:cs typeface="Arial" charset="0"/>
            </a:endParaRPr>
          </a:p>
        </p:txBody>
      </p:sp>
      <p:sp>
        <p:nvSpPr>
          <p:cNvPr id="77" name="AutoShape 5"/>
          <p:cNvSpPr>
            <a:spLocks noChangeArrowheads="1"/>
          </p:cNvSpPr>
          <p:nvPr/>
        </p:nvSpPr>
        <p:spPr bwMode="auto">
          <a:xfrm>
            <a:off x="835620" y="4736279"/>
            <a:ext cx="2801937" cy="892175"/>
          </a:xfrm>
          <a:prstGeom prst="roundRect">
            <a:avLst>
              <a:gd name="adj" fmla="val 9671"/>
            </a:avLst>
          </a:prstGeom>
          <a:gradFill rotWithShape="1">
            <a:gsLst>
              <a:gs pos="0">
                <a:srgbClr val="569EE0"/>
              </a:gs>
              <a:gs pos="100000">
                <a:srgbClr val="93C1E2"/>
              </a:gs>
            </a:gsLst>
            <a:lin ang="5400000" scaled="1"/>
          </a:gradFill>
          <a:ln w="19050" algn="ctr">
            <a:solidFill>
              <a:schemeClr val="folHlink"/>
            </a:solidFill>
            <a:round/>
            <a:headEnd type="none" w="sm" len="sm"/>
            <a:tailEnd type="none" w="sm" len="sm"/>
          </a:ln>
          <a:effectLst>
            <a:prstShdw prst="shdw17" dist="17961" dir="2700000">
              <a:schemeClr val="folHlink">
                <a:gamma/>
                <a:shade val="60000"/>
                <a:invGamma/>
              </a:schemeClr>
            </a:prstShdw>
          </a:effectLst>
        </p:spPr>
        <p:txBody>
          <a:bodyPr tIns="0" bIns="0" anchor="ctr"/>
          <a:lstStyle/>
          <a:p>
            <a:pPr algn="ctr" eaLnBrk="0" hangingPunct="0">
              <a:defRPr/>
            </a:pPr>
            <a:r>
              <a:rPr lang="zh-CN" altLang="en-US" sz="2600" dirty="0">
                <a:solidFill>
                  <a:schemeClr val="bg1"/>
                </a:solidFill>
                <a:effectLst>
                  <a:outerShdw blurRad="38100" dist="38100" dir="2700000" algn="tl">
                    <a:srgbClr val="000000"/>
                  </a:outerShdw>
                </a:effectLst>
                <a:latin typeface="+mn-ea"/>
                <a:ea typeface="+mn-ea"/>
                <a:cs typeface="Arial" charset="0"/>
              </a:rPr>
              <a:t>数据</a:t>
            </a:r>
            <a:r>
              <a:rPr lang="zh-CN" altLang="en-US" sz="2600" dirty="0" smtClean="0">
                <a:solidFill>
                  <a:schemeClr val="bg1"/>
                </a:solidFill>
                <a:effectLst>
                  <a:outerShdw blurRad="38100" dist="38100" dir="2700000" algn="tl">
                    <a:srgbClr val="000000"/>
                  </a:outerShdw>
                </a:effectLst>
                <a:latin typeface="+mn-ea"/>
                <a:ea typeface="+mn-ea"/>
                <a:cs typeface="Arial" charset="0"/>
              </a:rPr>
              <a:t>平台</a:t>
            </a:r>
            <a:r>
              <a:rPr lang="en-US" altLang="zh-CN" sz="2600" dirty="0" smtClean="0">
                <a:solidFill>
                  <a:schemeClr val="bg1"/>
                </a:solidFill>
                <a:effectLst>
                  <a:outerShdw blurRad="38100" dist="38100" dir="2700000" algn="tl">
                    <a:srgbClr val="000000"/>
                  </a:outerShdw>
                </a:effectLst>
                <a:latin typeface="+mn-ea"/>
                <a:ea typeface="+mn-ea"/>
                <a:cs typeface="Arial" charset="0"/>
              </a:rPr>
              <a:t>ETL</a:t>
            </a:r>
            <a:r>
              <a:rPr lang="zh-CN" altLang="en-US" sz="2600" dirty="0" smtClean="0">
                <a:solidFill>
                  <a:schemeClr val="bg1"/>
                </a:solidFill>
                <a:effectLst>
                  <a:outerShdw blurRad="38100" dist="38100" dir="2700000" algn="tl">
                    <a:srgbClr val="000000"/>
                  </a:outerShdw>
                </a:effectLst>
                <a:latin typeface="+mn-ea"/>
                <a:ea typeface="+mn-ea"/>
                <a:cs typeface="Arial" charset="0"/>
              </a:rPr>
              <a:t>数据处理程序区</a:t>
            </a:r>
            <a:endParaRPr lang="en-US" altLang="zh-CN" sz="2600" b="0" dirty="0">
              <a:solidFill>
                <a:schemeClr val="bg1"/>
              </a:solidFill>
              <a:effectLst>
                <a:outerShdw blurRad="38100" dist="38100" dir="2700000" algn="tl">
                  <a:srgbClr val="000000"/>
                </a:outerShdw>
              </a:effectLst>
              <a:latin typeface="+mn-ea"/>
              <a:ea typeface="+mn-ea"/>
              <a:cs typeface="Arial" charset="0"/>
            </a:endParaRPr>
          </a:p>
        </p:txBody>
      </p:sp>
      <p:sp>
        <p:nvSpPr>
          <p:cNvPr id="78" name="AutoShape 6"/>
          <p:cNvSpPr>
            <a:spLocks noChangeArrowheads="1"/>
          </p:cNvSpPr>
          <p:nvPr/>
        </p:nvSpPr>
        <p:spPr bwMode="auto">
          <a:xfrm>
            <a:off x="861020" y="2926529"/>
            <a:ext cx="2801937" cy="893762"/>
          </a:xfrm>
          <a:prstGeom prst="roundRect">
            <a:avLst>
              <a:gd name="adj" fmla="val 9671"/>
            </a:avLst>
          </a:prstGeom>
          <a:gradFill flip="none" rotWithShape="1">
            <a:gsLst>
              <a:gs pos="0">
                <a:srgbClr val="EC773C"/>
              </a:gs>
              <a:gs pos="100000">
                <a:srgbClr val="F3A882"/>
              </a:gs>
            </a:gsLst>
            <a:lin ang="5400000" scaled="1"/>
            <a:tileRect/>
          </a:gradFill>
          <a:ln w="19050" algn="ctr">
            <a:solidFill>
              <a:srgbClr val="EC773C"/>
            </a:solidFill>
            <a:round/>
            <a:headEnd type="none" w="sm" len="sm"/>
            <a:tailEnd type="none" w="sm" len="sm"/>
          </a:ln>
          <a:effectLst>
            <a:prstShdw prst="shdw17" dist="17961" dir="2700000">
              <a:schemeClr val="accent2">
                <a:gamma/>
                <a:shade val="60000"/>
                <a:invGamma/>
              </a:schemeClr>
            </a:prstShdw>
          </a:effectLst>
        </p:spPr>
        <p:txBody>
          <a:bodyPr tIns="0" bIns="0" anchor="ctr"/>
          <a:lstStyle/>
          <a:p>
            <a:pPr algn="ctr" eaLnBrk="0" hangingPunct="0">
              <a:defRPr/>
            </a:pPr>
            <a:r>
              <a:rPr lang="zh-CN" altLang="en-US" sz="2600" dirty="0">
                <a:solidFill>
                  <a:schemeClr val="bg1"/>
                </a:solidFill>
                <a:effectLst>
                  <a:outerShdw blurRad="38100" dist="38100" dir="2700000" algn="tl">
                    <a:srgbClr val="000000"/>
                  </a:outerShdw>
                </a:effectLst>
                <a:latin typeface="+mn-ea"/>
                <a:ea typeface="+mn-ea"/>
                <a:cs typeface="Arial" charset="0"/>
              </a:rPr>
              <a:t>数据</a:t>
            </a:r>
            <a:r>
              <a:rPr lang="zh-CN" altLang="en-US" sz="2600" dirty="0" smtClean="0">
                <a:solidFill>
                  <a:schemeClr val="bg1"/>
                </a:solidFill>
                <a:effectLst>
                  <a:outerShdw blurRad="38100" dist="38100" dir="2700000" algn="tl">
                    <a:srgbClr val="000000"/>
                  </a:outerShdw>
                </a:effectLst>
                <a:latin typeface="+mn-ea"/>
                <a:ea typeface="+mn-ea"/>
                <a:cs typeface="Arial" charset="0"/>
              </a:rPr>
              <a:t>平台临时数据区</a:t>
            </a:r>
            <a:endParaRPr lang="en-US" altLang="zh-CN" sz="2600" b="0" dirty="0">
              <a:solidFill>
                <a:schemeClr val="bg1"/>
              </a:solidFill>
              <a:effectLst>
                <a:outerShdw blurRad="38100" dist="38100" dir="2700000" algn="tl">
                  <a:srgbClr val="000000"/>
                </a:outerShdw>
              </a:effectLst>
              <a:latin typeface="+mn-ea"/>
              <a:ea typeface="+mn-ea"/>
              <a:cs typeface="Arial" charset="0"/>
            </a:endParaRPr>
          </a:p>
        </p:txBody>
      </p:sp>
      <p:grpSp>
        <p:nvGrpSpPr>
          <p:cNvPr id="79" name="Group 7"/>
          <p:cNvGrpSpPr>
            <a:grpSpLocks/>
          </p:cNvGrpSpPr>
          <p:nvPr/>
        </p:nvGrpSpPr>
        <p:grpSpPr bwMode="auto">
          <a:xfrm>
            <a:off x="2334219" y="1175516"/>
            <a:ext cx="8395507" cy="1444625"/>
            <a:chOff x="1464" y="1058"/>
            <a:chExt cx="4341" cy="662"/>
          </a:xfrm>
        </p:grpSpPr>
        <p:pic>
          <p:nvPicPr>
            <p:cNvPr id="80" name="Picture 8" descr="3-00663_box_green"/>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464" y="1074"/>
              <a:ext cx="4080" cy="63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 name="Rectangle 9"/>
            <p:cNvSpPr>
              <a:spLocks noChangeArrowheads="1"/>
            </p:cNvSpPr>
            <p:nvPr/>
          </p:nvSpPr>
          <p:spPr bwMode="auto">
            <a:xfrm>
              <a:off x="2236" y="1058"/>
              <a:ext cx="3569" cy="662"/>
            </a:xfrm>
            <a:prstGeom prst="rect">
              <a:avLst/>
            </a:prstGeom>
            <a:noFill/>
            <a:ln w="19050" algn="ctr">
              <a:noFill/>
              <a:miter lim="800000"/>
              <a:headEnd/>
              <a:tailEnd/>
            </a:ln>
            <a:effectLst>
              <a:prstShdw prst="shdw17" dist="17961" dir="2700000">
                <a:schemeClr val="tx2">
                  <a:gamma/>
                  <a:shade val="60000"/>
                  <a:invGamma/>
                </a:schemeClr>
              </a:prstShdw>
            </a:effectLst>
          </p:spPr>
          <p:txBody>
            <a:bodyPr tIns="0" bIns="0" anchor="ctr"/>
            <a:lstStyle/>
            <a:p>
              <a:pPr marL="233363" indent="-233363" eaLnBrk="0" hangingPunct="0">
                <a:lnSpc>
                  <a:spcPct val="120000"/>
                </a:lnSpc>
                <a:spcAft>
                  <a:spcPct val="20000"/>
                </a:spcAft>
                <a:buFontTx/>
                <a:buBlip>
                  <a:blip r:embed="rId3"/>
                </a:buBlip>
                <a:defRPr/>
              </a:pPr>
              <a:r>
                <a:rPr lang="zh-CN" altLang="en-US" sz="1800" dirty="0" smtClean="0">
                  <a:solidFill>
                    <a:schemeClr val="tx1"/>
                  </a:solidFill>
                  <a:latin typeface="+mn-ea"/>
                  <a:ea typeface="+mn-ea"/>
                  <a:cs typeface="Arial" charset="0"/>
                </a:rPr>
                <a:t>存储数据平台各个</a:t>
              </a:r>
              <a:r>
                <a:rPr lang="en-US" altLang="zh-CN" sz="1800" dirty="0" smtClean="0">
                  <a:solidFill>
                    <a:schemeClr val="tx1"/>
                  </a:solidFill>
                  <a:latin typeface="+mn-ea"/>
                  <a:ea typeface="+mn-ea"/>
                  <a:cs typeface="Arial" charset="0"/>
                </a:rPr>
                <a:t>Hadoop</a:t>
              </a:r>
              <a:r>
                <a:rPr lang="zh-CN" altLang="en-US" sz="1800" dirty="0" smtClean="0">
                  <a:solidFill>
                    <a:schemeClr val="tx1"/>
                  </a:solidFill>
                  <a:latin typeface="+mn-ea"/>
                  <a:ea typeface="+mn-ea"/>
                  <a:cs typeface="Arial" charset="0"/>
                </a:rPr>
                <a:t>集群的元数据信息，如：</a:t>
              </a:r>
              <a:r>
                <a:rPr lang="en-US" altLang="zh-CN" sz="1800" dirty="0" smtClean="0">
                  <a:solidFill>
                    <a:schemeClr val="tx1"/>
                  </a:solidFill>
                  <a:latin typeface="+mn-ea"/>
                  <a:ea typeface="+mn-ea"/>
                  <a:cs typeface="Arial" charset="0"/>
                </a:rPr>
                <a:t>HDFS</a:t>
              </a:r>
              <a:r>
                <a:rPr lang="zh-CN" altLang="en-US" sz="1800" dirty="0" smtClean="0">
                  <a:solidFill>
                    <a:schemeClr val="tx1"/>
                  </a:solidFill>
                  <a:latin typeface="+mn-ea"/>
                  <a:ea typeface="+mn-ea"/>
                  <a:cs typeface="Arial" charset="0"/>
                </a:rPr>
                <a:t>文件系统元数据</a:t>
              </a:r>
              <a:endParaRPr lang="en-US" altLang="zh-CN" sz="1800" dirty="0">
                <a:solidFill>
                  <a:schemeClr val="tx1"/>
                </a:solidFill>
                <a:latin typeface="+mn-ea"/>
                <a:ea typeface="+mn-ea"/>
                <a:cs typeface="Arial" charset="0"/>
              </a:endParaRPr>
            </a:p>
          </p:txBody>
        </p:sp>
      </p:grpSp>
      <p:grpSp>
        <p:nvGrpSpPr>
          <p:cNvPr id="82" name="Group 10"/>
          <p:cNvGrpSpPr>
            <a:grpSpLocks/>
          </p:cNvGrpSpPr>
          <p:nvPr/>
        </p:nvGrpSpPr>
        <p:grpSpPr bwMode="auto">
          <a:xfrm>
            <a:off x="2643782" y="2648716"/>
            <a:ext cx="7941552" cy="1635125"/>
            <a:chOff x="1664" y="2983"/>
            <a:chExt cx="3905" cy="778"/>
          </a:xfrm>
        </p:grpSpPr>
        <p:pic>
          <p:nvPicPr>
            <p:cNvPr id="83" name="Picture 11" descr="3-00663_box_orange_faded"/>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664" y="2983"/>
              <a:ext cx="3823" cy="77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4" name="Rectangle 12"/>
            <p:cNvSpPr>
              <a:spLocks noChangeArrowheads="1"/>
            </p:cNvSpPr>
            <p:nvPr/>
          </p:nvSpPr>
          <p:spPr bwMode="auto">
            <a:xfrm>
              <a:off x="2246" y="2987"/>
              <a:ext cx="3323" cy="743"/>
            </a:xfrm>
            <a:prstGeom prst="rect">
              <a:avLst/>
            </a:prstGeom>
            <a:noFill/>
            <a:ln w="19050" algn="ctr">
              <a:noFill/>
              <a:miter lim="800000"/>
              <a:headEnd/>
              <a:tailEnd/>
            </a:ln>
            <a:effectLst>
              <a:prstShdw prst="shdw17" dist="17961" dir="2700000">
                <a:schemeClr val="tx2">
                  <a:gamma/>
                  <a:shade val="60000"/>
                  <a:invGamma/>
                </a:schemeClr>
              </a:prstShdw>
            </a:effectLst>
          </p:spPr>
          <p:txBody>
            <a:bodyPr tIns="0" bIns="0" anchor="ctr"/>
            <a:lstStyle/>
            <a:p>
              <a:pPr marL="233363" indent="-233363" eaLnBrk="0" hangingPunct="0">
                <a:lnSpc>
                  <a:spcPct val="120000"/>
                </a:lnSpc>
                <a:spcAft>
                  <a:spcPct val="20000"/>
                </a:spcAft>
                <a:buFontTx/>
                <a:buBlip>
                  <a:blip r:embed="rId3"/>
                </a:buBlip>
                <a:defRPr/>
              </a:pPr>
              <a:r>
                <a:rPr lang="zh-CN" altLang="en-US" sz="1800" dirty="0" smtClean="0">
                  <a:latin typeface="+mn-ea"/>
                  <a:ea typeface="+mn-ea"/>
                </a:rPr>
                <a:t>集团数据</a:t>
              </a:r>
              <a:r>
                <a:rPr lang="zh-CN" altLang="en-US" sz="1800" dirty="0">
                  <a:latin typeface="+mn-ea"/>
                  <a:ea typeface="+mn-ea"/>
                </a:rPr>
                <a:t>交换</a:t>
              </a:r>
              <a:r>
                <a:rPr lang="zh-CN" altLang="en-US" sz="1800" dirty="0" smtClean="0">
                  <a:latin typeface="+mn-ea"/>
                  <a:ea typeface="+mn-ea"/>
                </a:rPr>
                <a:t>平台每日获取运输局推送平台提供的业务系统变化数据，暂存在</a:t>
              </a:r>
              <a:r>
                <a:rPr lang="en-US" altLang="zh-CN" sz="1800" dirty="0" smtClean="0">
                  <a:latin typeface="+mn-ea"/>
                  <a:ea typeface="+mn-ea"/>
                </a:rPr>
                <a:t>NAS</a:t>
              </a:r>
              <a:r>
                <a:rPr lang="zh-CN" altLang="en-US" sz="1800" dirty="0" smtClean="0">
                  <a:latin typeface="+mn-ea"/>
                  <a:ea typeface="+mn-ea"/>
                </a:rPr>
                <a:t>临时数据区</a:t>
              </a:r>
              <a:endParaRPr lang="en-US" altLang="zh-CN" sz="1800" dirty="0">
                <a:latin typeface="+mn-ea"/>
                <a:ea typeface="+mn-ea"/>
              </a:endParaRPr>
            </a:p>
            <a:p>
              <a:pPr marL="233363" indent="-233363" eaLnBrk="0" hangingPunct="0">
                <a:lnSpc>
                  <a:spcPct val="120000"/>
                </a:lnSpc>
                <a:spcAft>
                  <a:spcPct val="20000"/>
                </a:spcAft>
                <a:buFontTx/>
                <a:buBlip>
                  <a:blip r:embed="rId3"/>
                </a:buBlip>
                <a:defRPr/>
              </a:pPr>
              <a:r>
                <a:rPr lang="zh-CN" altLang="en-US" sz="1800" dirty="0" smtClean="0">
                  <a:latin typeface="+mn-ea"/>
                  <a:ea typeface="+mn-ea"/>
                  <a:cs typeface="Arial" charset="0"/>
                </a:rPr>
                <a:t>金融数据平台加工计算结果返回给业务系统，暂存在</a:t>
              </a:r>
              <a:r>
                <a:rPr lang="en-US" altLang="zh-CN" sz="1800" dirty="0" smtClean="0">
                  <a:latin typeface="+mn-ea"/>
                  <a:ea typeface="+mn-ea"/>
                  <a:cs typeface="Arial" charset="0"/>
                </a:rPr>
                <a:t>NAS</a:t>
              </a:r>
              <a:r>
                <a:rPr lang="zh-CN" altLang="en-US" sz="1800" dirty="0" smtClean="0">
                  <a:latin typeface="+mn-ea"/>
                  <a:ea typeface="+mn-ea"/>
                  <a:cs typeface="Arial" charset="0"/>
                </a:rPr>
                <a:t>临时数据区</a:t>
              </a:r>
              <a:endParaRPr lang="en-US" altLang="zh-CN" sz="1800" dirty="0">
                <a:latin typeface="+mn-ea"/>
                <a:ea typeface="+mn-ea"/>
                <a:cs typeface="Arial" charset="0"/>
              </a:endParaRPr>
            </a:p>
          </p:txBody>
        </p:sp>
      </p:grpSp>
      <p:grpSp>
        <p:nvGrpSpPr>
          <p:cNvPr id="85" name="Group 13"/>
          <p:cNvGrpSpPr>
            <a:grpSpLocks/>
          </p:cNvGrpSpPr>
          <p:nvPr/>
        </p:nvGrpSpPr>
        <p:grpSpPr bwMode="auto">
          <a:xfrm>
            <a:off x="1826220" y="4309241"/>
            <a:ext cx="8903506" cy="1811338"/>
            <a:chOff x="1167" y="1711"/>
            <a:chExt cx="5378" cy="626"/>
          </a:xfrm>
        </p:grpSpPr>
        <p:pic>
          <p:nvPicPr>
            <p:cNvPr id="86" name="Picture 14" descr="3-00663_box_blu"/>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1167" y="1711"/>
              <a:ext cx="5378" cy="62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7" name="Rectangle 15"/>
            <p:cNvSpPr>
              <a:spLocks noChangeArrowheads="1"/>
            </p:cNvSpPr>
            <p:nvPr/>
          </p:nvSpPr>
          <p:spPr bwMode="auto">
            <a:xfrm>
              <a:off x="2376" y="1758"/>
              <a:ext cx="4169" cy="501"/>
            </a:xfrm>
            <a:prstGeom prst="rect">
              <a:avLst/>
            </a:prstGeom>
            <a:noFill/>
            <a:ln w="19050" algn="ctr">
              <a:noFill/>
              <a:miter lim="800000"/>
              <a:headEnd/>
              <a:tailEnd/>
            </a:ln>
            <a:effectLst>
              <a:prstShdw prst="shdw17" dist="17961" dir="2700000">
                <a:schemeClr val="tx2">
                  <a:gamma/>
                  <a:shade val="60000"/>
                  <a:invGamma/>
                </a:schemeClr>
              </a:prstShdw>
            </a:effectLst>
          </p:spPr>
          <p:txBody>
            <a:bodyPr tIns="0" bIns="0" anchor="ctr"/>
            <a:lstStyle/>
            <a:p>
              <a:pPr marL="233363" indent="-233363" eaLnBrk="0" hangingPunct="0">
                <a:lnSpc>
                  <a:spcPct val="120000"/>
                </a:lnSpc>
                <a:spcAft>
                  <a:spcPct val="20000"/>
                </a:spcAft>
                <a:buFontTx/>
                <a:buBlip>
                  <a:blip r:embed="rId3"/>
                </a:buBlip>
                <a:defRPr/>
              </a:pPr>
              <a:r>
                <a:rPr lang="zh-CN" altLang="en-US" sz="1800" dirty="0" smtClean="0">
                  <a:latin typeface="+mn-ea"/>
                  <a:ea typeface="+mn-ea"/>
                </a:rPr>
                <a:t>数据平台</a:t>
              </a:r>
              <a:r>
                <a:rPr lang="en-US" altLang="zh-CN" sz="1800" dirty="0" smtClean="0">
                  <a:latin typeface="+mn-ea"/>
                  <a:ea typeface="+mn-ea"/>
                </a:rPr>
                <a:t>ETL</a:t>
              </a:r>
              <a:r>
                <a:rPr lang="zh-CN" altLang="en-US" sz="1800" dirty="0" smtClean="0">
                  <a:latin typeface="+mn-ea"/>
                  <a:ea typeface="+mn-ea"/>
                </a:rPr>
                <a:t>加工处理程序（数据压缩、数据加载、各数据数据处理等）统一存储在</a:t>
              </a:r>
              <a:r>
                <a:rPr lang="en-US" altLang="zh-CN" sz="1800" dirty="0" smtClean="0">
                  <a:latin typeface="+mn-ea"/>
                  <a:ea typeface="+mn-ea"/>
                </a:rPr>
                <a:t>NAS</a:t>
              </a:r>
              <a:r>
                <a:rPr lang="zh-CN" altLang="en-US" sz="1800" dirty="0" smtClean="0">
                  <a:latin typeface="+mn-ea"/>
                  <a:ea typeface="+mn-ea"/>
                </a:rPr>
                <a:t>集群指定目录，各接口服务器通过文件系统</a:t>
              </a:r>
              <a:r>
                <a:rPr lang="en-US" altLang="zh-CN" sz="1800" dirty="0" smtClean="0">
                  <a:latin typeface="+mn-ea"/>
                  <a:ea typeface="+mn-ea"/>
                </a:rPr>
                <a:t>Link</a:t>
              </a:r>
              <a:r>
                <a:rPr lang="zh-CN" altLang="en-US" sz="1800" dirty="0">
                  <a:latin typeface="+mn-ea"/>
                  <a:ea typeface="+mn-ea"/>
                </a:rPr>
                <a:t>建立映射</a:t>
              </a:r>
              <a:endParaRPr lang="en-US" altLang="zh-CN" sz="1800" dirty="0">
                <a:latin typeface="+mn-ea"/>
                <a:ea typeface="+mn-ea"/>
              </a:endParaRPr>
            </a:p>
          </p:txBody>
        </p:sp>
      </p:grpSp>
    </p:spTree>
    <p:extLst>
      <p:ext uri="{BB962C8B-B14F-4D97-AF65-F5344CB8AC3E}">
        <p14:creationId xmlns="" xmlns:p14="http://schemas.microsoft.com/office/powerpoint/2010/main" val="7751089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a:t>
            </a:r>
            <a:r>
              <a:rPr lang="zh-CN" altLang="en-US" dirty="0" smtClean="0"/>
              <a:t>架构</a:t>
            </a:r>
            <a:r>
              <a:rPr lang="en-US" altLang="zh-CN" dirty="0" smtClean="0"/>
              <a:t>——</a:t>
            </a:r>
            <a:r>
              <a:rPr lang="zh-CN" altLang="en-US" dirty="0" smtClean="0"/>
              <a:t>数据交换层大数据交换组件</a:t>
            </a:r>
            <a:endParaRPr lang="zh-CN" altLang="en-US" dirty="0"/>
          </a:p>
        </p:txBody>
      </p:sp>
      <p:sp>
        <p:nvSpPr>
          <p:cNvPr id="25" name="Rectangle 38"/>
          <p:cNvSpPr/>
          <p:nvPr/>
        </p:nvSpPr>
        <p:spPr>
          <a:xfrm>
            <a:off x="1221371" y="2979573"/>
            <a:ext cx="2048934" cy="3285900"/>
          </a:xfrm>
          <a:prstGeom prst="rect">
            <a:avLst/>
          </a:prstGeom>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a:solidFill>
                  <a:schemeClr val="tx1">
                    <a:lumMod val="50000"/>
                    <a:lumOff val="50000"/>
                  </a:schemeClr>
                </a:solidFill>
                <a:latin typeface="+mj-ea"/>
                <a:ea typeface="+mj-ea"/>
              </a:rPr>
              <a:t>企业内部非结构化、半结构化数据，如：音频、视频、邮件、</a:t>
            </a:r>
            <a:r>
              <a:rPr lang="en-US" altLang="zh-CN" sz="1400" b="1" dirty="0">
                <a:solidFill>
                  <a:schemeClr val="tx1">
                    <a:lumMod val="50000"/>
                    <a:lumOff val="50000"/>
                  </a:schemeClr>
                </a:solidFill>
                <a:latin typeface="+mj-ea"/>
                <a:ea typeface="+mj-ea"/>
              </a:rPr>
              <a:t>Office</a:t>
            </a:r>
            <a:r>
              <a:rPr lang="zh-CN" altLang="en-US" sz="1400" b="1" dirty="0">
                <a:solidFill>
                  <a:schemeClr val="tx1">
                    <a:lumMod val="50000"/>
                    <a:lumOff val="50000"/>
                  </a:schemeClr>
                </a:solidFill>
                <a:latin typeface="+mj-ea"/>
                <a:ea typeface="+mj-ea"/>
              </a:rPr>
              <a:t>文档、抵押品扫描件等</a:t>
            </a:r>
            <a:endParaRPr lang="en-US" altLang="zh-CN" sz="1400" b="1" dirty="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a:solidFill>
                  <a:schemeClr val="tx1">
                    <a:lumMod val="50000"/>
                    <a:lumOff val="50000"/>
                  </a:schemeClr>
                </a:solidFill>
                <a:latin typeface="+mj-ea"/>
                <a:ea typeface="+mj-ea"/>
              </a:rPr>
              <a:t>企业外部非结构化、半结构化数据，如：微博、贴吧、论坛、用户点击流、用户移动位置等</a:t>
            </a:r>
          </a:p>
        </p:txBody>
      </p:sp>
      <p:sp>
        <p:nvSpPr>
          <p:cNvPr id="26" name="Rectangle 19"/>
          <p:cNvSpPr>
            <a:spLocks noChangeArrowheads="1"/>
          </p:cNvSpPr>
          <p:nvPr/>
        </p:nvSpPr>
        <p:spPr bwMode="auto">
          <a:xfrm>
            <a:off x="5653670" y="2993963"/>
            <a:ext cx="2016125" cy="3323987"/>
          </a:xfrm>
          <a:prstGeom prst="rect">
            <a:avLst/>
          </a:prstGeom>
          <a:noFill/>
          <a:ln w="9525">
            <a:noFill/>
            <a:miter lim="800000"/>
            <a:headEnd/>
            <a:tailEnd/>
          </a:ln>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smtClean="0">
                <a:solidFill>
                  <a:schemeClr val="tx1">
                    <a:lumMod val="50000"/>
                    <a:lumOff val="50000"/>
                  </a:schemeClr>
                </a:solidFill>
                <a:latin typeface="+mj-ea"/>
                <a:ea typeface="+mj-ea"/>
              </a:rPr>
              <a:t>批量采集：大数据源以</a:t>
            </a:r>
            <a:r>
              <a:rPr lang="en-US" altLang="zh-CN" sz="1400" b="1" dirty="0" smtClean="0">
                <a:solidFill>
                  <a:schemeClr val="tx1">
                    <a:lumMod val="50000"/>
                    <a:lumOff val="50000"/>
                  </a:schemeClr>
                </a:solidFill>
                <a:latin typeface="+mj-ea"/>
                <a:ea typeface="+mj-ea"/>
              </a:rPr>
              <a:t>SFTP</a:t>
            </a:r>
            <a:r>
              <a:rPr lang="zh-CN" altLang="en-US" sz="1400" b="1" dirty="0" smtClean="0">
                <a:solidFill>
                  <a:schemeClr val="tx1">
                    <a:lumMod val="50000"/>
                    <a:lumOff val="50000"/>
                  </a:schemeClr>
                </a:solidFill>
                <a:latin typeface="+mj-ea"/>
                <a:ea typeface="+mj-ea"/>
              </a:rPr>
              <a:t>协议批量传输数据</a:t>
            </a:r>
            <a:r>
              <a:rPr lang="zh-CN" altLang="en-US" sz="1400" b="1" dirty="0" smtClean="0">
                <a:solidFill>
                  <a:schemeClr val="tx1">
                    <a:lumMod val="50000"/>
                    <a:lumOff val="50000"/>
                  </a:schemeClr>
                </a:solidFill>
                <a:latin typeface="+mj-ea"/>
              </a:rPr>
              <a:t>文件</a:t>
            </a:r>
            <a:endParaRPr lang="en-US" altLang="zh-CN" sz="1400" b="1" dirty="0" smtClean="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a:solidFill>
                  <a:schemeClr val="tx1">
                    <a:lumMod val="50000"/>
                    <a:lumOff val="50000"/>
                  </a:schemeClr>
                </a:solidFill>
                <a:latin typeface="+mj-ea"/>
                <a:ea typeface="+mj-ea"/>
              </a:rPr>
              <a:t>在线</a:t>
            </a:r>
            <a:r>
              <a:rPr lang="zh-CN" altLang="en-US" sz="1400" b="1" dirty="0" smtClean="0">
                <a:solidFill>
                  <a:schemeClr val="tx1">
                    <a:lumMod val="50000"/>
                    <a:lumOff val="50000"/>
                  </a:schemeClr>
                </a:solidFill>
                <a:latin typeface="+mj-ea"/>
                <a:ea typeface="+mj-ea"/>
              </a:rPr>
              <a:t>访问：开发</a:t>
            </a:r>
            <a:r>
              <a:rPr lang="en-US" altLang="zh-CN" sz="1400" b="1" dirty="0" smtClean="0">
                <a:solidFill>
                  <a:schemeClr val="tx1">
                    <a:lumMod val="50000"/>
                    <a:lumOff val="50000"/>
                  </a:schemeClr>
                </a:solidFill>
                <a:latin typeface="+mj-ea"/>
                <a:ea typeface="+mj-ea"/>
              </a:rPr>
              <a:t>Java</a:t>
            </a:r>
            <a:r>
              <a:rPr lang="zh-CN" altLang="en-US" sz="1400" b="1" dirty="0" smtClean="0">
                <a:solidFill>
                  <a:schemeClr val="tx1">
                    <a:lumMod val="50000"/>
                    <a:lumOff val="50000"/>
                  </a:schemeClr>
                </a:solidFill>
                <a:latin typeface="+mj-ea"/>
                <a:ea typeface="+mj-ea"/>
              </a:rPr>
              <a:t>或</a:t>
            </a:r>
            <a:r>
              <a:rPr lang="en-US" altLang="zh-CN" sz="1400" b="1" dirty="0" smtClean="0">
                <a:solidFill>
                  <a:schemeClr val="tx1">
                    <a:lumMod val="50000"/>
                    <a:lumOff val="50000"/>
                  </a:schemeClr>
                </a:solidFill>
                <a:latin typeface="+mj-ea"/>
                <a:ea typeface="+mj-ea"/>
              </a:rPr>
              <a:t>C</a:t>
            </a:r>
            <a:r>
              <a:rPr lang="zh-CN" altLang="en-US" sz="1400" b="1" dirty="0" smtClean="0">
                <a:solidFill>
                  <a:schemeClr val="tx1">
                    <a:lumMod val="50000"/>
                    <a:lumOff val="50000"/>
                  </a:schemeClr>
                </a:solidFill>
                <a:latin typeface="+mj-ea"/>
                <a:ea typeface="+mj-ea"/>
              </a:rPr>
              <a:t>应用，调用大据源</a:t>
            </a:r>
            <a:r>
              <a:rPr lang="en-US" altLang="zh-CN" sz="1400" b="1" dirty="0" smtClean="0">
                <a:solidFill>
                  <a:schemeClr val="tx1">
                    <a:lumMod val="50000"/>
                    <a:lumOff val="50000"/>
                  </a:schemeClr>
                </a:solidFill>
                <a:latin typeface="+mj-ea"/>
                <a:ea typeface="+mj-ea"/>
              </a:rPr>
              <a:t>API</a:t>
            </a:r>
            <a:r>
              <a:rPr lang="zh-CN" altLang="en-US" sz="1400" b="1" dirty="0" smtClean="0">
                <a:solidFill>
                  <a:schemeClr val="tx1">
                    <a:lumMod val="50000"/>
                    <a:lumOff val="50000"/>
                  </a:schemeClr>
                </a:solidFill>
                <a:latin typeface="+mj-ea"/>
                <a:ea typeface="+mj-ea"/>
              </a:rPr>
              <a:t>，或以网络平台爬虫方式抓取源系统</a:t>
            </a:r>
            <a:r>
              <a:rPr lang="zh-CN" altLang="en-US" sz="1400" b="1" dirty="0">
                <a:solidFill>
                  <a:schemeClr val="tx1">
                    <a:lumMod val="50000"/>
                    <a:lumOff val="50000"/>
                  </a:schemeClr>
                </a:solidFill>
                <a:latin typeface="+mj-ea"/>
                <a:ea typeface="+mj-ea"/>
              </a:rPr>
              <a:t>非</a:t>
            </a:r>
            <a:r>
              <a:rPr lang="zh-CN" altLang="en-US" sz="1400" b="1" dirty="0" smtClean="0">
                <a:solidFill>
                  <a:schemeClr val="tx1">
                    <a:lumMod val="50000"/>
                    <a:lumOff val="50000"/>
                  </a:schemeClr>
                </a:solidFill>
                <a:latin typeface="+mj-ea"/>
                <a:ea typeface="+mj-ea"/>
              </a:rPr>
              <a:t>结构化、半结构化数据</a:t>
            </a:r>
            <a:endParaRPr lang="en-US" altLang="zh-CN" sz="1400" b="1" dirty="0" smtClean="0">
              <a:solidFill>
                <a:schemeClr val="tx1">
                  <a:lumMod val="50000"/>
                  <a:lumOff val="50000"/>
                </a:schemeClr>
              </a:solidFill>
              <a:latin typeface="+mj-ea"/>
              <a:ea typeface="+mj-ea"/>
            </a:endParaRPr>
          </a:p>
        </p:txBody>
      </p:sp>
      <p:sp>
        <p:nvSpPr>
          <p:cNvPr id="27" name="Rectangle 20"/>
          <p:cNvSpPr>
            <a:spLocks noChangeArrowheads="1"/>
          </p:cNvSpPr>
          <p:nvPr/>
        </p:nvSpPr>
        <p:spPr bwMode="auto">
          <a:xfrm>
            <a:off x="3454983" y="2983802"/>
            <a:ext cx="2006601" cy="3130088"/>
          </a:xfrm>
          <a:prstGeom prst="rect">
            <a:avLst/>
          </a:prstGeom>
          <a:noFill/>
          <a:ln w="9525">
            <a:noFill/>
            <a:miter lim="800000"/>
            <a:headEnd/>
            <a:tailEnd/>
          </a:ln>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a:solidFill>
                  <a:schemeClr val="tx1">
                    <a:lumMod val="50000"/>
                    <a:lumOff val="50000"/>
                  </a:schemeClr>
                </a:solidFill>
                <a:latin typeface="+mj-ea"/>
                <a:ea typeface="+mj-ea"/>
              </a:rPr>
              <a:t>组件以实时和批量两种模式实现下列功能：</a:t>
            </a:r>
            <a:endParaRPr lang="en-US" altLang="zh-CN" sz="1400" b="1" dirty="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数据采集</a:t>
            </a:r>
            <a:endParaRPr lang="en-US" altLang="zh-CN" sz="12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数据传输到数据交换</a:t>
            </a:r>
            <a:r>
              <a:rPr lang="zh-CN" altLang="en-US" sz="1200" b="1" dirty="0">
                <a:solidFill>
                  <a:schemeClr val="tx1">
                    <a:lumMod val="50000"/>
                    <a:lumOff val="50000"/>
                  </a:schemeClr>
                </a:solidFill>
                <a:latin typeface="+mj-ea"/>
                <a:ea typeface="+mj-ea"/>
              </a:rPr>
              <a:t>平台</a:t>
            </a:r>
            <a:r>
              <a:rPr lang="zh-CN" altLang="en-US" sz="1200" b="1" dirty="0" smtClean="0">
                <a:solidFill>
                  <a:schemeClr val="tx1">
                    <a:lumMod val="50000"/>
                    <a:lumOff val="50000"/>
                  </a:schemeClr>
                </a:solidFill>
                <a:latin typeface="+mj-ea"/>
                <a:ea typeface="+mj-ea"/>
              </a:rPr>
              <a:t>（接口服务器）</a:t>
            </a:r>
            <a:r>
              <a:rPr lang="en-US" altLang="zh-CN" sz="1200" b="1" dirty="0" smtClean="0">
                <a:solidFill>
                  <a:schemeClr val="tx1">
                    <a:lumMod val="50000"/>
                    <a:lumOff val="50000"/>
                  </a:schemeClr>
                </a:solidFill>
                <a:latin typeface="+mj-ea"/>
                <a:ea typeface="+mj-ea"/>
              </a:rPr>
              <a:t>NAS</a:t>
            </a:r>
            <a:r>
              <a:rPr lang="zh-CN" altLang="en-US" sz="1200" b="1" dirty="0" smtClean="0">
                <a:solidFill>
                  <a:schemeClr val="tx1">
                    <a:lumMod val="50000"/>
                    <a:lumOff val="50000"/>
                  </a:schemeClr>
                </a:solidFill>
                <a:latin typeface="+mj-ea"/>
                <a:ea typeface="+mj-ea"/>
              </a:rPr>
              <a:t>指定目录</a:t>
            </a:r>
            <a:endParaRPr lang="en-US" altLang="zh-CN" sz="12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存储</a:t>
            </a:r>
            <a:r>
              <a:rPr lang="zh-CN" altLang="en-US" sz="1200" b="1" dirty="0">
                <a:solidFill>
                  <a:schemeClr val="tx1">
                    <a:lumMod val="50000"/>
                    <a:lumOff val="50000"/>
                  </a:schemeClr>
                </a:solidFill>
                <a:latin typeface="+mj-ea"/>
                <a:ea typeface="+mj-ea"/>
              </a:rPr>
              <a:t>数据到数据平台大数据区指定</a:t>
            </a:r>
            <a:r>
              <a:rPr lang="en-US" altLang="zh-CN" sz="1200" b="1" dirty="0">
                <a:solidFill>
                  <a:schemeClr val="tx1">
                    <a:lumMod val="50000"/>
                    <a:lumOff val="50000"/>
                  </a:schemeClr>
                </a:solidFill>
                <a:latin typeface="+mj-ea"/>
                <a:ea typeface="+mj-ea"/>
              </a:rPr>
              <a:t>HDFS</a:t>
            </a:r>
            <a:r>
              <a:rPr lang="zh-CN" altLang="en-US" sz="1200" b="1" dirty="0" smtClean="0">
                <a:solidFill>
                  <a:schemeClr val="tx1">
                    <a:lumMod val="50000"/>
                    <a:lumOff val="50000"/>
                  </a:schemeClr>
                </a:solidFill>
                <a:latin typeface="+mj-ea"/>
                <a:ea typeface="+mj-ea"/>
              </a:rPr>
              <a:t>目录</a:t>
            </a:r>
            <a:endParaRPr lang="en-US" altLang="zh-CN" sz="1200" b="1" dirty="0">
              <a:solidFill>
                <a:schemeClr val="tx1">
                  <a:lumMod val="50000"/>
                  <a:lumOff val="50000"/>
                </a:schemeClr>
              </a:solidFill>
              <a:latin typeface="+mj-ea"/>
              <a:ea typeface="+mj-ea"/>
            </a:endParaRPr>
          </a:p>
        </p:txBody>
      </p:sp>
      <p:sp>
        <p:nvSpPr>
          <p:cNvPr id="28" name="Rectangle 21"/>
          <p:cNvSpPr>
            <a:spLocks noChangeArrowheads="1"/>
          </p:cNvSpPr>
          <p:nvPr/>
        </p:nvSpPr>
        <p:spPr bwMode="auto">
          <a:xfrm>
            <a:off x="7853174" y="2993963"/>
            <a:ext cx="2033300" cy="3323987"/>
          </a:xfrm>
          <a:prstGeom prst="rect">
            <a:avLst/>
          </a:prstGeom>
          <a:noFill/>
          <a:ln w="9525">
            <a:noFill/>
            <a:miter lim="800000"/>
            <a:headEnd/>
            <a:tailEnd/>
          </a:ln>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smtClean="0">
                <a:solidFill>
                  <a:schemeClr val="tx1">
                    <a:lumMod val="50000"/>
                    <a:lumOff val="50000"/>
                  </a:schemeClr>
                </a:solidFill>
                <a:latin typeface="+mj-ea"/>
                <a:ea typeface="+mj-ea"/>
              </a:rPr>
              <a:t>定时抽取用户访问日志，</a:t>
            </a:r>
            <a:r>
              <a:rPr lang="zh-CN" altLang="en-US" sz="1400" b="1" dirty="0">
                <a:solidFill>
                  <a:schemeClr val="tx1">
                    <a:lumMod val="50000"/>
                    <a:lumOff val="50000"/>
                  </a:schemeClr>
                </a:solidFill>
                <a:latin typeface="+mj-ea"/>
                <a:ea typeface="+mj-ea"/>
              </a:rPr>
              <a:t>加载到数据平台大数据区</a:t>
            </a:r>
            <a:r>
              <a:rPr lang="en-US" altLang="zh-CN" sz="1400" b="1" dirty="0" smtClean="0">
                <a:solidFill>
                  <a:schemeClr val="tx1">
                    <a:lumMod val="50000"/>
                    <a:lumOff val="50000"/>
                  </a:schemeClr>
                </a:solidFill>
                <a:latin typeface="+mj-ea"/>
                <a:ea typeface="+mj-ea"/>
              </a:rPr>
              <a:t>HDFS</a:t>
            </a:r>
            <a:r>
              <a:rPr lang="zh-CN" altLang="en-US" sz="1400" b="1" dirty="0" smtClean="0">
                <a:solidFill>
                  <a:schemeClr val="tx1">
                    <a:lumMod val="50000"/>
                    <a:lumOff val="50000"/>
                  </a:schemeClr>
                </a:solidFill>
                <a:latin typeface="+mj-ea"/>
                <a:ea typeface="+mj-ea"/>
              </a:rPr>
              <a:t>指定目录，</a:t>
            </a:r>
            <a:r>
              <a:rPr lang="en-US" altLang="zh-CN" sz="1400" b="1" dirty="0" smtClean="0">
                <a:solidFill>
                  <a:schemeClr val="tx1">
                    <a:lumMod val="50000"/>
                    <a:lumOff val="50000"/>
                  </a:schemeClr>
                </a:solidFill>
                <a:latin typeface="+mj-ea"/>
                <a:ea typeface="+mj-ea"/>
              </a:rPr>
              <a:t>MR</a:t>
            </a:r>
            <a:r>
              <a:rPr lang="zh-CN" altLang="en-US" sz="1400" b="1" dirty="0" smtClean="0">
                <a:solidFill>
                  <a:schemeClr val="tx1">
                    <a:lumMod val="50000"/>
                    <a:lumOff val="50000"/>
                  </a:schemeClr>
                </a:solidFill>
                <a:latin typeface="+mj-ea"/>
                <a:ea typeface="+mj-ea"/>
              </a:rPr>
              <a:t>程序加工处理</a:t>
            </a:r>
            <a:endParaRPr lang="en-US" altLang="zh-CN" sz="1400" b="1" dirty="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smtClean="0">
                <a:solidFill>
                  <a:schemeClr val="tx1">
                    <a:lumMod val="50000"/>
                    <a:lumOff val="50000"/>
                  </a:schemeClr>
                </a:solidFill>
                <a:latin typeface="+mj-ea"/>
                <a:ea typeface="+mj-ea"/>
              </a:rPr>
              <a:t>开发网络爬虫程序，扫描用户微博，抓取用户微博内容，社交圈信息，存入大数据区</a:t>
            </a:r>
            <a:endParaRPr lang="en-US" altLang="zh-CN" sz="1400" b="1" dirty="0">
              <a:solidFill>
                <a:schemeClr val="tx1">
                  <a:lumMod val="50000"/>
                  <a:lumOff val="50000"/>
                </a:schemeClr>
              </a:solidFill>
              <a:latin typeface="+mj-ea"/>
              <a:ea typeface="+mj-ea"/>
            </a:endParaRPr>
          </a:p>
        </p:txBody>
      </p:sp>
      <p:grpSp>
        <p:nvGrpSpPr>
          <p:cNvPr id="41" name="组合 40"/>
          <p:cNvGrpSpPr/>
          <p:nvPr/>
        </p:nvGrpSpPr>
        <p:grpSpPr>
          <a:xfrm>
            <a:off x="1221371" y="2441091"/>
            <a:ext cx="2048934" cy="469961"/>
            <a:chOff x="1580144" y="2342333"/>
            <a:chExt cx="2048934" cy="469961"/>
          </a:xfrm>
        </p:grpSpPr>
        <p:sp>
          <p:nvSpPr>
            <p:cNvPr id="29" name="Rectangle 15"/>
            <p:cNvSpPr/>
            <p:nvPr/>
          </p:nvSpPr>
          <p:spPr>
            <a:xfrm>
              <a:off x="1580144" y="2342333"/>
              <a:ext cx="2048934" cy="469961"/>
            </a:xfrm>
            <a:prstGeom prst="rect">
              <a:avLst/>
            </a:prstGeom>
            <a:gradFill flip="none" rotWithShape="1">
              <a:gsLst>
                <a:gs pos="80000">
                  <a:schemeClr val="accent2"/>
                </a:gs>
                <a:gs pos="0">
                  <a:schemeClr val="tx1">
                    <a:lumMod val="50000"/>
                    <a:lumOff val="50000"/>
                    <a:alpha val="41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85000"/>
                </a:lnSpc>
                <a:spcBef>
                  <a:spcPts val="0"/>
                </a:spcBef>
                <a:spcAft>
                  <a:spcPts val="0"/>
                </a:spcAft>
                <a:defRPr/>
              </a:pPr>
              <a:endParaRPr lang="en-US" sz="2800" dirty="0">
                <a:solidFill>
                  <a:schemeClr val="tx1"/>
                </a:solidFill>
                <a:latin typeface="+mj-ea"/>
                <a:ea typeface="+mj-ea"/>
              </a:endParaRPr>
            </a:p>
          </p:txBody>
        </p:sp>
        <p:sp>
          <p:nvSpPr>
            <p:cNvPr id="33" name="TextBox 32"/>
            <p:cNvSpPr txBox="1"/>
            <p:nvPr/>
          </p:nvSpPr>
          <p:spPr>
            <a:xfrm>
              <a:off x="1596549" y="2377258"/>
              <a:ext cx="2016125" cy="400110"/>
            </a:xfrm>
            <a:prstGeom prst="rect">
              <a:avLst/>
            </a:prstGeom>
            <a:noFill/>
          </p:spPr>
          <p:txBody>
            <a:bodyPr anchor="ctr">
              <a:spAutoFit/>
            </a:bodyPr>
            <a:lstStyle/>
            <a:p>
              <a:pPr algn="ctr" fontAlgn="auto">
                <a:spcBef>
                  <a:spcPts val="0"/>
                </a:spcBef>
                <a:spcAft>
                  <a:spcPts val="0"/>
                </a:spcAft>
                <a:defRPr/>
              </a:pPr>
              <a:r>
                <a:rPr lang="zh-CN" altLang="en-US" sz="2000" b="1" dirty="0">
                  <a:solidFill>
                    <a:srgbClr val="FFFF00"/>
                  </a:solidFill>
                  <a:latin typeface="+mj-ea"/>
                  <a:ea typeface="+mj-ea"/>
                  <a:cs typeface="Futura Hv"/>
                </a:rPr>
                <a:t>处理</a:t>
              </a:r>
              <a:r>
                <a:rPr lang="zh-CN" altLang="en-US" sz="2000" b="1" dirty="0" smtClean="0">
                  <a:solidFill>
                    <a:srgbClr val="FFFF00"/>
                  </a:solidFill>
                  <a:latin typeface="+mj-ea"/>
                  <a:ea typeface="+mj-ea"/>
                  <a:cs typeface="Futura Hv"/>
                </a:rPr>
                <a:t>对象</a:t>
              </a:r>
              <a:endParaRPr lang="en-US" sz="2000" b="1" dirty="0">
                <a:solidFill>
                  <a:srgbClr val="FFFF00"/>
                </a:solidFill>
                <a:latin typeface="+mj-ea"/>
                <a:ea typeface="+mj-ea"/>
                <a:cs typeface="Futura Hv"/>
              </a:endParaRPr>
            </a:p>
          </p:txBody>
        </p:sp>
      </p:grpSp>
      <p:grpSp>
        <p:nvGrpSpPr>
          <p:cNvPr id="42" name="组合 41"/>
          <p:cNvGrpSpPr/>
          <p:nvPr/>
        </p:nvGrpSpPr>
        <p:grpSpPr>
          <a:xfrm>
            <a:off x="5645732" y="2441091"/>
            <a:ext cx="2032001" cy="469961"/>
            <a:chOff x="5749130" y="2342333"/>
            <a:chExt cx="2032001" cy="469961"/>
          </a:xfrm>
        </p:grpSpPr>
        <p:sp>
          <p:nvSpPr>
            <p:cNvPr id="30" name="Rectangle 16"/>
            <p:cNvSpPr/>
            <p:nvPr/>
          </p:nvSpPr>
          <p:spPr>
            <a:xfrm>
              <a:off x="5749130" y="2342333"/>
              <a:ext cx="2032001" cy="469961"/>
            </a:xfrm>
            <a:prstGeom prst="rect">
              <a:avLst/>
            </a:prstGeom>
            <a:gradFill flip="none" rotWithShape="1">
              <a:gsLst>
                <a:gs pos="80000">
                  <a:schemeClr val="accent2"/>
                </a:gs>
                <a:gs pos="0">
                  <a:schemeClr val="tx1">
                    <a:lumMod val="50000"/>
                    <a:lumOff val="50000"/>
                    <a:alpha val="41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85000"/>
                </a:lnSpc>
                <a:spcBef>
                  <a:spcPts val="0"/>
                </a:spcBef>
                <a:spcAft>
                  <a:spcPts val="0"/>
                </a:spcAft>
                <a:defRPr/>
              </a:pPr>
              <a:endParaRPr lang="en-US" sz="2800" dirty="0">
                <a:solidFill>
                  <a:schemeClr val="tx1"/>
                </a:solidFill>
                <a:latin typeface="+mj-ea"/>
                <a:ea typeface="+mj-ea"/>
              </a:endParaRPr>
            </a:p>
          </p:txBody>
        </p:sp>
        <p:sp>
          <p:nvSpPr>
            <p:cNvPr id="34" name="TextBox 33"/>
            <p:cNvSpPr txBox="1"/>
            <p:nvPr/>
          </p:nvSpPr>
          <p:spPr>
            <a:xfrm>
              <a:off x="5757069" y="2377258"/>
              <a:ext cx="2016125" cy="400110"/>
            </a:xfrm>
            <a:prstGeom prst="rect">
              <a:avLst/>
            </a:prstGeom>
            <a:noFill/>
          </p:spPr>
          <p:txBody>
            <a:bodyPr anchor="ctr">
              <a:spAutoFit/>
            </a:bodyPr>
            <a:lstStyle/>
            <a:p>
              <a:pPr algn="ctr" fontAlgn="auto">
                <a:spcBef>
                  <a:spcPts val="0"/>
                </a:spcBef>
                <a:spcAft>
                  <a:spcPts val="0"/>
                </a:spcAft>
                <a:defRPr/>
              </a:pPr>
              <a:r>
                <a:rPr lang="zh-CN" altLang="en-US" sz="2000" b="1" dirty="0" smtClean="0">
                  <a:solidFill>
                    <a:srgbClr val="FFFF00"/>
                  </a:solidFill>
                  <a:latin typeface="+mj-ea"/>
                  <a:ea typeface="+mj-ea"/>
                  <a:cs typeface="Futura Hv"/>
                </a:rPr>
                <a:t>实现技术</a:t>
              </a:r>
              <a:endParaRPr lang="en-US" altLang="zh-CN" sz="2000" b="1" dirty="0" smtClean="0">
                <a:solidFill>
                  <a:srgbClr val="FFFF00"/>
                </a:solidFill>
                <a:latin typeface="+mj-ea"/>
                <a:ea typeface="+mj-ea"/>
                <a:cs typeface="Futura Hv"/>
              </a:endParaRPr>
            </a:p>
          </p:txBody>
        </p:sp>
      </p:grpSp>
      <p:grpSp>
        <p:nvGrpSpPr>
          <p:cNvPr id="3" name="组合 2"/>
          <p:cNvGrpSpPr/>
          <p:nvPr/>
        </p:nvGrpSpPr>
        <p:grpSpPr>
          <a:xfrm>
            <a:off x="3446516" y="2441091"/>
            <a:ext cx="2023005" cy="469961"/>
            <a:chOff x="3657864" y="2332173"/>
            <a:chExt cx="2023005" cy="469961"/>
          </a:xfrm>
        </p:grpSpPr>
        <p:sp>
          <p:nvSpPr>
            <p:cNvPr id="31" name="Rectangle 18"/>
            <p:cNvSpPr/>
            <p:nvPr/>
          </p:nvSpPr>
          <p:spPr>
            <a:xfrm>
              <a:off x="3657864" y="2332173"/>
              <a:ext cx="2015068" cy="469961"/>
            </a:xfrm>
            <a:prstGeom prst="rect">
              <a:avLst/>
            </a:prstGeom>
            <a:gradFill flip="none" rotWithShape="1">
              <a:gsLst>
                <a:gs pos="80000">
                  <a:schemeClr val="accent2"/>
                </a:gs>
                <a:gs pos="0">
                  <a:schemeClr val="tx1">
                    <a:lumMod val="50000"/>
                    <a:lumOff val="50000"/>
                    <a:alpha val="41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85000"/>
                </a:lnSpc>
                <a:spcBef>
                  <a:spcPts val="0"/>
                </a:spcBef>
                <a:spcAft>
                  <a:spcPts val="0"/>
                </a:spcAft>
                <a:defRPr/>
              </a:pPr>
              <a:endParaRPr lang="en-US" sz="2800" dirty="0">
                <a:solidFill>
                  <a:schemeClr val="tx1"/>
                </a:solidFill>
                <a:latin typeface="+mj-ea"/>
                <a:ea typeface="+mj-ea"/>
              </a:endParaRPr>
            </a:p>
          </p:txBody>
        </p:sp>
        <p:sp>
          <p:nvSpPr>
            <p:cNvPr id="35" name="TextBox 34"/>
            <p:cNvSpPr txBox="1"/>
            <p:nvPr/>
          </p:nvSpPr>
          <p:spPr>
            <a:xfrm>
              <a:off x="3666331" y="2367098"/>
              <a:ext cx="2014538" cy="400110"/>
            </a:xfrm>
            <a:prstGeom prst="rect">
              <a:avLst/>
            </a:prstGeom>
            <a:noFill/>
          </p:spPr>
          <p:txBody>
            <a:bodyPr anchor="ctr">
              <a:spAutoFit/>
            </a:bodyPr>
            <a:lstStyle/>
            <a:p>
              <a:pPr algn="ctr" fontAlgn="auto">
                <a:spcBef>
                  <a:spcPts val="0"/>
                </a:spcBef>
                <a:spcAft>
                  <a:spcPts val="0"/>
                </a:spcAft>
                <a:defRPr/>
              </a:pPr>
              <a:r>
                <a:rPr lang="zh-CN" altLang="en-US" sz="2000" b="1" dirty="0">
                  <a:solidFill>
                    <a:srgbClr val="FFFF00"/>
                  </a:solidFill>
                  <a:latin typeface="+mj-ea"/>
                  <a:ea typeface="+mj-ea"/>
                  <a:cs typeface="Futura Hv"/>
                </a:rPr>
                <a:t>实现功能</a:t>
              </a:r>
              <a:endParaRPr lang="en-US" altLang="zh-CN" sz="2000" b="1" dirty="0" smtClean="0">
                <a:solidFill>
                  <a:srgbClr val="FFFF00"/>
                </a:solidFill>
                <a:latin typeface="+mj-ea"/>
                <a:ea typeface="+mj-ea"/>
                <a:cs typeface="Futura Hv"/>
              </a:endParaRPr>
            </a:p>
          </p:txBody>
        </p:sp>
      </p:grpSp>
      <p:grpSp>
        <p:nvGrpSpPr>
          <p:cNvPr id="43" name="组合 42"/>
          <p:cNvGrpSpPr/>
          <p:nvPr/>
        </p:nvGrpSpPr>
        <p:grpSpPr>
          <a:xfrm>
            <a:off x="7853944" y="2441091"/>
            <a:ext cx="2048934" cy="469961"/>
            <a:chOff x="7853944" y="2342333"/>
            <a:chExt cx="2048934" cy="469961"/>
          </a:xfrm>
        </p:grpSpPr>
        <p:sp>
          <p:nvSpPr>
            <p:cNvPr id="32" name="Rectangle 24"/>
            <p:cNvSpPr/>
            <p:nvPr/>
          </p:nvSpPr>
          <p:spPr>
            <a:xfrm>
              <a:off x="7853944" y="2342333"/>
              <a:ext cx="2048934" cy="469961"/>
            </a:xfrm>
            <a:prstGeom prst="rect">
              <a:avLst/>
            </a:prstGeom>
            <a:gradFill flip="none" rotWithShape="1">
              <a:gsLst>
                <a:gs pos="80000">
                  <a:schemeClr val="accent2"/>
                </a:gs>
                <a:gs pos="0">
                  <a:schemeClr val="tx1">
                    <a:lumMod val="50000"/>
                    <a:lumOff val="50000"/>
                    <a:alpha val="41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85000"/>
                </a:lnSpc>
                <a:spcBef>
                  <a:spcPts val="0"/>
                </a:spcBef>
                <a:spcAft>
                  <a:spcPts val="0"/>
                </a:spcAft>
                <a:defRPr/>
              </a:pPr>
              <a:endParaRPr lang="en-US" sz="2800" dirty="0">
                <a:solidFill>
                  <a:schemeClr val="tx1"/>
                </a:solidFill>
                <a:latin typeface="+mj-ea"/>
                <a:ea typeface="+mj-ea"/>
              </a:endParaRPr>
            </a:p>
          </p:txBody>
        </p:sp>
        <p:sp>
          <p:nvSpPr>
            <p:cNvPr id="36" name="TextBox 35"/>
            <p:cNvSpPr txBox="1"/>
            <p:nvPr/>
          </p:nvSpPr>
          <p:spPr>
            <a:xfrm>
              <a:off x="7870349" y="2377258"/>
              <a:ext cx="2016125" cy="400110"/>
            </a:xfrm>
            <a:prstGeom prst="rect">
              <a:avLst/>
            </a:prstGeom>
            <a:noFill/>
          </p:spPr>
          <p:txBody>
            <a:bodyPr anchor="ctr">
              <a:spAutoFit/>
            </a:bodyPr>
            <a:lstStyle/>
            <a:p>
              <a:pPr algn="ctr" fontAlgn="auto">
                <a:spcBef>
                  <a:spcPts val="0"/>
                </a:spcBef>
                <a:spcAft>
                  <a:spcPts val="0"/>
                </a:spcAft>
                <a:defRPr/>
              </a:pPr>
              <a:r>
                <a:rPr lang="zh-CN" altLang="en-US" sz="2000" b="1" dirty="0" smtClean="0">
                  <a:solidFill>
                    <a:srgbClr val="FFFF00"/>
                  </a:solidFill>
                  <a:latin typeface="+mj-ea"/>
                  <a:ea typeface="+mj-ea"/>
                  <a:cs typeface="Futura Hv"/>
                </a:rPr>
                <a:t>应用场景</a:t>
              </a:r>
              <a:endParaRPr lang="en-US" sz="2000" b="1" dirty="0">
                <a:solidFill>
                  <a:srgbClr val="FFFF00"/>
                </a:solidFill>
                <a:latin typeface="+mj-ea"/>
                <a:ea typeface="+mj-ea"/>
                <a:cs typeface="Futura Hv"/>
              </a:endParaRPr>
            </a:p>
          </p:txBody>
        </p:sp>
      </p:grpSp>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57407" y="1057757"/>
            <a:ext cx="1996493" cy="132325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454394" y="1057757"/>
            <a:ext cx="2006601" cy="132325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7853174" y="1057756"/>
            <a:ext cx="2048934" cy="132325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653672" y="1057756"/>
            <a:ext cx="1906604" cy="129727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4352060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142669"/>
            <a:ext cx="8469867" cy="372583"/>
          </a:xfrm>
        </p:spPr>
        <p:txBody>
          <a:bodyPr/>
          <a:lstStyle/>
          <a:p>
            <a:r>
              <a:rPr lang="zh-CN" altLang="en-US" dirty="0"/>
              <a:t>大数据分析平台总体</a:t>
            </a:r>
            <a:r>
              <a:rPr lang="zh-CN" altLang="en-US" dirty="0" smtClean="0"/>
              <a:t>架构</a:t>
            </a:r>
            <a:r>
              <a:rPr lang="en-US" altLang="zh-CN" dirty="0" smtClean="0"/>
              <a:t>——</a:t>
            </a:r>
            <a:r>
              <a:rPr lang="zh-CN" altLang="en-US" dirty="0" smtClean="0"/>
              <a:t>数据交换层数据库数据交换组件</a:t>
            </a:r>
            <a:endParaRPr lang="zh-CN" altLang="en-US" dirty="0"/>
          </a:p>
        </p:txBody>
      </p:sp>
      <p:sp>
        <p:nvSpPr>
          <p:cNvPr id="25" name="Rectangle 38"/>
          <p:cNvSpPr/>
          <p:nvPr/>
        </p:nvSpPr>
        <p:spPr>
          <a:xfrm>
            <a:off x="1221371" y="2842188"/>
            <a:ext cx="2160000" cy="3360920"/>
          </a:xfrm>
          <a:prstGeom prst="rect">
            <a:avLst/>
          </a:prstGeom>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smtClean="0">
                <a:solidFill>
                  <a:schemeClr val="tx1">
                    <a:lumMod val="50000"/>
                    <a:lumOff val="50000"/>
                  </a:schemeClr>
                </a:solidFill>
                <a:latin typeface="+mj-ea"/>
                <a:ea typeface="+mj-ea"/>
              </a:rPr>
              <a:t>企业内部业务系统产生的结构化数据，包括两大来源：</a:t>
            </a:r>
            <a:endParaRPr lang="en-US" altLang="zh-CN" sz="1400" b="1" dirty="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商城零售业务数据，数据存储在</a:t>
            </a:r>
            <a:r>
              <a:rPr lang="en-US" altLang="zh-CN" sz="1200" b="1" dirty="0" smtClean="0">
                <a:solidFill>
                  <a:schemeClr val="tx1">
                    <a:lumMod val="50000"/>
                    <a:lumOff val="50000"/>
                  </a:schemeClr>
                </a:solidFill>
                <a:latin typeface="+mj-ea"/>
                <a:ea typeface="+mj-ea"/>
              </a:rPr>
              <a:t>Oracle</a:t>
            </a:r>
            <a:r>
              <a:rPr lang="zh-CN" altLang="en-US" sz="1200" b="1" dirty="0" smtClean="0">
                <a:solidFill>
                  <a:schemeClr val="tx1">
                    <a:lumMod val="50000"/>
                    <a:lumOff val="50000"/>
                  </a:schemeClr>
                </a:solidFill>
                <a:latin typeface="+mj-ea"/>
                <a:ea typeface="+mj-ea"/>
              </a:rPr>
              <a:t>、</a:t>
            </a:r>
            <a:r>
              <a:rPr lang="en-US" altLang="zh-CN" sz="1200" b="1" dirty="0" smtClean="0">
                <a:solidFill>
                  <a:schemeClr val="tx1">
                    <a:lumMod val="50000"/>
                    <a:lumOff val="50000"/>
                  </a:schemeClr>
                </a:solidFill>
                <a:latin typeface="+mj-ea"/>
                <a:ea typeface="+mj-ea"/>
              </a:rPr>
              <a:t>SQLServer</a:t>
            </a:r>
            <a:r>
              <a:rPr lang="zh-CN" altLang="en-US" sz="1200" b="1" dirty="0" smtClean="0">
                <a:solidFill>
                  <a:schemeClr val="tx1">
                    <a:lumMod val="50000"/>
                    <a:lumOff val="50000"/>
                  </a:schemeClr>
                </a:solidFill>
                <a:latin typeface="+mj-ea"/>
                <a:ea typeface="+mj-ea"/>
              </a:rPr>
              <a:t>、</a:t>
            </a:r>
            <a:r>
              <a:rPr lang="en-US" altLang="zh-CN" sz="1200" b="1" dirty="0" smtClean="0">
                <a:solidFill>
                  <a:schemeClr val="tx1">
                    <a:lumMod val="50000"/>
                    <a:lumOff val="50000"/>
                  </a:schemeClr>
                </a:solidFill>
                <a:latin typeface="+mj-ea"/>
                <a:ea typeface="+mj-ea"/>
              </a:rPr>
              <a:t>MySQL</a:t>
            </a:r>
            <a:r>
              <a:rPr lang="zh-CN" altLang="en-US" sz="1200" b="1" dirty="0" smtClean="0">
                <a:solidFill>
                  <a:schemeClr val="tx1">
                    <a:lumMod val="50000"/>
                    <a:lumOff val="50000"/>
                  </a:schemeClr>
                </a:solidFill>
                <a:latin typeface="+mj-ea"/>
                <a:ea typeface="+mj-ea"/>
              </a:rPr>
              <a:t>和</a:t>
            </a:r>
            <a:r>
              <a:rPr lang="en-US" altLang="zh-CN" sz="1200" b="1" dirty="0" err="1" smtClean="0">
                <a:solidFill>
                  <a:schemeClr val="tx1">
                    <a:lumMod val="50000"/>
                    <a:lumOff val="50000"/>
                  </a:schemeClr>
                </a:solidFill>
                <a:latin typeface="+mj-ea"/>
                <a:ea typeface="+mj-ea"/>
              </a:rPr>
              <a:t>MongoDB</a:t>
            </a:r>
            <a:r>
              <a:rPr lang="zh-CN" altLang="en-US" sz="1200" b="1" dirty="0" smtClean="0">
                <a:solidFill>
                  <a:schemeClr val="tx1">
                    <a:lumMod val="50000"/>
                    <a:lumOff val="50000"/>
                  </a:schemeClr>
                </a:solidFill>
                <a:latin typeface="+mj-ea"/>
                <a:ea typeface="+mj-ea"/>
              </a:rPr>
              <a:t>四类数据库</a:t>
            </a:r>
            <a:endParaRPr lang="en-US" altLang="zh-CN" sz="12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a:solidFill>
                  <a:schemeClr val="tx1">
                    <a:lumMod val="50000"/>
                    <a:lumOff val="50000"/>
                  </a:schemeClr>
                </a:solidFill>
                <a:latin typeface="+mj-ea"/>
                <a:ea typeface="+mj-ea"/>
              </a:rPr>
              <a:t>金融</a:t>
            </a:r>
            <a:r>
              <a:rPr lang="zh-CN" altLang="en-US" sz="1200" b="1" dirty="0" smtClean="0">
                <a:solidFill>
                  <a:schemeClr val="tx1">
                    <a:lumMod val="50000"/>
                    <a:lumOff val="50000"/>
                  </a:schemeClr>
                </a:solidFill>
                <a:latin typeface="+mj-ea"/>
                <a:ea typeface="+mj-ea"/>
              </a:rPr>
              <a:t>集团互联网金融业务数据，数据存储在</a:t>
            </a:r>
            <a:r>
              <a:rPr lang="en-US" altLang="zh-CN" sz="1200" b="1" dirty="0" smtClean="0">
                <a:solidFill>
                  <a:schemeClr val="tx1">
                    <a:lumMod val="50000"/>
                    <a:lumOff val="50000"/>
                  </a:schemeClr>
                </a:solidFill>
                <a:latin typeface="+mj-ea"/>
                <a:ea typeface="+mj-ea"/>
              </a:rPr>
              <a:t>MySQL</a:t>
            </a:r>
            <a:r>
              <a:rPr lang="zh-CN" altLang="en-US" sz="1200" b="1" dirty="0" smtClean="0">
                <a:solidFill>
                  <a:schemeClr val="tx1">
                    <a:lumMod val="50000"/>
                    <a:lumOff val="50000"/>
                  </a:schemeClr>
                </a:solidFill>
                <a:latin typeface="+mj-ea"/>
                <a:ea typeface="+mj-ea"/>
              </a:rPr>
              <a:t>数据库</a:t>
            </a:r>
            <a:endParaRPr lang="zh-CN" altLang="en-US" sz="1200" b="1" dirty="0">
              <a:solidFill>
                <a:schemeClr val="tx1">
                  <a:lumMod val="50000"/>
                  <a:lumOff val="50000"/>
                </a:schemeClr>
              </a:solidFill>
              <a:latin typeface="+mj-ea"/>
              <a:ea typeface="+mj-ea"/>
            </a:endParaRPr>
          </a:p>
        </p:txBody>
      </p:sp>
      <p:sp>
        <p:nvSpPr>
          <p:cNvPr id="26" name="Rectangle 19"/>
          <p:cNvSpPr>
            <a:spLocks noChangeArrowheads="1"/>
          </p:cNvSpPr>
          <p:nvPr/>
        </p:nvSpPr>
        <p:spPr bwMode="auto">
          <a:xfrm>
            <a:off x="5760189" y="2856578"/>
            <a:ext cx="2016125" cy="3644075"/>
          </a:xfrm>
          <a:prstGeom prst="rect">
            <a:avLst/>
          </a:prstGeom>
          <a:noFill/>
          <a:ln w="9525">
            <a:noFill/>
            <a:miter lim="800000"/>
            <a:headEnd/>
            <a:tailEnd/>
          </a:ln>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en-US" altLang="zh-CN" sz="1400" b="1" dirty="0" smtClean="0">
                <a:solidFill>
                  <a:schemeClr val="tx1">
                    <a:lumMod val="50000"/>
                    <a:lumOff val="50000"/>
                  </a:schemeClr>
                </a:solidFill>
                <a:latin typeface="+mj-ea"/>
                <a:ea typeface="+mj-ea"/>
              </a:rPr>
              <a:t>Perl</a:t>
            </a:r>
            <a:r>
              <a:rPr lang="zh-CN" altLang="en-US" sz="1400" b="1" dirty="0" smtClean="0">
                <a:solidFill>
                  <a:schemeClr val="tx1">
                    <a:lumMod val="50000"/>
                    <a:lumOff val="50000"/>
                  </a:schemeClr>
                </a:solidFill>
                <a:latin typeface="+mj-ea"/>
                <a:ea typeface="+mj-ea"/>
              </a:rPr>
              <a:t>程序</a:t>
            </a:r>
            <a:endParaRPr lang="en-US" altLang="zh-CN" sz="14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400" b="1" dirty="0" smtClean="0">
                <a:solidFill>
                  <a:schemeClr val="tx1">
                    <a:lumMod val="50000"/>
                    <a:lumOff val="50000"/>
                  </a:schemeClr>
                </a:solidFill>
                <a:latin typeface="+mj-ea"/>
                <a:ea typeface="+mj-ea"/>
              </a:rPr>
              <a:t>数据采集，</a:t>
            </a:r>
            <a:r>
              <a:rPr lang="zh-CN" altLang="en-US" sz="1200" b="1" dirty="0" smtClean="0">
                <a:solidFill>
                  <a:schemeClr val="tx1">
                    <a:lumMod val="50000"/>
                    <a:lumOff val="50000"/>
                  </a:schemeClr>
                </a:solidFill>
                <a:latin typeface="+mj-ea"/>
                <a:ea typeface="+mj-ea"/>
              </a:rPr>
              <a:t>调用</a:t>
            </a:r>
            <a:r>
              <a:rPr lang="en-US" altLang="zh-CN" sz="1200" b="1" dirty="0" smtClean="0">
                <a:solidFill>
                  <a:schemeClr val="tx1">
                    <a:lumMod val="50000"/>
                    <a:lumOff val="50000"/>
                  </a:schemeClr>
                </a:solidFill>
                <a:latin typeface="+mj-ea"/>
                <a:ea typeface="+mj-ea"/>
              </a:rPr>
              <a:t>Perl</a:t>
            </a:r>
            <a:r>
              <a:rPr lang="zh-CN" altLang="en-US" sz="1200" b="1" dirty="0" smtClean="0">
                <a:solidFill>
                  <a:schemeClr val="tx1">
                    <a:lumMod val="50000"/>
                    <a:lumOff val="50000"/>
                  </a:schemeClr>
                </a:solidFill>
                <a:latin typeface="+mj-ea"/>
                <a:ea typeface="+mj-ea"/>
              </a:rPr>
              <a:t>文件模块相关函数，轮询指定目录，获取数据文件</a:t>
            </a:r>
            <a:endParaRPr lang="en-US" altLang="zh-CN" sz="12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数据核查，</a:t>
            </a:r>
            <a:r>
              <a:rPr lang="en-US" altLang="zh-CN" sz="1200" b="1" dirty="0" smtClean="0">
                <a:solidFill>
                  <a:schemeClr val="tx1">
                    <a:lumMod val="50000"/>
                    <a:lumOff val="50000"/>
                  </a:schemeClr>
                </a:solidFill>
                <a:latin typeface="+mj-ea"/>
                <a:ea typeface="+mj-ea"/>
              </a:rPr>
              <a:t>Perl</a:t>
            </a:r>
            <a:r>
              <a:rPr lang="zh-CN" altLang="en-US" sz="1200" b="1" dirty="0" smtClean="0">
                <a:solidFill>
                  <a:schemeClr val="tx1">
                    <a:lumMod val="50000"/>
                    <a:lumOff val="50000"/>
                  </a:schemeClr>
                </a:solidFill>
                <a:latin typeface="+mj-ea"/>
                <a:ea typeface="+mj-ea"/>
              </a:rPr>
              <a:t>执行文件级数据质量检查</a:t>
            </a:r>
            <a:endParaRPr lang="en-US" altLang="zh-CN" sz="12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数据加载，调用</a:t>
            </a:r>
            <a:r>
              <a:rPr lang="en-US" altLang="zh-CN" sz="1200" b="1" dirty="0">
                <a:solidFill>
                  <a:schemeClr val="tx1">
                    <a:lumMod val="50000"/>
                    <a:lumOff val="50000"/>
                  </a:schemeClr>
                </a:solidFill>
                <a:latin typeface="+mj-ea"/>
                <a:ea typeface="+mj-ea"/>
              </a:rPr>
              <a:t>Hive Load</a:t>
            </a:r>
            <a:r>
              <a:rPr lang="zh-CN" altLang="en-US" sz="1200" b="1" dirty="0">
                <a:solidFill>
                  <a:schemeClr val="tx1">
                    <a:lumMod val="50000"/>
                    <a:lumOff val="50000"/>
                  </a:schemeClr>
                </a:solidFill>
                <a:latin typeface="+mj-ea"/>
                <a:ea typeface="+mj-ea"/>
              </a:rPr>
              <a:t>数据命令，加载到数据平台临时数据区的</a:t>
            </a:r>
            <a:r>
              <a:rPr lang="en-US" altLang="zh-CN" sz="1200" b="1" dirty="0">
                <a:solidFill>
                  <a:schemeClr val="tx1">
                    <a:lumMod val="50000"/>
                    <a:lumOff val="50000"/>
                  </a:schemeClr>
                </a:solidFill>
                <a:latin typeface="+mj-ea"/>
                <a:ea typeface="+mj-ea"/>
              </a:rPr>
              <a:t>Hive </a:t>
            </a:r>
            <a:r>
              <a:rPr lang="en-US" altLang="zh-CN" sz="1200" b="1" dirty="0" smtClean="0">
                <a:solidFill>
                  <a:schemeClr val="tx1">
                    <a:lumMod val="50000"/>
                    <a:lumOff val="50000"/>
                  </a:schemeClr>
                </a:solidFill>
                <a:latin typeface="+mj-ea"/>
                <a:ea typeface="+mj-ea"/>
              </a:rPr>
              <a:t>Table</a:t>
            </a:r>
            <a:endParaRPr lang="en-US" altLang="zh-CN" sz="1400" b="1" dirty="0">
              <a:solidFill>
                <a:schemeClr val="tx1">
                  <a:lumMod val="50000"/>
                  <a:lumOff val="50000"/>
                </a:schemeClr>
              </a:solidFill>
              <a:latin typeface="+mj-ea"/>
              <a:ea typeface="+mj-ea"/>
            </a:endParaRPr>
          </a:p>
        </p:txBody>
      </p:sp>
      <p:sp>
        <p:nvSpPr>
          <p:cNvPr id="27" name="Rectangle 20"/>
          <p:cNvSpPr>
            <a:spLocks noChangeArrowheads="1"/>
          </p:cNvSpPr>
          <p:nvPr/>
        </p:nvSpPr>
        <p:spPr bwMode="auto">
          <a:xfrm>
            <a:off x="3561501" y="2846416"/>
            <a:ext cx="2190749" cy="2806922"/>
          </a:xfrm>
          <a:prstGeom prst="rect">
            <a:avLst/>
          </a:prstGeom>
          <a:noFill/>
          <a:ln w="9525">
            <a:noFill/>
            <a:miter lim="800000"/>
            <a:headEnd/>
            <a:tailEnd/>
          </a:ln>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a:solidFill>
                  <a:schemeClr val="tx1">
                    <a:lumMod val="50000"/>
                    <a:lumOff val="50000"/>
                  </a:schemeClr>
                </a:solidFill>
                <a:latin typeface="+mj-ea"/>
                <a:ea typeface="+mj-ea"/>
              </a:rPr>
              <a:t>组件以实时和</a:t>
            </a:r>
            <a:r>
              <a:rPr lang="zh-CN" altLang="en-US" sz="1400" b="1" dirty="0" smtClean="0">
                <a:solidFill>
                  <a:schemeClr val="tx1">
                    <a:lumMod val="50000"/>
                    <a:lumOff val="50000"/>
                  </a:schemeClr>
                </a:solidFill>
                <a:latin typeface="+mj-ea"/>
                <a:ea typeface="+mj-ea"/>
              </a:rPr>
              <a:t>批量模式</a:t>
            </a:r>
            <a:r>
              <a:rPr lang="zh-CN" altLang="en-US" sz="1400" b="1" dirty="0">
                <a:solidFill>
                  <a:schemeClr val="tx1">
                    <a:lumMod val="50000"/>
                    <a:lumOff val="50000"/>
                  </a:schemeClr>
                </a:solidFill>
                <a:latin typeface="+mj-ea"/>
                <a:ea typeface="+mj-ea"/>
              </a:rPr>
              <a:t>实现下列功能：</a:t>
            </a: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a:solidFill>
                  <a:schemeClr val="tx1">
                    <a:lumMod val="50000"/>
                    <a:lumOff val="50000"/>
                  </a:schemeClr>
                </a:solidFill>
                <a:latin typeface="+mj-ea"/>
                <a:ea typeface="+mj-ea"/>
              </a:rPr>
              <a:t>数据采集，</a:t>
            </a:r>
            <a:r>
              <a:rPr lang="zh-CN" altLang="en-US" sz="1200" b="1" dirty="0" smtClean="0">
                <a:solidFill>
                  <a:schemeClr val="tx1">
                    <a:lumMod val="50000"/>
                    <a:lumOff val="50000"/>
                  </a:schemeClr>
                </a:solidFill>
                <a:latin typeface="+mj-ea"/>
                <a:ea typeface="+mj-ea"/>
              </a:rPr>
              <a:t>轮询</a:t>
            </a:r>
            <a:r>
              <a:rPr lang="en-US" altLang="zh-CN" sz="1200" b="1" dirty="0" smtClean="0">
                <a:solidFill>
                  <a:schemeClr val="tx1">
                    <a:lumMod val="50000"/>
                    <a:lumOff val="50000"/>
                  </a:schemeClr>
                </a:solidFill>
                <a:latin typeface="+mj-ea"/>
                <a:ea typeface="+mj-ea"/>
              </a:rPr>
              <a:t>NAS</a:t>
            </a:r>
            <a:r>
              <a:rPr lang="zh-CN" altLang="en-US" sz="1200" b="1" dirty="0" smtClean="0">
                <a:solidFill>
                  <a:schemeClr val="tx1">
                    <a:lumMod val="50000"/>
                    <a:lumOff val="50000"/>
                  </a:schemeClr>
                </a:solidFill>
                <a:latin typeface="+mj-ea"/>
                <a:ea typeface="+mj-ea"/>
              </a:rPr>
              <a:t>集群指定</a:t>
            </a:r>
            <a:r>
              <a:rPr lang="zh-CN" altLang="en-US" sz="1200" b="1" dirty="0">
                <a:solidFill>
                  <a:schemeClr val="tx1">
                    <a:lumMod val="50000"/>
                    <a:lumOff val="50000"/>
                  </a:schemeClr>
                </a:solidFill>
                <a:latin typeface="+mj-ea"/>
                <a:ea typeface="+mj-ea"/>
              </a:rPr>
              <a:t>目录，获取数据文件（</a:t>
            </a:r>
            <a:r>
              <a:rPr lang="en-US" altLang="zh-CN" sz="1200" b="1" dirty="0">
                <a:solidFill>
                  <a:schemeClr val="tx1">
                    <a:lumMod val="50000"/>
                    <a:lumOff val="50000"/>
                  </a:schemeClr>
                </a:solidFill>
                <a:latin typeface="+mj-ea"/>
                <a:ea typeface="+mj-ea"/>
              </a:rPr>
              <a:t>LZO</a:t>
            </a:r>
            <a:r>
              <a:rPr lang="zh-CN" altLang="en-US" sz="1200" b="1" dirty="0">
                <a:solidFill>
                  <a:schemeClr val="tx1">
                    <a:lumMod val="50000"/>
                    <a:lumOff val="50000"/>
                  </a:schemeClr>
                </a:solidFill>
                <a:latin typeface="+mj-ea"/>
                <a:ea typeface="+mj-ea"/>
              </a:rPr>
              <a:t>压缩</a:t>
            </a:r>
            <a:r>
              <a:rPr lang="zh-CN" altLang="en-US" sz="1200" b="1" dirty="0" smtClean="0">
                <a:solidFill>
                  <a:schemeClr val="tx1">
                    <a:lumMod val="50000"/>
                    <a:lumOff val="50000"/>
                  </a:schemeClr>
                </a:solidFill>
                <a:latin typeface="+mj-ea"/>
                <a:ea typeface="+mj-ea"/>
              </a:rPr>
              <a:t>）</a:t>
            </a:r>
            <a:endParaRPr lang="en-US" altLang="zh-CN" sz="12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数据核查，对</a:t>
            </a:r>
            <a:r>
              <a:rPr lang="zh-CN" altLang="en-US" sz="1200" b="1" dirty="0">
                <a:solidFill>
                  <a:schemeClr val="tx1">
                    <a:lumMod val="50000"/>
                    <a:lumOff val="50000"/>
                  </a:schemeClr>
                </a:solidFill>
                <a:latin typeface="+mj-ea"/>
                <a:ea typeface="+mj-ea"/>
              </a:rPr>
              <a:t>数据</a:t>
            </a:r>
            <a:r>
              <a:rPr lang="zh-CN" altLang="en-US" sz="1200" b="1" dirty="0" smtClean="0">
                <a:solidFill>
                  <a:schemeClr val="tx1">
                    <a:lumMod val="50000"/>
                    <a:lumOff val="50000"/>
                  </a:schemeClr>
                </a:solidFill>
                <a:latin typeface="+mj-ea"/>
                <a:ea typeface="+mj-ea"/>
              </a:rPr>
              <a:t>文件进行质量校验</a:t>
            </a:r>
            <a:endParaRPr lang="en-US" altLang="zh-CN" sz="1200" b="1" dirty="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a:solidFill>
                  <a:schemeClr val="tx1">
                    <a:lumMod val="50000"/>
                    <a:lumOff val="50000"/>
                  </a:schemeClr>
                </a:solidFill>
                <a:latin typeface="+mj-ea"/>
                <a:ea typeface="+mj-ea"/>
              </a:rPr>
              <a:t>数据加载，加载数据到临时数据区</a:t>
            </a:r>
            <a:endParaRPr lang="en-US" altLang="zh-CN" sz="1200" b="1" dirty="0">
              <a:solidFill>
                <a:schemeClr val="tx1">
                  <a:lumMod val="50000"/>
                  <a:lumOff val="50000"/>
                </a:schemeClr>
              </a:solidFill>
              <a:latin typeface="+mj-ea"/>
              <a:ea typeface="+mj-ea"/>
            </a:endParaRPr>
          </a:p>
        </p:txBody>
      </p:sp>
      <p:sp>
        <p:nvSpPr>
          <p:cNvPr id="28" name="Rectangle 21"/>
          <p:cNvSpPr>
            <a:spLocks noChangeArrowheads="1"/>
          </p:cNvSpPr>
          <p:nvPr/>
        </p:nvSpPr>
        <p:spPr bwMode="auto">
          <a:xfrm>
            <a:off x="7959693" y="2856578"/>
            <a:ext cx="2193770" cy="3000821"/>
          </a:xfrm>
          <a:prstGeom prst="rect">
            <a:avLst/>
          </a:prstGeom>
          <a:noFill/>
          <a:ln w="9525">
            <a:noFill/>
            <a:miter lim="800000"/>
            <a:headEnd/>
            <a:tailEnd/>
          </a:ln>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a:solidFill>
                  <a:schemeClr val="tx1">
                    <a:lumMod val="50000"/>
                    <a:lumOff val="50000"/>
                  </a:schemeClr>
                </a:solidFill>
                <a:latin typeface="+mj-ea"/>
                <a:ea typeface="+mj-ea"/>
              </a:rPr>
              <a:t>云</a:t>
            </a:r>
            <a:r>
              <a:rPr lang="zh-CN" altLang="en-US" sz="1400" b="1" dirty="0" smtClean="0">
                <a:solidFill>
                  <a:schemeClr val="tx1">
                    <a:lumMod val="50000"/>
                    <a:lumOff val="50000"/>
                  </a:schemeClr>
                </a:solidFill>
                <a:latin typeface="+mj-ea"/>
                <a:ea typeface="+mj-ea"/>
              </a:rPr>
              <a:t>数据推送平台连接供应</a:t>
            </a:r>
            <a:r>
              <a:rPr lang="zh-CN" altLang="en-US" sz="1400" b="1" dirty="0">
                <a:solidFill>
                  <a:schemeClr val="tx1">
                    <a:lumMod val="50000"/>
                    <a:lumOff val="50000"/>
                  </a:schemeClr>
                </a:solidFill>
                <a:latin typeface="+mj-ea"/>
                <a:ea typeface="+mj-ea"/>
              </a:rPr>
              <a:t>链金融</a:t>
            </a:r>
            <a:r>
              <a:rPr lang="zh-CN" altLang="en-US" sz="1400" b="1" dirty="0" smtClean="0">
                <a:solidFill>
                  <a:schemeClr val="tx1">
                    <a:lumMod val="50000"/>
                    <a:lumOff val="50000"/>
                  </a:schemeClr>
                </a:solidFill>
                <a:latin typeface="+mj-ea"/>
                <a:ea typeface="+mj-ea"/>
              </a:rPr>
              <a:t>系统数据库，分析</a:t>
            </a:r>
            <a:r>
              <a:rPr lang="zh-CN" altLang="en-US" sz="1400" b="1" dirty="0">
                <a:solidFill>
                  <a:schemeClr val="tx1">
                    <a:lumMod val="50000"/>
                    <a:lumOff val="50000"/>
                  </a:schemeClr>
                </a:solidFill>
                <a:latin typeface="+mj-ea"/>
                <a:ea typeface="+mj-ea"/>
              </a:rPr>
              <a:t>供应链金融</a:t>
            </a:r>
            <a:r>
              <a:rPr lang="en-US" altLang="zh-CN" sz="1400" b="1" dirty="0">
                <a:solidFill>
                  <a:schemeClr val="tx1">
                    <a:lumMod val="50000"/>
                    <a:lumOff val="50000"/>
                  </a:schemeClr>
                </a:solidFill>
                <a:latin typeface="+mj-ea"/>
                <a:ea typeface="+mj-ea"/>
              </a:rPr>
              <a:t>MySQL</a:t>
            </a:r>
            <a:r>
              <a:rPr lang="zh-CN" altLang="en-US" sz="1400" b="1" dirty="0">
                <a:solidFill>
                  <a:schemeClr val="tx1">
                    <a:lumMod val="50000"/>
                    <a:lumOff val="50000"/>
                  </a:schemeClr>
                </a:solidFill>
                <a:latin typeface="+mj-ea"/>
                <a:ea typeface="+mj-ea"/>
              </a:rPr>
              <a:t>数据库日志，识别增量数据</a:t>
            </a:r>
            <a:r>
              <a:rPr lang="zh-CN" altLang="en-US" sz="1400" b="1" dirty="0" smtClean="0">
                <a:solidFill>
                  <a:schemeClr val="tx1">
                    <a:lumMod val="50000"/>
                    <a:lumOff val="50000"/>
                  </a:schemeClr>
                </a:solidFill>
                <a:latin typeface="+mj-ea"/>
                <a:ea typeface="+mj-ea"/>
              </a:rPr>
              <a:t>，存储到金融平台</a:t>
            </a:r>
            <a:r>
              <a:rPr lang="en-US" altLang="zh-CN" sz="1400" b="1" dirty="0" smtClean="0">
                <a:solidFill>
                  <a:schemeClr val="tx1">
                    <a:lumMod val="50000"/>
                    <a:lumOff val="50000"/>
                  </a:schemeClr>
                </a:solidFill>
                <a:latin typeface="+mj-ea"/>
                <a:ea typeface="+mj-ea"/>
              </a:rPr>
              <a:t>NAS</a:t>
            </a:r>
            <a:r>
              <a:rPr lang="zh-CN" altLang="en-US" sz="1400" b="1" dirty="0" smtClean="0">
                <a:solidFill>
                  <a:schemeClr val="tx1">
                    <a:lumMod val="50000"/>
                    <a:lumOff val="50000"/>
                  </a:schemeClr>
                </a:solidFill>
                <a:latin typeface="+mj-ea"/>
                <a:ea typeface="+mj-ea"/>
              </a:rPr>
              <a:t>存储的指定目录，金融平台加载数据文件到</a:t>
            </a:r>
            <a:r>
              <a:rPr lang="zh-CN" altLang="en-US" sz="1400" b="1" dirty="0">
                <a:solidFill>
                  <a:schemeClr val="tx1">
                    <a:lumMod val="50000"/>
                    <a:lumOff val="50000"/>
                  </a:schemeClr>
                </a:solidFill>
                <a:latin typeface="+mj-ea"/>
                <a:ea typeface="+mj-ea"/>
              </a:rPr>
              <a:t>数据平台临时区</a:t>
            </a:r>
            <a:r>
              <a:rPr lang="en-US" altLang="zh-CN" sz="1400" b="1" dirty="0">
                <a:solidFill>
                  <a:schemeClr val="tx1">
                    <a:lumMod val="50000"/>
                    <a:lumOff val="50000"/>
                  </a:schemeClr>
                </a:solidFill>
                <a:latin typeface="+mj-ea"/>
                <a:ea typeface="+mj-ea"/>
              </a:rPr>
              <a:t>Hive</a:t>
            </a:r>
            <a:r>
              <a:rPr lang="zh-CN" altLang="en-US" sz="1400" b="1" dirty="0">
                <a:solidFill>
                  <a:schemeClr val="tx1">
                    <a:lumMod val="50000"/>
                    <a:lumOff val="50000"/>
                  </a:schemeClr>
                </a:solidFill>
                <a:latin typeface="+mj-ea"/>
                <a:ea typeface="+mj-ea"/>
              </a:rPr>
              <a:t>表</a:t>
            </a:r>
            <a:endParaRPr lang="en-US" altLang="zh-CN" sz="1400" b="1" dirty="0">
              <a:solidFill>
                <a:schemeClr val="tx1">
                  <a:lumMod val="50000"/>
                  <a:lumOff val="50000"/>
                </a:schemeClr>
              </a:solidFill>
              <a:latin typeface="+mj-ea"/>
              <a:ea typeface="+mj-ea"/>
            </a:endParaRPr>
          </a:p>
        </p:txBody>
      </p:sp>
      <p:grpSp>
        <p:nvGrpSpPr>
          <p:cNvPr id="41" name="组合 40"/>
          <p:cNvGrpSpPr/>
          <p:nvPr/>
        </p:nvGrpSpPr>
        <p:grpSpPr>
          <a:xfrm>
            <a:off x="1327890" y="2337957"/>
            <a:ext cx="2048934" cy="469961"/>
            <a:chOff x="1580144" y="2342333"/>
            <a:chExt cx="2048934" cy="469961"/>
          </a:xfrm>
        </p:grpSpPr>
        <p:sp>
          <p:nvSpPr>
            <p:cNvPr id="29" name="Rectangle 15"/>
            <p:cNvSpPr/>
            <p:nvPr/>
          </p:nvSpPr>
          <p:spPr>
            <a:xfrm>
              <a:off x="1580144" y="2342333"/>
              <a:ext cx="2048934" cy="469961"/>
            </a:xfrm>
            <a:prstGeom prst="rect">
              <a:avLst/>
            </a:prstGeom>
            <a:gradFill flip="none" rotWithShape="1">
              <a:gsLst>
                <a:gs pos="80000">
                  <a:schemeClr val="accent2"/>
                </a:gs>
                <a:gs pos="0">
                  <a:schemeClr val="tx1">
                    <a:lumMod val="50000"/>
                    <a:lumOff val="50000"/>
                    <a:alpha val="41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85000"/>
                </a:lnSpc>
                <a:spcBef>
                  <a:spcPts val="0"/>
                </a:spcBef>
                <a:spcAft>
                  <a:spcPts val="0"/>
                </a:spcAft>
                <a:defRPr/>
              </a:pPr>
              <a:endParaRPr lang="en-US" sz="2800" dirty="0">
                <a:solidFill>
                  <a:schemeClr val="tx1"/>
                </a:solidFill>
                <a:latin typeface="+mj-ea"/>
                <a:ea typeface="+mj-ea"/>
              </a:endParaRPr>
            </a:p>
          </p:txBody>
        </p:sp>
        <p:sp>
          <p:nvSpPr>
            <p:cNvPr id="33" name="TextBox 32"/>
            <p:cNvSpPr txBox="1"/>
            <p:nvPr/>
          </p:nvSpPr>
          <p:spPr>
            <a:xfrm>
              <a:off x="1596549" y="2377258"/>
              <a:ext cx="2016125" cy="400110"/>
            </a:xfrm>
            <a:prstGeom prst="rect">
              <a:avLst/>
            </a:prstGeom>
            <a:noFill/>
          </p:spPr>
          <p:txBody>
            <a:bodyPr anchor="ctr">
              <a:spAutoFit/>
            </a:bodyPr>
            <a:lstStyle/>
            <a:p>
              <a:pPr algn="ctr" fontAlgn="auto">
                <a:spcBef>
                  <a:spcPts val="0"/>
                </a:spcBef>
                <a:spcAft>
                  <a:spcPts val="0"/>
                </a:spcAft>
                <a:defRPr/>
              </a:pPr>
              <a:r>
                <a:rPr lang="zh-CN" altLang="en-US" sz="2000" b="1" dirty="0">
                  <a:solidFill>
                    <a:srgbClr val="FFFF00"/>
                  </a:solidFill>
                  <a:latin typeface="+mj-ea"/>
                  <a:ea typeface="+mj-ea"/>
                  <a:cs typeface="Futura Hv"/>
                </a:rPr>
                <a:t>处理</a:t>
              </a:r>
              <a:r>
                <a:rPr lang="zh-CN" altLang="en-US" sz="2000" b="1" dirty="0" smtClean="0">
                  <a:solidFill>
                    <a:srgbClr val="FFFF00"/>
                  </a:solidFill>
                  <a:latin typeface="+mj-ea"/>
                  <a:ea typeface="+mj-ea"/>
                  <a:cs typeface="Futura Hv"/>
                </a:rPr>
                <a:t>对象</a:t>
              </a:r>
              <a:endParaRPr lang="en-US" sz="2000" b="1" dirty="0">
                <a:solidFill>
                  <a:srgbClr val="FFFF00"/>
                </a:solidFill>
                <a:latin typeface="+mj-ea"/>
                <a:ea typeface="+mj-ea"/>
                <a:cs typeface="Futura Hv"/>
              </a:endParaRPr>
            </a:p>
          </p:txBody>
        </p:sp>
      </p:grpSp>
      <p:grpSp>
        <p:nvGrpSpPr>
          <p:cNvPr id="42" name="组合 41"/>
          <p:cNvGrpSpPr/>
          <p:nvPr/>
        </p:nvGrpSpPr>
        <p:grpSpPr>
          <a:xfrm>
            <a:off x="5752251" y="2337957"/>
            <a:ext cx="2032001" cy="469961"/>
            <a:chOff x="5749130" y="2342333"/>
            <a:chExt cx="2032001" cy="469961"/>
          </a:xfrm>
        </p:grpSpPr>
        <p:sp>
          <p:nvSpPr>
            <p:cNvPr id="30" name="Rectangle 16"/>
            <p:cNvSpPr/>
            <p:nvPr/>
          </p:nvSpPr>
          <p:spPr>
            <a:xfrm>
              <a:off x="5749130" y="2342333"/>
              <a:ext cx="2032001" cy="469961"/>
            </a:xfrm>
            <a:prstGeom prst="rect">
              <a:avLst/>
            </a:prstGeom>
            <a:gradFill flip="none" rotWithShape="1">
              <a:gsLst>
                <a:gs pos="80000">
                  <a:schemeClr val="accent2"/>
                </a:gs>
                <a:gs pos="0">
                  <a:schemeClr val="tx1">
                    <a:lumMod val="50000"/>
                    <a:lumOff val="50000"/>
                    <a:alpha val="41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85000"/>
                </a:lnSpc>
                <a:spcBef>
                  <a:spcPts val="0"/>
                </a:spcBef>
                <a:spcAft>
                  <a:spcPts val="0"/>
                </a:spcAft>
                <a:defRPr/>
              </a:pPr>
              <a:endParaRPr lang="en-US" sz="2800" dirty="0">
                <a:solidFill>
                  <a:schemeClr val="tx1"/>
                </a:solidFill>
                <a:latin typeface="+mj-ea"/>
                <a:ea typeface="+mj-ea"/>
              </a:endParaRPr>
            </a:p>
          </p:txBody>
        </p:sp>
        <p:sp>
          <p:nvSpPr>
            <p:cNvPr id="34" name="TextBox 33"/>
            <p:cNvSpPr txBox="1"/>
            <p:nvPr/>
          </p:nvSpPr>
          <p:spPr>
            <a:xfrm>
              <a:off x="5757069" y="2377258"/>
              <a:ext cx="2016125" cy="400110"/>
            </a:xfrm>
            <a:prstGeom prst="rect">
              <a:avLst/>
            </a:prstGeom>
            <a:noFill/>
          </p:spPr>
          <p:txBody>
            <a:bodyPr anchor="ctr">
              <a:spAutoFit/>
            </a:bodyPr>
            <a:lstStyle/>
            <a:p>
              <a:pPr algn="ctr" fontAlgn="auto">
                <a:spcBef>
                  <a:spcPts val="0"/>
                </a:spcBef>
                <a:spcAft>
                  <a:spcPts val="0"/>
                </a:spcAft>
                <a:defRPr/>
              </a:pPr>
              <a:r>
                <a:rPr lang="zh-CN" altLang="en-US" sz="2000" b="1" dirty="0" smtClean="0">
                  <a:solidFill>
                    <a:srgbClr val="FFFF00"/>
                  </a:solidFill>
                  <a:latin typeface="+mj-ea"/>
                  <a:ea typeface="+mj-ea"/>
                  <a:cs typeface="Futura Hv"/>
                </a:rPr>
                <a:t>实现技术</a:t>
              </a:r>
              <a:endParaRPr lang="en-US" altLang="zh-CN" sz="2000" b="1" dirty="0" smtClean="0">
                <a:solidFill>
                  <a:srgbClr val="FFFF00"/>
                </a:solidFill>
                <a:latin typeface="+mj-ea"/>
                <a:ea typeface="+mj-ea"/>
                <a:cs typeface="Futura Hv"/>
              </a:endParaRPr>
            </a:p>
          </p:txBody>
        </p:sp>
      </p:grpSp>
      <p:grpSp>
        <p:nvGrpSpPr>
          <p:cNvPr id="3" name="组合 2"/>
          <p:cNvGrpSpPr/>
          <p:nvPr/>
        </p:nvGrpSpPr>
        <p:grpSpPr>
          <a:xfrm>
            <a:off x="3553035" y="2337957"/>
            <a:ext cx="2023005" cy="469961"/>
            <a:chOff x="3657864" y="2332173"/>
            <a:chExt cx="2023005" cy="469961"/>
          </a:xfrm>
        </p:grpSpPr>
        <p:sp>
          <p:nvSpPr>
            <p:cNvPr id="31" name="Rectangle 18"/>
            <p:cNvSpPr/>
            <p:nvPr/>
          </p:nvSpPr>
          <p:spPr>
            <a:xfrm>
              <a:off x="3657864" y="2332173"/>
              <a:ext cx="2015068" cy="469961"/>
            </a:xfrm>
            <a:prstGeom prst="rect">
              <a:avLst/>
            </a:prstGeom>
            <a:gradFill flip="none" rotWithShape="1">
              <a:gsLst>
                <a:gs pos="80000">
                  <a:schemeClr val="accent2"/>
                </a:gs>
                <a:gs pos="0">
                  <a:schemeClr val="tx1">
                    <a:lumMod val="50000"/>
                    <a:lumOff val="50000"/>
                    <a:alpha val="41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85000"/>
                </a:lnSpc>
                <a:spcBef>
                  <a:spcPts val="0"/>
                </a:spcBef>
                <a:spcAft>
                  <a:spcPts val="0"/>
                </a:spcAft>
                <a:defRPr/>
              </a:pPr>
              <a:endParaRPr lang="en-US" sz="2800" dirty="0">
                <a:solidFill>
                  <a:schemeClr val="tx1"/>
                </a:solidFill>
                <a:latin typeface="+mj-ea"/>
                <a:ea typeface="+mj-ea"/>
              </a:endParaRPr>
            </a:p>
          </p:txBody>
        </p:sp>
        <p:sp>
          <p:nvSpPr>
            <p:cNvPr id="35" name="TextBox 34"/>
            <p:cNvSpPr txBox="1"/>
            <p:nvPr/>
          </p:nvSpPr>
          <p:spPr>
            <a:xfrm>
              <a:off x="3666331" y="2367098"/>
              <a:ext cx="2014538" cy="400110"/>
            </a:xfrm>
            <a:prstGeom prst="rect">
              <a:avLst/>
            </a:prstGeom>
            <a:noFill/>
          </p:spPr>
          <p:txBody>
            <a:bodyPr anchor="ctr">
              <a:spAutoFit/>
            </a:bodyPr>
            <a:lstStyle/>
            <a:p>
              <a:pPr algn="ctr" fontAlgn="auto">
                <a:spcBef>
                  <a:spcPts val="0"/>
                </a:spcBef>
                <a:spcAft>
                  <a:spcPts val="0"/>
                </a:spcAft>
                <a:defRPr/>
              </a:pPr>
              <a:r>
                <a:rPr lang="zh-CN" altLang="en-US" sz="2000" b="1" dirty="0">
                  <a:solidFill>
                    <a:srgbClr val="FFFF00"/>
                  </a:solidFill>
                  <a:latin typeface="+mj-ea"/>
                  <a:ea typeface="+mj-ea"/>
                  <a:cs typeface="Futura Hv"/>
                </a:rPr>
                <a:t>实现功能</a:t>
              </a:r>
              <a:endParaRPr lang="en-US" altLang="zh-CN" sz="2000" b="1" dirty="0" smtClean="0">
                <a:solidFill>
                  <a:srgbClr val="FFFF00"/>
                </a:solidFill>
                <a:latin typeface="+mj-ea"/>
                <a:ea typeface="+mj-ea"/>
                <a:cs typeface="Futura Hv"/>
              </a:endParaRPr>
            </a:p>
          </p:txBody>
        </p:sp>
      </p:grpSp>
      <p:grpSp>
        <p:nvGrpSpPr>
          <p:cNvPr id="43" name="组合 42"/>
          <p:cNvGrpSpPr/>
          <p:nvPr/>
        </p:nvGrpSpPr>
        <p:grpSpPr>
          <a:xfrm>
            <a:off x="7960463" y="2337957"/>
            <a:ext cx="2048934" cy="469961"/>
            <a:chOff x="7853944" y="2342333"/>
            <a:chExt cx="2048934" cy="469961"/>
          </a:xfrm>
        </p:grpSpPr>
        <p:sp>
          <p:nvSpPr>
            <p:cNvPr id="32" name="Rectangle 24"/>
            <p:cNvSpPr/>
            <p:nvPr/>
          </p:nvSpPr>
          <p:spPr>
            <a:xfrm>
              <a:off x="7853944" y="2342333"/>
              <a:ext cx="2048934" cy="469961"/>
            </a:xfrm>
            <a:prstGeom prst="rect">
              <a:avLst/>
            </a:prstGeom>
            <a:gradFill flip="none" rotWithShape="1">
              <a:gsLst>
                <a:gs pos="80000">
                  <a:schemeClr val="accent2"/>
                </a:gs>
                <a:gs pos="0">
                  <a:schemeClr val="tx1">
                    <a:lumMod val="50000"/>
                    <a:lumOff val="50000"/>
                    <a:alpha val="41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85000"/>
                </a:lnSpc>
                <a:spcBef>
                  <a:spcPts val="0"/>
                </a:spcBef>
                <a:spcAft>
                  <a:spcPts val="0"/>
                </a:spcAft>
                <a:defRPr/>
              </a:pPr>
              <a:endParaRPr lang="en-US" sz="2800" dirty="0">
                <a:solidFill>
                  <a:schemeClr val="tx1"/>
                </a:solidFill>
                <a:latin typeface="+mj-ea"/>
                <a:ea typeface="+mj-ea"/>
              </a:endParaRPr>
            </a:p>
          </p:txBody>
        </p:sp>
        <p:sp>
          <p:nvSpPr>
            <p:cNvPr id="36" name="TextBox 35"/>
            <p:cNvSpPr txBox="1"/>
            <p:nvPr/>
          </p:nvSpPr>
          <p:spPr>
            <a:xfrm>
              <a:off x="7870349" y="2377258"/>
              <a:ext cx="2016125" cy="400110"/>
            </a:xfrm>
            <a:prstGeom prst="rect">
              <a:avLst/>
            </a:prstGeom>
            <a:noFill/>
          </p:spPr>
          <p:txBody>
            <a:bodyPr anchor="ctr">
              <a:spAutoFit/>
            </a:bodyPr>
            <a:lstStyle/>
            <a:p>
              <a:pPr algn="ctr" fontAlgn="auto">
                <a:spcBef>
                  <a:spcPts val="0"/>
                </a:spcBef>
                <a:spcAft>
                  <a:spcPts val="0"/>
                </a:spcAft>
                <a:defRPr/>
              </a:pPr>
              <a:r>
                <a:rPr lang="zh-CN" altLang="en-US" sz="2000" b="1" dirty="0" smtClean="0">
                  <a:solidFill>
                    <a:srgbClr val="FFFF00"/>
                  </a:solidFill>
                  <a:latin typeface="+mj-ea"/>
                  <a:ea typeface="+mj-ea"/>
                  <a:cs typeface="Futura Hv"/>
                </a:rPr>
                <a:t>应用场景</a:t>
              </a:r>
              <a:endParaRPr lang="en-US" sz="2000" b="1" dirty="0">
                <a:solidFill>
                  <a:srgbClr val="FFFF00"/>
                </a:solidFill>
                <a:latin typeface="+mj-ea"/>
                <a:ea typeface="+mj-ea"/>
                <a:cs typeface="Futura Hv"/>
              </a:endParaRPr>
            </a:p>
          </p:txBody>
        </p:sp>
      </p:grpSp>
      <p:pic>
        <p:nvPicPr>
          <p:cNvPr id="2051"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60913" y="862999"/>
            <a:ext cx="2006601" cy="140292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3081" name="Picture 9"/>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7959693" y="862999"/>
            <a:ext cx="2033299" cy="140292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0" name="Picture 2"/>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344294" y="856356"/>
            <a:ext cx="2016125" cy="144730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805853" y="894325"/>
            <a:ext cx="1895475" cy="13716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170596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032496" y="862998"/>
            <a:ext cx="1832835" cy="138119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a:xfrm>
            <a:off x="531068" y="142669"/>
            <a:ext cx="8469867" cy="372583"/>
          </a:xfrm>
        </p:spPr>
        <p:txBody>
          <a:bodyPr/>
          <a:lstStyle/>
          <a:p>
            <a:r>
              <a:rPr lang="zh-CN" altLang="en-US" dirty="0"/>
              <a:t>大数据分析平台总体</a:t>
            </a:r>
            <a:r>
              <a:rPr lang="zh-CN" altLang="en-US" dirty="0" smtClean="0"/>
              <a:t>架构</a:t>
            </a:r>
            <a:r>
              <a:rPr lang="en-US" altLang="zh-CN" dirty="0" smtClean="0"/>
              <a:t>——</a:t>
            </a:r>
            <a:r>
              <a:rPr lang="zh-CN" altLang="en-US" dirty="0" smtClean="0"/>
              <a:t>数据交换层数据区数据交换组件</a:t>
            </a:r>
            <a:endParaRPr lang="zh-CN" altLang="en-US" dirty="0"/>
          </a:p>
        </p:txBody>
      </p:sp>
      <p:sp>
        <p:nvSpPr>
          <p:cNvPr id="25" name="Rectangle 38"/>
          <p:cNvSpPr/>
          <p:nvPr/>
        </p:nvSpPr>
        <p:spPr>
          <a:xfrm>
            <a:off x="1327890" y="2842188"/>
            <a:ext cx="2048934" cy="2668423"/>
          </a:xfrm>
          <a:prstGeom prst="rect">
            <a:avLst/>
          </a:prstGeom>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smtClean="0">
                <a:solidFill>
                  <a:schemeClr val="tx1">
                    <a:lumMod val="50000"/>
                    <a:lumOff val="50000"/>
                  </a:schemeClr>
                </a:solidFill>
                <a:latin typeface="+mj-ea"/>
                <a:ea typeface="+mj-ea"/>
              </a:rPr>
              <a:t>数据平台计算层各数据区</a:t>
            </a:r>
            <a:endParaRPr lang="en-US" altLang="zh-CN" sz="1400" b="1" dirty="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a:solidFill>
                  <a:schemeClr val="tx1">
                    <a:lumMod val="50000"/>
                    <a:lumOff val="50000"/>
                  </a:schemeClr>
                </a:solidFill>
                <a:latin typeface="+mj-ea"/>
                <a:ea typeface="+mj-ea"/>
              </a:rPr>
              <a:t>贴源数据</a:t>
            </a:r>
            <a:r>
              <a:rPr lang="zh-CN" altLang="en-US" sz="1200" b="1" dirty="0" smtClean="0">
                <a:solidFill>
                  <a:schemeClr val="tx1">
                    <a:lumMod val="50000"/>
                    <a:lumOff val="50000"/>
                  </a:schemeClr>
                </a:solidFill>
                <a:latin typeface="+mj-ea"/>
                <a:ea typeface="+mj-ea"/>
              </a:rPr>
              <a:t>区</a:t>
            </a:r>
            <a:endParaRPr lang="en-US" altLang="zh-CN" sz="12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主题数据区</a:t>
            </a:r>
            <a:endParaRPr lang="en-US" altLang="zh-CN" sz="12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集市数据区</a:t>
            </a:r>
            <a:endParaRPr lang="en-US" altLang="zh-CN" sz="12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沙盘数据区</a:t>
            </a:r>
            <a:endParaRPr lang="en-US" altLang="zh-CN" sz="12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a:solidFill>
                  <a:schemeClr val="tx1">
                    <a:lumMod val="50000"/>
                    <a:lumOff val="50000"/>
                  </a:schemeClr>
                </a:solidFill>
                <a:latin typeface="+mj-ea"/>
                <a:ea typeface="+mj-ea"/>
              </a:rPr>
              <a:t>大数据区</a:t>
            </a:r>
            <a:endParaRPr lang="en-US" altLang="zh-CN" sz="12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归档数据区</a:t>
            </a:r>
            <a:endParaRPr lang="zh-CN" altLang="en-US" sz="1200" b="1" dirty="0">
              <a:solidFill>
                <a:schemeClr val="tx1">
                  <a:lumMod val="50000"/>
                  <a:lumOff val="50000"/>
                </a:schemeClr>
              </a:solidFill>
              <a:latin typeface="+mj-ea"/>
              <a:ea typeface="+mj-ea"/>
            </a:endParaRPr>
          </a:p>
        </p:txBody>
      </p:sp>
      <p:sp>
        <p:nvSpPr>
          <p:cNvPr id="26" name="Rectangle 19"/>
          <p:cNvSpPr>
            <a:spLocks noChangeArrowheads="1"/>
          </p:cNvSpPr>
          <p:nvPr/>
        </p:nvSpPr>
        <p:spPr bwMode="auto">
          <a:xfrm>
            <a:off x="5760189" y="2856578"/>
            <a:ext cx="2016125" cy="3323987"/>
          </a:xfrm>
          <a:prstGeom prst="rect">
            <a:avLst/>
          </a:prstGeom>
          <a:noFill/>
          <a:ln w="9525">
            <a:noFill/>
            <a:miter lim="800000"/>
            <a:headEnd/>
            <a:tailEnd/>
          </a:ln>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en-US" altLang="zh-CN" sz="1400" b="1" dirty="0" err="1" smtClean="0">
                <a:solidFill>
                  <a:schemeClr val="tx1">
                    <a:lumMod val="50000"/>
                    <a:lumOff val="50000"/>
                  </a:schemeClr>
                </a:solidFill>
                <a:latin typeface="+mj-ea"/>
                <a:ea typeface="+mj-ea"/>
              </a:rPr>
              <a:t>Sqoop</a:t>
            </a:r>
            <a:r>
              <a:rPr lang="zh-CN" altLang="en-US" sz="1400" b="1" dirty="0" smtClean="0">
                <a:solidFill>
                  <a:schemeClr val="tx1">
                    <a:lumMod val="50000"/>
                    <a:lumOff val="50000"/>
                  </a:schemeClr>
                </a:solidFill>
                <a:latin typeface="+mj-ea"/>
                <a:ea typeface="+mj-ea"/>
              </a:rPr>
              <a:t>实现集市数据区与数据平台其他</a:t>
            </a:r>
            <a:r>
              <a:rPr lang="en-US" altLang="zh-CN" sz="1400" b="1" dirty="0" smtClean="0">
                <a:solidFill>
                  <a:schemeClr val="tx1">
                    <a:lumMod val="50000"/>
                    <a:lumOff val="50000"/>
                  </a:schemeClr>
                </a:solidFill>
                <a:latin typeface="+mj-ea"/>
                <a:ea typeface="+mj-ea"/>
              </a:rPr>
              <a:t>Hadoop</a:t>
            </a:r>
            <a:r>
              <a:rPr lang="zh-CN" altLang="en-US" sz="1400" b="1" dirty="0" smtClean="0">
                <a:solidFill>
                  <a:schemeClr val="tx1">
                    <a:lumMod val="50000"/>
                    <a:lumOff val="50000"/>
                  </a:schemeClr>
                </a:solidFill>
                <a:latin typeface="+mj-ea"/>
                <a:ea typeface="+mj-ea"/>
              </a:rPr>
              <a:t>数据区的数据交换</a:t>
            </a:r>
            <a:endParaRPr lang="en-US" altLang="zh-CN" sz="1400" b="1" dirty="0" smtClean="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r>
              <a:rPr lang="en-US" altLang="zh-CN" sz="1400" b="1" dirty="0" smtClean="0">
                <a:solidFill>
                  <a:schemeClr val="tx1">
                    <a:lumMod val="50000"/>
                    <a:lumOff val="50000"/>
                  </a:schemeClr>
                </a:solidFill>
                <a:latin typeface="+mj-ea"/>
                <a:ea typeface="+mj-ea"/>
              </a:rPr>
              <a:t>Hadoop </a:t>
            </a:r>
            <a:r>
              <a:rPr lang="zh-CN" altLang="en-US" sz="1400" b="1" dirty="0" smtClean="0">
                <a:solidFill>
                  <a:schemeClr val="tx1">
                    <a:lumMod val="50000"/>
                    <a:lumOff val="50000"/>
                  </a:schemeClr>
                </a:solidFill>
                <a:latin typeface="+mj-ea"/>
                <a:ea typeface="+mj-ea"/>
              </a:rPr>
              <a:t>命令、</a:t>
            </a:r>
            <a:r>
              <a:rPr lang="en-US" altLang="zh-CN" sz="1400" b="1" dirty="0" smtClean="0">
                <a:solidFill>
                  <a:schemeClr val="tx1">
                    <a:lumMod val="50000"/>
                    <a:lumOff val="50000"/>
                  </a:schemeClr>
                </a:solidFill>
                <a:latin typeface="+mj-ea"/>
                <a:ea typeface="+mj-ea"/>
              </a:rPr>
              <a:t>Hive</a:t>
            </a:r>
            <a:r>
              <a:rPr lang="zh-CN" altLang="en-US" sz="1400" b="1" dirty="0" smtClean="0">
                <a:solidFill>
                  <a:schemeClr val="tx1">
                    <a:lumMod val="50000"/>
                    <a:lumOff val="50000"/>
                  </a:schemeClr>
                </a:solidFill>
                <a:latin typeface="+mj-ea"/>
                <a:ea typeface="+mj-ea"/>
              </a:rPr>
              <a:t>外部表、</a:t>
            </a:r>
            <a:r>
              <a:rPr lang="en-US" altLang="zh-CN" sz="1400" b="1" dirty="0" smtClean="0">
                <a:solidFill>
                  <a:schemeClr val="tx1">
                    <a:lumMod val="50000"/>
                    <a:lumOff val="50000"/>
                  </a:schemeClr>
                </a:solidFill>
                <a:latin typeface="+mj-ea"/>
                <a:ea typeface="+mj-ea"/>
              </a:rPr>
              <a:t>MR</a:t>
            </a:r>
            <a:r>
              <a:rPr lang="zh-CN" altLang="en-US" sz="1400" b="1" dirty="0" smtClean="0">
                <a:solidFill>
                  <a:schemeClr val="tx1">
                    <a:lumMod val="50000"/>
                    <a:lumOff val="50000"/>
                  </a:schemeClr>
                </a:solidFill>
                <a:latin typeface="+mj-ea"/>
                <a:ea typeface="+mj-ea"/>
              </a:rPr>
              <a:t>程序实现数据平台</a:t>
            </a:r>
            <a:r>
              <a:rPr lang="en-US" altLang="zh-CN" sz="1400" b="1" dirty="0" smtClean="0">
                <a:solidFill>
                  <a:schemeClr val="tx1">
                    <a:lumMod val="50000"/>
                    <a:lumOff val="50000"/>
                  </a:schemeClr>
                </a:solidFill>
                <a:latin typeface="+mj-ea"/>
                <a:ea typeface="+mj-ea"/>
              </a:rPr>
              <a:t>Hadoop</a:t>
            </a:r>
            <a:r>
              <a:rPr lang="zh-CN" altLang="en-US" sz="1400" b="1" dirty="0" smtClean="0">
                <a:solidFill>
                  <a:schemeClr val="tx1">
                    <a:lumMod val="50000"/>
                    <a:lumOff val="50000"/>
                  </a:schemeClr>
                </a:solidFill>
                <a:latin typeface="+mj-ea"/>
                <a:ea typeface="+mj-ea"/>
              </a:rPr>
              <a:t>数据区间的数据交换</a:t>
            </a:r>
            <a:endParaRPr lang="en-US" altLang="zh-CN" sz="1400" b="1" dirty="0" smtClean="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endParaRPr lang="en-US" altLang="zh-CN" sz="1400" b="1" dirty="0">
              <a:solidFill>
                <a:schemeClr val="tx1">
                  <a:lumMod val="50000"/>
                  <a:lumOff val="50000"/>
                </a:schemeClr>
              </a:solidFill>
              <a:latin typeface="+mj-ea"/>
              <a:ea typeface="+mj-ea"/>
            </a:endParaRPr>
          </a:p>
        </p:txBody>
      </p:sp>
      <p:sp>
        <p:nvSpPr>
          <p:cNvPr id="27" name="Rectangle 20"/>
          <p:cNvSpPr>
            <a:spLocks noChangeArrowheads="1"/>
          </p:cNvSpPr>
          <p:nvPr/>
        </p:nvSpPr>
        <p:spPr bwMode="auto">
          <a:xfrm>
            <a:off x="3561502" y="2846416"/>
            <a:ext cx="2052000" cy="3453253"/>
          </a:xfrm>
          <a:prstGeom prst="rect">
            <a:avLst/>
          </a:prstGeom>
          <a:noFill/>
          <a:ln w="9525">
            <a:noFill/>
            <a:miter lim="800000"/>
            <a:headEnd/>
            <a:tailEnd/>
          </a:ln>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a:solidFill>
                  <a:schemeClr val="tx1">
                    <a:lumMod val="50000"/>
                    <a:lumOff val="50000"/>
                  </a:schemeClr>
                </a:solidFill>
                <a:latin typeface="+mj-ea"/>
                <a:ea typeface="+mj-ea"/>
              </a:rPr>
              <a:t>组件</a:t>
            </a:r>
            <a:r>
              <a:rPr lang="zh-CN" altLang="en-US" sz="1400" b="1" dirty="0" smtClean="0">
                <a:solidFill>
                  <a:schemeClr val="tx1">
                    <a:lumMod val="50000"/>
                    <a:lumOff val="50000"/>
                  </a:schemeClr>
                </a:solidFill>
                <a:latin typeface="+mj-ea"/>
                <a:ea typeface="+mj-ea"/>
              </a:rPr>
              <a:t>以批量方式实现下列数据交换功能</a:t>
            </a:r>
            <a:r>
              <a:rPr lang="zh-CN" altLang="en-US" sz="1400" b="1" dirty="0">
                <a:solidFill>
                  <a:schemeClr val="tx1">
                    <a:lumMod val="50000"/>
                    <a:lumOff val="50000"/>
                  </a:schemeClr>
                </a:solidFill>
                <a:latin typeface="+mj-ea"/>
                <a:ea typeface="+mj-ea"/>
              </a:rPr>
              <a:t>：</a:t>
            </a:r>
            <a:endParaRPr lang="en-US" altLang="zh-CN" sz="1400" b="1" dirty="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a:solidFill>
                  <a:schemeClr val="tx1">
                    <a:lumMod val="50000"/>
                    <a:lumOff val="50000"/>
                  </a:schemeClr>
                </a:solidFill>
                <a:latin typeface="+mj-ea"/>
              </a:rPr>
              <a:t>贴源数据</a:t>
            </a:r>
            <a:r>
              <a:rPr lang="zh-CN" altLang="en-US" sz="1200" b="1" dirty="0" smtClean="0">
                <a:solidFill>
                  <a:schemeClr val="tx1">
                    <a:lumMod val="50000"/>
                    <a:lumOff val="50000"/>
                  </a:schemeClr>
                </a:solidFill>
                <a:latin typeface="+mj-ea"/>
              </a:rPr>
              <a:t>区和</a:t>
            </a:r>
            <a:r>
              <a:rPr lang="zh-CN" altLang="en-US" sz="1200" b="1" dirty="0">
                <a:solidFill>
                  <a:schemeClr val="tx1">
                    <a:lumMod val="50000"/>
                    <a:lumOff val="50000"/>
                  </a:schemeClr>
                </a:solidFill>
                <a:latin typeface="+mj-ea"/>
              </a:rPr>
              <a:t>主题数据区到</a:t>
            </a:r>
            <a:r>
              <a:rPr lang="zh-CN" altLang="en-US" sz="1200" b="1" dirty="0" smtClean="0">
                <a:solidFill>
                  <a:schemeClr val="tx1">
                    <a:lumMod val="50000"/>
                    <a:lumOff val="50000"/>
                  </a:schemeClr>
                </a:solidFill>
                <a:latin typeface="+mj-ea"/>
              </a:rPr>
              <a:t>集市数据区</a:t>
            </a:r>
            <a:endParaRPr lang="en-US" altLang="zh-CN" sz="1200" b="1" dirty="0">
              <a:solidFill>
                <a:schemeClr val="tx1">
                  <a:lumMod val="50000"/>
                  <a:lumOff val="50000"/>
                </a:schemeClr>
              </a:solidFill>
              <a:latin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a:solidFill>
                  <a:schemeClr val="tx1">
                    <a:lumMod val="50000"/>
                    <a:lumOff val="50000"/>
                  </a:schemeClr>
                </a:solidFill>
                <a:latin typeface="+mj-ea"/>
              </a:rPr>
              <a:t>大</a:t>
            </a:r>
            <a:r>
              <a:rPr lang="zh-CN" altLang="en-US" sz="1200" b="1" dirty="0" smtClean="0">
                <a:solidFill>
                  <a:schemeClr val="tx1">
                    <a:lumMod val="50000"/>
                    <a:lumOff val="50000"/>
                  </a:schemeClr>
                </a:solidFill>
                <a:latin typeface="+mj-ea"/>
              </a:rPr>
              <a:t>数据</a:t>
            </a:r>
            <a:r>
              <a:rPr lang="zh-CN" altLang="en-US" sz="1200" b="1" dirty="0">
                <a:solidFill>
                  <a:schemeClr val="tx1">
                    <a:lumMod val="50000"/>
                    <a:lumOff val="50000"/>
                  </a:schemeClr>
                </a:solidFill>
                <a:latin typeface="+mj-ea"/>
              </a:rPr>
              <a:t>区</a:t>
            </a:r>
            <a:r>
              <a:rPr lang="zh-CN" altLang="en-US" sz="1200" b="1" dirty="0" smtClean="0">
                <a:solidFill>
                  <a:schemeClr val="tx1">
                    <a:lumMod val="50000"/>
                    <a:lumOff val="50000"/>
                  </a:schemeClr>
                </a:solidFill>
                <a:latin typeface="+mj-ea"/>
              </a:rPr>
              <a:t>到主题数据区和集市</a:t>
            </a:r>
            <a:r>
              <a:rPr lang="zh-CN" altLang="en-US" sz="1200" b="1" dirty="0">
                <a:solidFill>
                  <a:schemeClr val="tx1">
                    <a:lumMod val="50000"/>
                    <a:lumOff val="50000"/>
                  </a:schemeClr>
                </a:solidFill>
                <a:latin typeface="+mj-ea"/>
              </a:rPr>
              <a:t>数据</a:t>
            </a:r>
            <a:r>
              <a:rPr lang="zh-CN" altLang="en-US" sz="1200" b="1" dirty="0" smtClean="0">
                <a:solidFill>
                  <a:schemeClr val="tx1">
                    <a:lumMod val="50000"/>
                    <a:lumOff val="50000"/>
                  </a:schemeClr>
                </a:solidFill>
                <a:latin typeface="+mj-ea"/>
              </a:rPr>
              <a:t>区</a:t>
            </a:r>
            <a:endParaRPr lang="en-US" altLang="zh-CN" sz="1200" b="1" dirty="0" smtClean="0">
              <a:solidFill>
                <a:schemeClr val="tx1">
                  <a:lumMod val="50000"/>
                  <a:lumOff val="50000"/>
                </a:schemeClr>
              </a:solidFill>
              <a:latin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a:solidFill>
                  <a:schemeClr val="tx1">
                    <a:lumMod val="50000"/>
                    <a:lumOff val="50000"/>
                  </a:schemeClr>
                </a:solidFill>
                <a:latin typeface="+mj-ea"/>
              </a:rPr>
              <a:t>主题数据</a:t>
            </a:r>
            <a:r>
              <a:rPr lang="zh-CN" altLang="en-US" sz="1200" b="1" dirty="0" smtClean="0">
                <a:solidFill>
                  <a:schemeClr val="tx1">
                    <a:lumMod val="50000"/>
                    <a:lumOff val="50000"/>
                  </a:schemeClr>
                </a:solidFill>
                <a:latin typeface="+mj-ea"/>
              </a:rPr>
              <a:t>区、贴源数据区、集市数据区到沙盘数据区</a:t>
            </a:r>
            <a:endParaRPr lang="en-US" altLang="zh-CN" sz="1200" b="1" dirty="0" smtClean="0">
              <a:solidFill>
                <a:schemeClr val="tx1">
                  <a:lumMod val="50000"/>
                  <a:lumOff val="50000"/>
                </a:schemeClr>
              </a:solidFill>
              <a:latin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a:solidFill>
                  <a:schemeClr val="tx1">
                    <a:lumMod val="50000"/>
                    <a:lumOff val="50000"/>
                  </a:schemeClr>
                </a:solidFill>
                <a:latin typeface="+mj-ea"/>
                <a:ea typeface="+mj-ea"/>
              </a:rPr>
              <a:t>各个数据</a:t>
            </a:r>
            <a:r>
              <a:rPr lang="zh-CN" altLang="en-US" sz="1200" b="1" dirty="0" smtClean="0">
                <a:solidFill>
                  <a:schemeClr val="tx1">
                    <a:lumMod val="50000"/>
                    <a:lumOff val="50000"/>
                  </a:schemeClr>
                </a:solidFill>
                <a:latin typeface="+mj-ea"/>
                <a:ea typeface="+mj-ea"/>
              </a:rPr>
              <a:t>区数据归档</a:t>
            </a:r>
            <a:endParaRPr lang="en-US" altLang="zh-CN" sz="1200" b="1" dirty="0">
              <a:solidFill>
                <a:schemeClr val="tx1">
                  <a:lumMod val="50000"/>
                  <a:lumOff val="50000"/>
                </a:schemeClr>
              </a:solidFill>
              <a:latin typeface="+mj-ea"/>
              <a:ea typeface="+mj-ea"/>
            </a:endParaRPr>
          </a:p>
        </p:txBody>
      </p:sp>
      <p:sp>
        <p:nvSpPr>
          <p:cNvPr id="28" name="Rectangle 21"/>
          <p:cNvSpPr>
            <a:spLocks noChangeArrowheads="1"/>
          </p:cNvSpPr>
          <p:nvPr/>
        </p:nvSpPr>
        <p:spPr bwMode="auto">
          <a:xfrm>
            <a:off x="7959693" y="2856578"/>
            <a:ext cx="2033300" cy="1708160"/>
          </a:xfrm>
          <a:prstGeom prst="rect">
            <a:avLst/>
          </a:prstGeom>
          <a:noFill/>
          <a:ln w="9525">
            <a:noFill/>
            <a:miter lim="800000"/>
            <a:headEnd/>
            <a:tailEnd/>
          </a:ln>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smtClean="0">
                <a:solidFill>
                  <a:schemeClr val="tx1">
                    <a:lumMod val="50000"/>
                    <a:lumOff val="50000"/>
                  </a:schemeClr>
                </a:solidFill>
                <a:latin typeface="+mj-ea"/>
                <a:ea typeface="+mj-ea"/>
              </a:rPr>
              <a:t>数据集市的数据按照据生命周期规划，统一将过期数据归档到历史数据归档区</a:t>
            </a:r>
            <a:endParaRPr lang="en-US" altLang="zh-CN" sz="1400" b="1" dirty="0">
              <a:solidFill>
                <a:schemeClr val="tx1">
                  <a:lumMod val="50000"/>
                  <a:lumOff val="50000"/>
                </a:schemeClr>
              </a:solidFill>
              <a:latin typeface="+mj-ea"/>
              <a:ea typeface="+mj-ea"/>
            </a:endParaRPr>
          </a:p>
        </p:txBody>
      </p:sp>
      <p:grpSp>
        <p:nvGrpSpPr>
          <p:cNvPr id="41" name="组合 40"/>
          <p:cNvGrpSpPr/>
          <p:nvPr/>
        </p:nvGrpSpPr>
        <p:grpSpPr>
          <a:xfrm>
            <a:off x="1327890" y="2337957"/>
            <a:ext cx="2048934" cy="469961"/>
            <a:chOff x="1580144" y="2342333"/>
            <a:chExt cx="2048934" cy="469961"/>
          </a:xfrm>
        </p:grpSpPr>
        <p:sp>
          <p:nvSpPr>
            <p:cNvPr id="29" name="Rectangle 15"/>
            <p:cNvSpPr/>
            <p:nvPr/>
          </p:nvSpPr>
          <p:spPr>
            <a:xfrm>
              <a:off x="1580144" y="2342333"/>
              <a:ext cx="2048934" cy="469961"/>
            </a:xfrm>
            <a:prstGeom prst="rect">
              <a:avLst/>
            </a:prstGeom>
            <a:gradFill flip="none" rotWithShape="1">
              <a:gsLst>
                <a:gs pos="80000">
                  <a:schemeClr val="accent2"/>
                </a:gs>
                <a:gs pos="0">
                  <a:schemeClr val="tx1">
                    <a:lumMod val="50000"/>
                    <a:lumOff val="50000"/>
                    <a:alpha val="41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85000"/>
                </a:lnSpc>
                <a:spcBef>
                  <a:spcPts val="0"/>
                </a:spcBef>
                <a:spcAft>
                  <a:spcPts val="0"/>
                </a:spcAft>
                <a:defRPr/>
              </a:pPr>
              <a:endParaRPr lang="en-US" sz="2800" dirty="0">
                <a:solidFill>
                  <a:schemeClr val="tx1"/>
                </a:solidFill>
                <a:latin typeface="+mj-ea"/>
                <a:ea typeface="+mj-ea"/>
              </a:endParaRPr>
            </a:p>
          </p:txBody>
        </p:sp>
        <p:sp>
          <p:nvSpPr>
            <p:cNvPr id="33" name="TextBox 32"/>
            <p:cNvSpPr txBox="1"/>
            <p:nvPr/>
          </p:nvSpPr>
          <p:spPr>
            <a:xfrm>
              <a:off x="1596549" y="2377258"/>
              <a:ext cx="2016125" cy="400110"/>
            </a:xfrm>
            <a:prstGeom prst="rect">
              <a:avLst/>
            </a:prstGeom>
            <a:noFill/>
          </p:spPr>
          <p:txBody>
            <a:bodyPr anchor="ctr">
              <a:spAutoFit/>
            </a:bodyPr>
            <a:lstStyle/>
            <a:p>
              <a:pPr algn="ctr" fontAlgn="auto">
                <a:spcBef>
                  <a:spcPts val="0"/>
                </a:spcBef>
                <a:spcAft>
                  <a:spcPts val="0"/>
                </a:spcAft>
                <a:defRPr/>
              </a:pPr>
              <a:r>
                <a:rPr lang="zh-CN" altLang="en-US" sz="2000" b="1" dirty="0">
                  <a:solidFill>
                    <a:srgbClr val="FFFF00"/>
                  </a:solidFill>
                  <a:latin typeface="+mj-ea"/>
                  <a:ea typeface="+mj-ea"/>
                  <a:cs typeface="Futura Hv"/>
                </a:rPr>
                <a:t>处理</a:t>
              </a:r>
              <a:r>
                <a:rPr lang="zh-CN" altLang="en-US" sz="2000" b="1" dirty="0" smtClean="0">
                  <a:solidFill>
                    <a:srgbClr val="FFFF00"/>
                  </a:solidFill>
                  <a:latin typeface="+mj-ea"/>
                  <a:ea typeface="+mj-ea"/>
                  <a:cs typeface="Futura Hv"/>
                </a:rPr>
                <a:t>对象</a:t>
              </a:r>
              <a:endParaRPr lang="en-US" sz="2000" b="1" dirty="0">
                <a:solidFill>
                  <a:srgbClr val="FFFF00"/>
                </a:solidFill>
                <a:latin typeface="+mj-ea"/>
                <a:ea typeface="+mj-ea"/>
                <a:cs typeface="Futura Hv"/>
              </a:endParaRPr>
            </a:p>
          </p:txBody>
        </p:sp>
      </p:grpSp>
      <p:grpSp>
        <p:nvGrpSpPr>
          <p:cNvPr id="42" name="组合 41"/>
          <p:cNvGrpSpPr/>
          <p:nvPr/>
        </p:nvGrpSpPr>
        <p:grpSpPr>
          <a:xfrm>
            <a:off x="5752251" y="2337957"/>
            <a:ext cx="2032001" cy="469961"/>
            <a:chOff x="5749130" y="2342333"/>
            <a:chExt cx="2032001" cy="469961"/>
          </a:xfrm>
        </p:grpSpPr>
        <p:sp>
          <p:nvSpPr>
            <p:cNvPr id="30" name="Rectangle 16"/>
            <p:cNvSpPr/>
            <p:nvPr/>
          </p:nvSpPr>
          <p:spPr>
            <a:xfrm>
              <a:off x="5749130" y="2342333"/>
              <a:ext cx="2032001" cy="469961"/>
            </a:xfrm>
            <a:prstGeom prst="rect">
              <a:avLst/>
            </a:prstGeom>
            <a:gradFill flip="none" rotWithShape="1">
              <a:gsLst>
                <a:gs pos="80000">
                  <a:schemeClr val="accent2"/>
                </a:gs>
                <a:gs pos="0">
                  <a:schemeClr val="tx1">
                    <a:lumMod val="50000"/>
                    <a:lumOff val="50000"/>
                    <a:alpha val="41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85000"/>
                </a:lnSpc>
                <a:spcBef>
                  <a:spcPts val="0"/>
                </a:spcBef>
                <a:spcAft>
                  <a:spcPts val="0"/>
                </a:spcAft>
                <a:defRPr/>
              </a:pPr>
              <a:endParaRPr lang="en-US" sz="2800" dirty="0">
                <a:solidFill>
                  <a:schemeClr val="tx1"/>
                </a:solidFill>
                <a:latin typeface="+mj-ea"/>
                <a:ea typeface="+mj-ea"/>
              </a:endParaRPr>
            </a:p>
          </p:txBody>
        </p:sp>
        <p:sp>
          <p:nvSpPr>
            <p:cNvPr id="34" name="TextBox 33"/>
            <p:cNvSpPr txBox="1"/>
            <p:nvPr/>
          </p:nvSpPr>
          <p:spPr>
            <a:xfrm>
              <a:off x="5757069" y="2377258"/>
              <a:ext cx="2016125" cy="400110"/>
            </a:xfrm>
            <a:prstGeom prst="rect">
              <a:avLst/>
            </a:prstGeom>
            <a:noFill/>
          </p:spPr>
          <p:txBody>
            <a:bodyPr anchor="ctr">
              <a:spAutoFit/>
            </a:bodyPr>
            <a:lstStyle/>
            <a:p>
              <a:pPr algn="ctr" fontAlgn="auto">
                <a:spcBef>
                  <a:spcPts val="0"/>
                </a:spcBef>
                <a:spcAft>
                  <a:spcPts val="0"/>
                </a:spcAft>
                <a:defRPr/>
              </a:pPr>
              <a:r>
                <a:rPr lang="zh-CN" altLang="en-US" sz="2000" b="1" dirty="0" smtClean="0">
                  <a:solidFill>
                    <a:srgbClr val="FFFF00"/>
                  </a:solidFill>
                  <a:latin typeface="+mj-ea"/>
                  <a:ea typeface="+mj-ea"/>
                  <a:cs typeface="Futura Hv"/>
                </a:rPr>
                <a:t>实现技术</a:t>
              </a:r>
              <a:endParaRPr lang="en-US" altLang="zh-CN" sz="2000" b="1" dirty="0" smtClean="0">
                <a:solidFill>
                  <a:srgbClr val="FFFF00"/>
                </a:solidFill>
                <a:latin typeface="+mj-ea"/>
                <a:ea typeface="+mj-ea"/>
                <a:cs typeface="Futura Hv"/>
              </a:endParaRPr>
            </a:p>
          </p:txBody>
        </p:sp>
      </p:grpSp>
      <p:grpSp>
        <p:nvGrpSpPr>
          <p:cNvPr id="3" name="组合 2"/>
          <p:cNvGrpSpPr/>
          <p:nvPr/>
        </p:nvGrpSpPr>
        <p:grpSpPr>
          <a:xfrm>
            <a:off x="3553035" y="2337957"/>
            <a:ext cx="2023005" cy="469961"/>
            <a:chOff x="3657864" y="2332173"/>
            <a:chExt cx="2023005" cy="469961"/>
          </a:xfrm>
        </p:grpSpPr>
        <p:sp>
          <p:nvSpPr>
            <p:cNvPr id="31" name="Rectangle 18"/>
            <p:cNvSpPr/>
            <p:nvPr/>
          </p:nvSpPr>
          <p:spPr>
            <a:xfrm>
              <a:off x="3657864" y="2332173"/>
              <a:ext cx="2015068" cy="469961"/>
            </a:xfrm>
            <a:prstGeom prst="rect">
              <a:avLst/>
            </a:prstGeom>
            <a:gradFill flip="none" rotWithShape="1">
              <a:gsLst>
                <a:gs pos="80000">
                  <a:schemeClr val="accent2"/>
                </a:gs>
                <a:gs pos="0">
                  <a:schemeClr val="tx1">
                    <a:lumMod val="50000"/>
                    <a:lumOff val="50000"/>
                    <a:alpha val="41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85000"/>
                </a:lnSpc>
                <a:spcBef>
                  <a:spcPts val="0"/>
                </a:spcBef>
                <a:spcAft>
                  <a:spcPts val="0"/>
                </a:spcAft>
                <a:defRPr/>
              </a:pPr>
              <a:endParaRPr lang="en-US" sz="2800" dirty="0">
                <a:solidFill>
                  <a:schemeClr val="tx1"/>
                </a:solidFill>
                <a:latin typeface="+mj-ea"/>
                <a:ea typeface="+mj-ea"/>
              </a:endParaRPr>
            </a:p>
          </p:txBody>
        </p:sp>
        <p:sp>
          <p:nvSpPr>
            <p:cNvPr id="35" name="TextBox 34"/>
            <p:cNvSpPr txBox="1"/>
            <p:nvPr/>
          </p:nvSpPr>
          <p:spPr>
            <a:xfrm>
              <a:off x="3666331" y="2367098"/>
              <a:ext cx="2014538" cy="400110"/>
            </a:xfrm>
            <a:prstGeom prst="rect">
              <a:avLst/>
            </a:prstGeom>
            <a:noFill/>
          </p:spPr>
          <p:txBody>
            <a:bodyPr anchor="ctr">
              <a:spAutoFit/>
            </a:bodyPr>
            <a:lstStyle/>
            <a:p>
              <a:pPr algn="ctr" fontAlgn="auto">
                <a:spcBef>
                  <a:spcPts val="0"/>
                </a:spcBef>
                <a:spcAft>
                  <a:spcPts val="0"/>
                </a:spcAft>
                <a:defRPr/>
              </a:pPr>
              <a:r>
                <a:rPr lang="zh-CN" altLang="en-US" sz="2000" b="1" dirty="0">
                  <a:solidFill>
                    <a:srgbClr val="FFFF00"/>
                  </a:solidFill>
                  <a:latin typeface="+mj-ea"/>
                  <a:ea typeface="+mj-ea"/>
                  <a:cs typeface="Futura Hv"/>
                </a:rPr>
                <a:t>实现功能</a:t>
              </a:r>
              <a:endParaRPr lang="en-US" altLang="zh-CN" sz="2000" b="1" dirty="0" smtClean="0">
                <a:solidFill>
                  <a:srgbClr val="FFFF00"/>
                </a:solidFill>
                <a:latin typeface="+mj-ea"/>
                <a:ea typeface="+mj-ea"/>
                <a:cs typeface="Futura Hv"/>
              </a:endParaRPr>
            </a:p>
          </p:txBody>
        </p:sp>
      </p:grpSp>
      <p:grpSp>
        <p:nvGrpSpPr>
          <p:cNvPr id="43" name="组合 42"/>
          <p:cNvGrpSpPr/>
          <p:nvPr/>
        </p:nvGrpSpPr>
        <p:grpSpPr>
          <a:xfrm>
            <a:off x="7960463" y="2337957"/>
            <a:ext cx="2048934" cy="469961"/>
            <a:chOff x="7853944" y="2342333"/>
            <a:chExt cx="2048934" cy="469961"/>
          </a:xfrm>
        </p:grpSpPr>
        <p:sp>
          <p:nvSpPr>
            <p:cNvPr id="32" name="Rectangle 24"/>
            <p:cNvSpPr/>
            <p:nvPr/>
          </p:nvSpPr>
          <p:spPr>
            <a:xfrm>
              <a:off x="7853944" y="2342333"/>
              <a:ext cx="2048934" cy="469961"/>
            </a:xfrm>
            <a:prstGeom prst="rect">
              <a:avLst/>
            </a:prstGeom>
            <a:gradFill flip="none" rotWithShape="1">
              <a:gsLst>
                <a:gs pos="80000">
                  <a:schemeClr val="accent2"/>
                </a:gs>
                <a:gs pos="0">
                  <a:schemeClr val="tx1">
                    <a:lumMod val="50000"/>
                    <a:lumOff val="50000"/>
                    <a:alpha val="41000"/>
                  </a:schemeClr>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85000"/>
                </a:lnSpc>
                <a:spcBef>
                  <a:spcPts val="0"/>
                </a:spcBef>
                <a:spcAft>
                  <a:spcPts val="0"/>
                </a:spcAft>
                <a:defRPr/>
              </a:pPr>
              <a:endParaRPr lang="en-US" sz="2800" dirty="0">
                <a:solidFill>
                  <a:schemeClr val="tx1"/>
                </a:solidFill>
                <a:latin typeface="+mj-ea"/>
                <a:ea typeface="+mj-ea"/>
              </a:endParaRPr>
            </a:p>
          </p:txBody>
        </p:sp>
        <p:sp>
          <p:nvSpPr>
            <p:cNvPr id="36" name="TextBox 35"/>
            <p:cNvSpPr txBox="1"/>
            <p:nvPr/>
          </p:nvSpPr>
          <p:spPr>
            <a:xfrm>
              <a:off x="7870349" y="2377258"/>
              <a:ext cx="2016125" cy="400110"/>
            </a:xfrm>
            <a:prstGeom prst="rect">
              <a:avLst/>
            </a:prstGeom>
            <a:noFill/>
          </p:spPr>
          <p:txBody>
            <a:bodyPr anchor="ctr">
              <a:spAutoFit/>
            </a:bodyPr>
            <a:lstStyle/>
            <a:p>
              <a:pPr algn="ctr" fontAlgn="auto">
                <a:spcBef>
                  <a:spcPts val="0"/>
                </a:spcBef>
                <a:spcAft>
                  <a:spcPts val="0"/>
                </a:spcAft>
                <a:defRPr/>
              </a:pPr>
              <a:r>
                <a:rPr lang="zh-CN" altLang="en-US" sz="2000" b="1" dirty="0" smtClean="0">
                  <a:solidFill>
                    <a:srgbClr val="FFFF00"/>
                  </a:solidFill>
                  <a:latin typeface="+mj-ea"/>
                  <a:ea typeface="+mj-ea"/>
                  <a:cs typeface="Futura Hv"/>
                </a:rPr>
                <a:t>应用场景</a:t>
              </a:r>
              <a:endParaRPr lang="en-US" sz="2000" b="1" dirty="0">
                <a:solidFill>
                  <a:srgbClr val="FFFF00"/>
                </a:solidFill>
                <a:latin typeface="+mj-ea"/>
                <a:ea typeface="+mj-ea"/>
                <a:cs typeface="Futura Hv"/>
              </a:endParaRPr>
            </a:p>
          </p:txBody>
        </p:sp>
      </p:grpSp>
      <p:pic>
        <p:nvPicPr>
          <p:cNvPr id="205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3560913" y="862999"/>
            <a:ext cx="2006601" cy="140292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1344296" y="862999"/>
            <a:ext cx="2032528" cy="14029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a:blip r:embed="rId5" cstate="print">
            <a:extLst>
              <a:ext uri="{28A0092B-C50C-407E-A947-70E740481C1C}">
                <a14:useLocalDpi xmlns="" xmlns:a14="http://schemas.microsoft.com/office/drawing/2010/main" val="0"/>
              </a:ext>
            </a:extLst>
          </a:blip>
          <a:srcRect/>
          <a:stretch>
            <a:fillRect/>
          </a:stretch>
        </p:blipFill>
        <p:spPr bwMode="auto">
          <a:xfrm>
            <a:off x="5760191" y="862998"/>
            <a:ext cx="2016124" cy="14029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8315132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a:t>
            </a:r>
            <a:r>
              <a:rPr lang="zh-CN" altLang="en-US" dirty="0" smtClean="0"/>
              <a:t>架构</a:t>
            </a:r>
            <a:r>
              <a:rPr lang="en-US" altLang="zh-CN" dirty="0" smtClean="0"/>
              <a:t>——</a:t>
            </a:r>
            <a:r>
              <a:rPr lang="zh-CN" altLang="en-US" dirty="0" smtClean="0"/>
              <a:t>流程调度层</a:t>
            </a:r>
            <a:r>
              <a:rPr lang="zh-CN" altLang="en-US" dirty="0"/>
              <a:t>批量处理流程</a:t>
            </a:r>
          </a:p>
        </p:txBody>
      </p:sp>
      <p:sp>
        <p:nvSpPr>
          <p:cNvPr id="4" name="Rectangle 38"/>
          <p:cNvSpPr/>
          <p:nvPr/>
        </p:nvSpPr>
        <p:spPr>
          <a:xfrm>
            <a:off x="7632308" y="790965"/>
            <a:ext cx="3708000" cy="5632311"/>
          </a:xfrm>
          <a:prstGeom prst="rect">
            <a:avLst/>
          </a:prstGeom>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600" b="1" dirty="0" smtClean="0">
                <a:solidFill>
                  <a:schemeClr val="tx1">
                    <a:lumMod val="50000"/>
                    <a:lumOff val="50000"/>
                  </a:schemeClr>
                </a:solidFill>
                <a:latin typeface="+mj-ea"/>
                <a:ea typeface="+mj-ea"/>
              </a:rPr>
              <a:t>批量数据处理由流程调度层部署的自定义开发</a:t>
            </a:r>
            <a:r>
              <a:rPr lang="en-US" altLang="zh-CN" sz="1600" b="1" dirty="0" err="1" smtClean="0">
                <a:solidFill>
                  <a:schemeClr val="tx1">
                    <a:lumMod val="50000"/>
                    <a:lumOff val="50000"/>
                  </a:schemeClr>
                </a:solidFill>
                <a:latin typeface="+mj-ea"/>
                <a:ea typeface="+mj-ea"/>
              </a:rPr>
              <a:t>WorkFlow</a:t>
            </a:r>
            <a:r>
              <a:rPr lang="zh-CN" altLang="en-US" sz="1600" b="1" dirty="0" smtClean="0">
                <a:solidFill>
                  <a:schemeClr val="tx1">
                    <a:lumMod val="50000"/>
                    <a:lumOff val="50000"/>
                  </a:schemeClr>
                </a:solidFill>
                <a:latin typeface="+mj-ea"/>
                <a:ea typeface="+mj-ea"/>
              </a:rPr>
              <a:t>组件调度运行</a:t>
            </a:r>
            <a:endParaRPr lang="en-US" altLang="zh-CN" sz="1600" b="1" dirty="0" smtClean="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600" b="1" dirty="0">
                <a:solidFill>
                  <a:schemeClr val="tx1">
                    <a:lumMod val="50000"/>
                    <a:lumOff val="50000"/>
                  </a:schemeClr>
                </a:solidFill>
                <a:latin typeface="+mj-ea"/>
                <a:ea typeface="+mj-ea"/>
              </a:rPr>
              <a:t>整个流程</a:t>
            </a:r>
            <a:r>
              <a:rPr lang="zh-CN" altLang="en-US" sz="1600" b="1" dirty="0" smtClean="0">
                <a:solidFill>
                  <a:schemeClr val="tx1">
                    <a:lumMod val="50000"/>
                    <a:lumOff val="50000"/>
                  </a:schemeClr>
                </a:solidFill>
                <a:latin typeface="+mj-ea"/>
                <a:ea typeface="+mj-ea"/>
              </a:rPr>
              <a:t>主要完成如下</a:t>
            </a:r>
            <a:r>
              <a:rPr lang="zh-CN" altLang="en-US" sz="1600" b="1" dirty="0">
                <a:solidFill>
                  <a:schemeClr val="tx1">
                    <a:lumMod val="50000"/>
                    <a:lumOff val="50000"/>
                  </a:schemeClr>
                </a:solidFill>
                <a:latin typeface="+mj-ea"/>
                <a:ea typeface="+mj-ea"/>
              </a:rPr>
              <a:t>工作</a:t>
            </a:r>
            <a:r>
              <a:rPr lang="zh-CN" altLang="en-US" sz="1600" b="1" dirty="0" smtClean="0">
                <a:solidFill>
                  <a:schemeClr val="tx1">
                    <a:lumMod val="50000"/>
                    <a:lumOff val="50000"/>
                  </a:schemeClr>
                </a:solidFill>
                <a:latin typeface="+mj-ea"/>
                <a:ea typeface="+mj-ea"/>
              </a:rPr>
              <a:t>：</a:t>
            </a:r>
            <a:endParaRPr lang="en-US" altLang="zh-CN" sz="1600" b="1" dirty="0" smtClean="0">
              <a:solidFill>
                <a:schemeClr val="tx1">
                  <a:lumMod val="50000"/>
                  <a:lumOff val="50000"/>
                </a:schemeClr>
              </a:solidFill>
              <a:latin typeface="+mj-ea"/>
              <a:ea typeface="+mj-ea"/>
            </a:endParaRPr>
          </a:p>
          <a:p>
            <a:pPr marL="800100" lvl="2" indent="-342900"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j-ea"/>
                <a:ea typeface="+mj-ea"/>
              </a:rPr>
              <a:t>获取业务</a:t>
            </a:r>
            <a:r>
              <a:rPr lang="zh-CN" altLang="en-US" sz="1600" b="1" dirty="0">
                <a:solidFill>
                  <a:schemeClr val="tx1">
                    <a:lumMod val="50000"/>
                    <a:lumOff val="50000"/>
                  </a:schemeClr>
                </a:solidFill>
                <a:latin typeface="+mj-ea"/>
                <a:ea typeface="+mj-ea"/>
              </a:rPr>
              <a:t>系统</a:t>
            </a:r>
            <a:r>
              <a:rPr lang="zh-CN" altLang="en-US" sz="1600" b="1" dirty="0" smtClean="0">
                <a:solidFill>
                  <a:schemeClr val="tx1">
                    <a:lumMod val="50000"/>
                    <a:lumOff val="50000"/>
                  </a:schemeClr>
                </a:solidFill>
                <a:latin typeface="+mj-ea"/>
                <a:ea typeface="+mj-ea"/>
              </a:rPr>
              <a:t>结构化数据，存入临时数据区</a:t>
            </a:r>
            <a:endParaRPr lang="en-US" altLang="zh-CN" sz="1600" b="1" dirty="0" smtClean="0">
              <a:solidFill>
                <a:schemeClr val="tx1">
                  <a:lumMod val="50000"/>
                  <a:lumOff val="50000"/>
                </a:schemeClr>
              </a:solidFill>
              <a:latin typeface="+mj-ea"/>
              <a:ea typeface="+mj-ea"/>
            </a:endParaRPr>
          </a:p>
          <a:p>
            <a:pPr marL="800100" lvl="2" indent="-342900" eaLnBrk="0" hangingPunct="0">
              <a:lnSpc>
                <a:spcPct val="150000"/>
              </a:lnSpc>
              <a:spcBef>
                <a:spcPts val="0"/>
              </a:spcBef>
              <a:buClr>
                <a:srgbClr val="EE8A04"/>
              </a:buClr>
              <a:buSzPct val="100000"/>
              <a:buFont typeface="+mj-lt"/>
              <a:buAutoNum type="arabicPeriod"/>
              <a:defRPr/>
            </a:pPr>
            <a:r>
              <a:rPr lang="zh-CN" altLang="en-US" sz="1600" b="1" dirty="0">
                <a:solidFill>
                  <a:schemeClr val="tx1">
                    <a:lumMod val="50000"/>
                    <a:lumOff val="50000"/>
                  </a:schemeClr>
                </a:solidFill>
                <a:latin typeface="+mj-ea"/>
                <a:ea typeface="+mj-ea"/>
              </a:rPr>
              <a:t>获取</a:t>
            </a:r>
            <a:r>
              <a:rPr lang="zh-CN" altLang="en-US" sz="1600" b="1" dirty="0" smtClean="0">
                <a:solidFill>
                  <a:schemeClr val="tx1">
                    <a:lumMod val="50000"/>
                    <a:lumOff val="50000"/>
                  </a:schemeClr>
                </a:solidFill>
                <a:latin typeface="+mj-ea"/>
                <a:ea typeface="+mj-ea"/>
              </a:rPr>
              <a:t>企业</a:t>
            </a:r>
            <a:r>
              <a:rPr lang="zh-CN" altLang="en-US" sz="1600" b="1" dirty="0">
                <a:solidFill>
                  <a:schemeClr val="tx1">
                    <a:lumMod val="50000"/>
                    <a:lumOff val="50000"/>
                  </a:schemeClr>
                </a:solidFill>
                <a:latin typeface="+mj-ea"/>
                <a:ea typeface="+mj-ea"/>
              </a:rPr>
              <a:t>内外部非</a:t>
            </a:r>
            <a:r>
              <a:rPr lang="zh-CN" altLang="en-US" sz="1600" b="1" dirty="0" smtClean="0">
                <a:solidFill>
                  <a:schemeClr val="tx1">
                    <a:lumMod val="50000"/>
                    <a:lumOff val="50000"/>
                  </a:schemeClr>
                </a:solidFill>
                <a:latin typeface="+mj-ea"/>
                <a:ea typeface="+mj-ea"/>
              </a:rPr>
              <a:t>结构化数据，并进行结构化处理，存入主题或集市数据区</a:t>
            </a:r>
            <a:endParaRPr lang="en-US" altLang="zh-CN" sz="1600" b="1" dirty="0" smtClean="0">
              <a:solidFill>
                <a:schemeClr val="tx1">
                  <a:lumMod val="50000"/>
                  <a:lumOff val="50000"/>
                </a:schemeClr>
              </a:solidFill>
              <a:latin typeface="+mj-ea"/>
              <a:ea typeface="+mj-ea"/>
            </a:endParaRPr>
          </a:p>
          <a:p>
            <a:pPr marL="800100" lvl="2" indent="-342900"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j-ea"/>
                <a:ea typeface="+mj-ea"/>
              </a:rPr>
              <a:t>按照贴源</a:t>
            </a:r>
            <a:r>
              <a:rPr lang="zh-CN" altLang="en-US" sz="1600" b="1" dirty="0">
                <a:solidFill>
                  <a:schemeClr val="tx1">
                    <a:lumMod val="50000"/>
                    <a:lumOff val="50000"/>
                  </a:schemeClr>
                </a:solidFill>
                <a:latin typeface="+mj-ea"/>
                <a:ea typeface="+mj-ea"/>
              </a:rPr>
              <a:t>数据模型整合</a:t>
            </a:r>
            <a:r>
              <a:rPr lang="zh-CN" altLang="en-US" sz="1600" b="1" dirty="0" smtClean="0">
                <a:solidFill>
                  <a:schemeClr val="tx1">
                    <a:lumMod val="50000"/>
                    <a:lumOff val="50000"/>
                  </a:schemeClr>
                </a:solidFill>
                <a:latin typeface="+mj-ea"/>
                <a:ea typeface="+mj-ea"/>
              </a:rPr>
              <a:t>数据（标准化、数据更新</a:t>
            </a:r>
            <a:r>
              <a:rPr lang="en-US" altLang="zh-CN" sz="1600" b="1" dirty="0" smtClean="0">
                <a:solidFill>
                  <a:schemeClr val="tx1">
                    <a:lumMod val="50000"/>
                    <a:lumOff val="50000"/>
                  </a:schemeClr>
                </a:solidFill>
                <a:latin typeface="+mj-ea"/>
                <a:ea typeface="+mj-ea"/>
              </a:rPr>
              <a:t>/</a:t>
            </a:r>
            <a:r>
              <a:rPr lang="zh-CN" altLang="en-US" sz="1600" b="1" dirty="0">
                <a:solidFill>
                  <a:schemeClr val="tx1">
                    <a:lumMod val="50000"/>
                    <a:lumOff val="50000"/>
                  </a:schemeClr>
                </a:solidFill>
                <a:latin typeface="+mj-ea"/>
                <a:ea typeface="+mj-ea"/>
              </a:rPr>
              <a:t>追加</a:t>
            </a:r>
            <a:r>
              <a:rPr lang="zh-CN" altLang="en-US" sz="1600" b="1" dirty="0" smtClean="0">
                <a:solidFill>
                  <a:schemeClr val="tx1">
                    <a:lumMod val="50000"/>
                    <a:lumOff val="50000"/>
                  </a:schemeClr>
                </a:solidFill>
                <a:latin typeface="+mj-ea"/>
                <a:ea typeface="+mj-ea"/>
              </a:rPr>
              <a:t>）</a:t>
            </a:r>
            <a:endParaRPr lang="en-US" altLang="zh-CN" sz="1600" b="1" dirty="0" smtClean="0">
              <a:solidFill>
                <a:schemeClr val="tx1">
                  <a:lumMod val="50000"/>
                  <a:lumOff val="50000"/>
                </a:schemeClr>
              </a:solidFill>
              <a:latin typeface="+mj-ea"/>
              <a:ea typeface="+mj-ea"/>
            </a:endParaRPr>
          </a:p>
          <a:p>
            <a:pPr marL="800100" lvl="2" indent="-342900" eaLnBrk="0" hangingPunct="0">
              <a:lnSpc>
                <a:spcPct val="150000"/>
              </a:lnSpc>
              <a:spcBef>
                <a:spcPts val="0"/>
              </a:spcBef>
              <a:buClr>
                <a:srgbClr val="EE8A04"/>
              </a:buClr>
              <a:buSzPct val="100000"/>
              <a:buFont typeface="+mj-lt"/>
              <a:buAutoNum type="arabicPeriod"/>
              <a:defRPr/>
            </a:pPr>
            <a:r>
              <a:rPr lang="zh-CN" altLang="en-US" sz="1600" b="1" dirty="0">
                <a:solidFill>
                  <a:schemeClr val="tx1">
                    <a:lumMod val="50000"/>
                    <a:lumOff val="50000"/>
                  </a:schemeClr>
                </a:solidFill>
                <a:latin typeface="+mj-ea"/>
                <a:ea typeface="+mj-ea"/>
              </a:rPr>
              <a:t>按照</a:t>
            </a:r>
            <a:r>
              <a:rPr lang="zh-CN" altLang="en-US" sz="1600" b="1" dirty="0" smtClean="0">
                <a:solidFill>
                  <a:schemeClr val="tx1">
                    <a:lumMod val="50000"/>
                    <a:lumOff val="50000"/>
                  </a:schemeClr>
                </a:solidFill>
                <a:latin typeface="+mj-ea"/>
                <a:ea typeface="+mj-ea"/>
              </a:rPr>
              <a:t>主题数据模型</a:t>
            </a:r>
            <a:r>
              <a:rPr lang="zh-CN" altLang="en-US" sz="1600" b="1" dirty="0">
                <a:solidFill>
                  <a:schemeClr val="tx1">
                    <a:lumMod val="50000"/>
                    <a:lumOff val="50000"/>
                  </a:schemeClr>
                </a:solidFill>
                <a:latin typeface="+mj-ea"/>
                <a:ea typeface="+mj-ea"/>
              </a:rPr>
              <a:t>整合</a:t>
            </a:r>
            <a:r>
              <a:rPr lang="zh-CN" altLang="en-US" sz="1600" b="1" dirty="0" smtClean="0">
                <a:solidFill>
                  <a:schemeClr val="tx1">
                    <a:lumMod val="50000"/>
                    <a:lumOff val="50000"/>
                  </a:schemeClr>
                </a:solidFill>
                <a:latin typeface="+mj-ea"/>
                <a:ea typeface="+mj-ea"/>
              </a:rPr>
              <a:t>数据并生成汇总</a:t>
            </a:r>
            <a:endParaRPr lang="en-US" altLang="zh-CN" sz="1600" b="1" dirty="0" smtClean="0">
              <a:solidFill>
                <a:schemeClr val="tx1">
                  <a:lumMod val="50000"/>
                  <a:lumOff val="50000"/>
                </a:schemeClr>
              </a:solidFill>
              <a:latin typeface="+mj-ea"/>
              <a:ea typeface="+mj-ea"/>
            </a:endParaRPr>
          </a:p>
          <a:p>
            <a:pPr marL="800100" lvl="2" indent="-342900"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j-ea"/>
                <a:ea typeface="+mj-ea"/>
              </a:rPr>
              <a:t>数据加工计算后，结果交付到数据集市，支持分析类应用</a:t>
            </a:r>
            <a:endParaRPr lang="en-US" altLang="zh-CN" sz="1600" b="1" dirty="0" smtClean="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endParaRPr lang="en-US" altLang="zh-CN" sz="1600" b="1" dirty="0">
              <a:solidFill>
                <a:schemeClr val="tx1">
                  <a:lumMod val="50000"/>
                  <a:lumOff val="50000"/>
                </a:schemeClr>
              </a:solidFill>
              <a:latin typeface="+mj-ea"/>
              <a:ea typeface="+mj-ea"/>
            </a:endParaRPr>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56974" y="935031"/>
            <a:ext cx="7131267" cy="5419527"/>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0618721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大数据分析平台总体架构</a:t>
            </a:r>
            <a:r>
              <a:rPr lang="en-US" altLang="zh-CN" dirty="0"/>
              <a:t>——</a:t>
            </a:r>
            <a:r>
              <a:rPr lang="zh-CN" altLang="en-US" dirty="0"/>
              <a:t>流程调度</a:t>
            </a:r>
            <a:r>
              <a:rPr lang="zh-CN" altLang="en-US" dirty="0" smtClean="0"/>
              <a:t>层实时数据处理</a:t>
            </a:r>
            <a:r>
              <a:rPr lang="zh-CN" altLang="en-US" dirty="0"/>
              <a:t>流程</a:t>
            </a:r>
          </a:p>
        </p:txBody>
      </p:sp>
      <p:sp>
        <p:nvSpPr>
          <p:cNvPr id="9" name="Rectangle 38"/>
          <p:cNvSpPr/>
          <p:nvPr/>
        </p:nvSpPr>
        <p:spPr>
          <a:xfrm>
            <a:off x="6659861" y="906750"/>
            <a:ext cx="4069866" cy="5262979"/>
          </a:xfrm>
          <a:prstGeom prst="rect">
            <a:avLst/>
          </a:prstGeom>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600" b="1" dirty="0">
                <a:solidFill>
                  <a:schemeClr val="tx1">
                    <a:lumMod val="50000"/>
                    <a:lumOff val="50000"/>
                  </a:schemeClr>
                </a:solidFill>
                <a:latin typeface="+mj-ea"/>
                <a:ea typeface="+mj-ea"/>
              </a:rPr>
              <a:t>实时数据处理强调的是实时或准实时获取并处理数据，通常采取消息队列等技术构建“数据流”</a:t>
            </a:r>
            <a:endParaRPr lang="en-US" altLang="zh-CN" sz="1600" b="1" dirty="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600" b="1" dirty="0">
                <a:solidFill>
                  <a:schemeClr val="tx1">
                    <a:lumMod val="50000"/>
                    <a:lumOff val="50000"/>
                  </a:schemeClr>
                </a:solidFill>
                <a:latin typeface="+mj-ea"/>
                <a:ea typeface="+mj-ea"/>
              </a:rPr>
              <a:t>整个处理流程由流程调度层部署的自定义开发</a:t>
            </a:r>
            <a:r>
              <a:rPr lang="en-US" altLang="zh-CN" sz="1600" b="1" dirty="0" err="1">
                <a:solidFill>
                  <a:schemeClr val="tx1">
                    <a:lumMod val="50000"/>
                    <a:lumOff val="50000"/>
                  </a:schemeClr>
                </a:solidFill>
                <a:latin typeface="+mj-ea"/>
                <a:ea typeface="+mj-ea"/>
              </a:rPr>
              <a:t>WorkFlow</a:t>
            </a:r>
            <a:r>
              <a:rPr lang="zh-CN" altLang="en-US" sz="1600" b="1" dirty="0">
                <a:solidFill>
                  <a:schemeClr val="tx1">
                    <a:lumMod val="50000"/>
                    <a:lumOff val="50000"/>
                  </a:schemeClr>
                </a:solidFill>
                <a:latin typeface="+mj-ea"/>
                <a:ea typeface="+mj-ea"/>
              </a:rPr>
              <a:t>组件调度运行</a:t>
            </a:r>
            <a:endParaRPr lang="en-US" altLang="zh-CN" sz="1600" b="1" dirty="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600" b="1" dirty="0">
                <a:solidFill>
                  <a:schemeClr val="tx1">
                    <a:lumMod val="50000"/>
                    <a:lumOff val="50000"/>
                  </a:schemeClr>
                </a:solidFill>
                <a:latin typeface="+mj-ea"/>
                <a:ea typeface="+mj-ea"/>
              </a:rPr>
              <a:t>整个流程主要完成如下工作：</a:t>
            </a:r>
            <a:endParaRPr lang="en-US" altLang="zh-CN" sz="1600" b="1" dirty="0">
              <a:solidFill>
                <a:schemeClr val="tx1">
                  <a:lumMod val="50000"/>
                  <a:lumOff val="50000"/>
                </a:schemeClr>
              </a:solidFill>
              <a:latin typeface="+mj-ea"/>
              <a:ea typeface="+mj-ea"/>
            </a:endParaRPr>
          </a:p>
          <a:p>
            <a:pPr marL="800100" lvl="2" indent="-342900"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j-ea"/>
                <a:ea typeface="+mj-ea"/>
              </a:rPr>
              <a:t>通过数据库数据交换组件获取增量数据，加载到实时数据区</a:t>
            </a:r>
            <a:endParaRPr lang="en-US" altLang="zh-CN" sz="1600" b="1" dirty="0" smtClean="0">
              <a:solidFill>
                <a:schemeClr val="tx1">
                  <a:lumMod val="50000"/>
                  <a:lumOff val="50000"/>
                </a:schemeClr>
              </a:solidFill>
              <a:latin typeface="+mj-ea"/>
              <a:ea typeface="+mj-ea"/>
            </a:endParaRPr>
          </a:p>
          <a:p>
            <a:pPr marL="800100" lvl="2" indent="-342900"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j-ea"/>
                <a:ea typeface="+mj-ea"/>
              </a:rPr>
              <a:t>通过大数据交换组件获取非结构化数据，并利用</a:t>
            </a:r>
            <a:r>
              <a:rPr lang="en-US" altLang="zh-CN" sz="1600" b="1" dirty="0" smtClean="0">
                <a:solidFill>
                  <a:schemeClr val="tx1">
                    <a:lumMod val="50000"/>
                    <a:lumOff val="50000"/>
                  </a:schemeClr>
                </a:solidFill>
                <a:latin typeface="+mj-ea"/>
                <a:ea typeface="+mj-ea"/>
              </a:rPr>
              <a:t>Storm</a:t>
            </a:r>
            <a:r>
              <a:rPr lang="zh-CN" altLang="en-US" sz="1600" b="1" dirty="0">
                <a:solidFill>
                  <a:schemeClr val="tx1">
                    <a:lumMod val="50000"/>
                    <a:lumOff val="50000"/>
                  </a:schemeClr>
                </a:solidFill>
                <a:latin typeface="+mj-ea"/>
                <a:ea typeface="+mj-ea"/>
              </a:rPr>
              <a:t>处理数据，加载到实时数据区</a:t>
            </a:r>
            <a:endParaRPr lang="en-US" altLang="zh-CN" sz="1600" b="1" dirty="0">
              <a:solidFill>
                <a:schemeClr val="tx1">
                  <a:lumMod val="50000"/>
                  <a:lumOff val="50000"/>
                </a:schemeClr>
              </a:solidFill>
              <a:latin typeface="+mj-ea"/>
              <a:ea typeface="+mj-ea"/>
            </a:endParaRPr>
          </a:p>
          <a:p>
            <a:pPr marL="800100" lvl="2" indent="-342900"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j-ea"/>
                <a:ea typeface="+mj-ea"/>
              </a:rPr>
              <a:t>针对实时数据区数据执行标准化处理和贴源整合</a:t>
            </a:r>
            <a:endParaRPr lang="en-US" altLang="zh-CN" sz="1600" b="1" dirty="0" smtClean="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endParaRPr lang="en-US" altLang="zh-CN" sz="1600" b="1" dirty="0">
              <a:solidFill>
                <a:schemeClr val="tx1">
                  <a:lumMod val="50000"/>
                  <a:lumOff val="50000"/>
                </a:schemeClr>
              </a:solidFill>
              <a:latin typeface="+mj-ea"/>
              <a:ea typeface="+mj-ea"/>
            </a:endParaRPr>
          </a:p>
        </p:txBody>
      </p:sp>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77304" y="877642"/>
            <a:ext cx="5402476" cy="538637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29790131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大数据分析平台总体架构</a:t>
            </a:r>
            <a:r>
              <a:rPr lang="en-US" altLang="zh-CN" dirty="0"/>
              <a:t>——</a:t>
            </a:r>
            <a:r>
              <a:rPr lang="zh-CN" altLang="en-US" dirty="0"/>
              <a:t>流程调度</a:t>
            </a:r>
            <a:r>
              <a:rPr lang="zh-CN" altLang="en-US" dirty="0" smtClean="0"/>
              <a:t>层归档数据处理流程</a:t>
            </a:r>
            <a:endParaRPr lang="zh-CN" altLang="en-US" dirty="0"/>
          </a:p>
        </p:txBody>
      </p:sp>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942205" y="862998"/>
            <a:ext cx="4898244" cy="539808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4" name="Rectangle 38"/>
          <p:cNvSpPr/>
          <p:nvPr/>
        </p:nvSpPr>
        <p:spPr>
          <a:xfrm>
            <a:off x="5867498" y="862998"/>
            <a:ext cx="4790196" cy="6001643"/>
          </a:xfrm>
          <a:prstGeom prst="rect">
            <a:avLst/>
          </a:prstGeom>
        </p:spPr>
        <p:txBody>
          <a:bodyPr wrap="square">
            <a:spAutoFit/>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600" b="1" dirty="0">
                <a:solidFill>
                  <a:schemeClr val="tx1">
                    <a:lumMod val="50000"/>
                    <a:lumOff val="50000"/>
                  </a:schemeClr>
                </a:solidFill>
                <a:latin typeface="+mj-ea"/>
                <a:ea typeface="+mj-ea"/>
              </a:rPr>
              <a:t>数据归档的对象包括业务系统数据文件、贴源数据区数据、主题数据区数据、大数据区数据和集市数据区数据</a:t>
            </a:r>
            <a:endParaRPr lang="en-US" altLang="zh-CN" sz="1600" b="1" dirty="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600" b="1" dirty="0">
                <a:solidFill>
                  <a:schemeClr val="tx1">
                    <a:lumMod val="50000"/>
                    <a:lumOff val="50000"/>
                  </a:schemeClr>
                </a:solidFill>
                <a:latin typeface="+mj-ea"/>
                <a:ea typeface="+mj-ea"/>
              </a:rPr>
              <a:t>数据按照生命周期规划存储到归档区</a:t>
            </a:r>
            <a:r>
              <a:rPr lang="en-US" altLang="zh-CN" sz="1600" b="1" dirty="0">
                <a:solidFill>
                  <a:schemeClr val="tx1">
                    <a:lumMod val="50000"/>
                    <a:lumOff val="50000"/>
                  </a:schemeClr>
                </a:solidFill>
                <a:latin typeface="+mj-ea"/>
                <a:ea typeface="+mj-ea"/>
              </a:rPr>
              <a:t>Hadoop</a:t>
            </a:r>
            <a:r>
              <a:rPr lang="zh-CN" altLang="en-US" sz="1600" b="1" dirty="0">
                <a:solidFill>
                  <a:schemeClr val="tx1">
                    <a:lumMod val="50000"/>
                    <a:lumOff val="50000"/>
                  </a:schemeClr>
                </a:solidFill>
                <a:latin typeface="+mj-ea"/>
                <a:ea typeface="+mj-ea"/>
              </a:rPr>
              <a:t>集群，归档后原数据区删除此数据</a:t>
            </a:r>
            <a:endParaRPr lang="en-US" altLang="zh-CN" sz="1600" b="1" dirty="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600" b="1" dirty="0">
                <a:solidFill>
                  <a:schemeClr val="tx1">
                    <a:lumMod val="50000"/>
                    <a:lumOff val="50000"/>
                  </a:schemeClr>
                </a:solidFill>
                <a:latin typeface="+mj-ea"/>
                <a:ea typeface="+mj-ea"/>
              </a:rPr>
              <a:t>整个处理流程由流程调度层部署的自定义开发</a:t>
            </a:r>
            <a:r>
              <a:rPr lang="en-US" altLang="zh-CN" sz="1600" b="1" dirty="0" err="1">
                <a:solidFill>
                  <a:schemeClr val="tx1">
                    <a:lumMod val="50000"/>
                    <a:lumOff val="50000"/>
                  </a:schemeClr>
                </a:solidFill>
                <a:latin typeface="+mj-ea"/>
                <a:ea typeface="+mj-ea"/>
              </a:rPr>
              <a:t>WorkFlow</a:t>
            </a:r>
            <a:r>
              <a:rPr lang="zh-CN" altLang="en-US" sz="1600" b="1" dirty="0">
                <a:solidFill>
                  <a:schemeClr val="tx1">
                    <a:lumMod val="50000"/>
                    <a:lumOff val="50000"/>
                  </a:schemeClr>
                </a:solidFill>
                <a:latin typeface="+mj-ea"/>
                <a:ea typeface="+mj-ea"/>
              </a:rPr>
              <a:t>组件调度运行</a:t>
            </a:r>
            <a:endParaRPr lang="en-US" altLang="zh-CN" sz="1600" b="1" dirty="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600" b="1" dirty="0">
                <a:solidFill>
                  <a:schemeClr val="tx1">
                    <a:lumMod val="50000"/>
                    <a:lumOff val="50000"/>
                  </a:schemeClr>
                </a:solidFill>
                <a:latin typeface="+mj-ea"/>
                <a:ea typeface="+mj-ea"/>
              </a:rPr>
              <a:t>整个流程主要完成如下工作：</a:t>
            </a:r>
            <a:endParaRPr lang="en-US" altLang="zh-CN" sz="1600" b="1" dirty="0">
              <a:solidFill>
                <a:schemeClr val="tx1">
                  <a:lumMod val="50000"/>
                  <a:lumOff val="50000"/>
                </a:schemeClr>
              </a:solidFill>
              <a:latin typeface="+mj-ea"/>
              <a:ea typeface="+mj-ea"/>
            </a:endParaRPr>
          </a:p>
          <a:p>
            <a:pPr marL="800100" lvl="2" indent="-342900"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j-ea"/>
                <a:ea typeface="+mj-ea"/>
              </a:rPr>
              <a:t>数据文件通过</a:t>
            </a:r>
            <a:r>
              <a:rPr lang="en-US" altLang="zh-CN" sz="1600" b="1" dirty="0" smtClean="0">
                <a:solidFill>
                  <a:schemeClr val="tx1">
                    <a:lumMod val="50000"/>
                    <a:lumOff val="50000"/>
                  </a:schemeClr>
                </a:solidFill>
                <a:latin typeface="+mj-ea"/>
                <a:ea typeface="+mj-ea"/>
              </a:rPr>
              <a:t>HDFS</a:t>
            </a:r>
            <a:r>
              <a:rPr lang="zh-CN" altLang="en-US" sz="1600" b="1" dirty="0" smtClean="0">
                <a:solidFill>
                  <a:schemeClr val="tx1">
                    <a:lumMod val="50000"/>
                    <a:lumOff val="50000"/>
                  </a:schemeClr>
                </a:solidFill>
                <a:latin typeface="+mj-ea"/>
                <a:ea typeface="+mj-ea"/>
              </a:rPr>
              <a:t>命令行</a:t>
            </a:r>
            <a:r>
              <a:rPr lang="en-US" altLang="zh-CN" sz="1600" b="1" dirty="0" err="1" smtClean="0">
                <a:solidFill>
                  <a:schemeClr val="tx1">
                    <a:lumMod val="50000"/>
                    <a:lumOff val="50000"/>
                  </a:schemeClr>
                </a:solidFill>
                <a:latin typeface="+mj-ea"/>
                <a:ea typeface="+mj-ea"/>
              </a:rPr>
              <a:t>copyfromlocal</a:t>
            </a:r>
            <a:r>
              <a:rPr lang="zh-CN" altLang="en-US" sz="1600" b="1" dirty="0" smtClean="0">
                <a:solidFill>
                  <a:schemeClr val="tx1">
                    <a:lumMod val="50000"/>
                    <a:lumOff val="50000"/>
                  </a:schemeClr>
                </a:solidFill>
                <a:latin typeface="+mj-ea"/>
                <a:ea typeface="+mj-ea"/>
              </a:rPr>
              <a:t>进行归档</a:t>
            </a:r>
            <a:endParaRPr lang="en-US" altLang="zh-CN" sz="1600" b="1" dirty="0" smtClean="0">
              <a:solidFill>
                <a:schemeClr val="tx1">
                  <a:lumMod val="50000"/>
                  <a:lumOff val="50000"/>
                </a:schemeClr>
              </a:solidFill>
              <a:latin typeface="+mj-ea"/>
              <a:ea typeface="+mj-ea"/>
            </a:endParaRPr>
          </a:p>
          <a:p>
            <a:pPr marL="800100" lvl="2" indent="-342900" eaLnBrk="0" hangingPunct="0">
              <a:lnSpc>
                <a:spcPct val="150000"/>
              </a:lnSpc>
              <a:spcBef>
                <a:spcPts val="0"/>
              </a:spcBef>
              <a:buClr>
                <a:srgbClr val="EE8A04"/>
              </a:buClr>
              <a:buSzPct val="100000"/>
              <a:buFont typeface="+mj-lt"/>
              <a:buAutoNum type="arabicPeriod"/>
              <a:defRPr/>
            </a:pPr>
            <a:r>
              <a:rPr lang="zh-CN" altLang="en-US" sz="1600" b="1" dirty="0">
                <a:solidFill>
                  <a:schemeClr val="tx1">
                    <a:lumMod val="50000"/>
                    <a:lumOff val="50000"/>
                  </a:schemeClr>
                </a:solidFill>
                <a:latin typeface="+mj-ea"/>
                <a:ea typeface="+mj-ea"/>
              </a:rPr>
              <a:t>贴源、主题和大数据区通过</a:t>
            </a:r>
            <a:r>
              <a:rPr lang="en-US" altLang="zh-CN" sz="1600" b="1" dirty="0">
                <a:solidFill>
                  <a:schemeClr val="tx1">
                    <a:lumMod val="50000"/>
                    <a:lumOff val="50000"/>
                  </a:schemeClr>
                </a:solidFill>
                <a:latin typeface="+mj-ea"/>
                <a:ea typeface="+mj-ea"/>
              </a:rPr>
              <a:t>HDFS</a:t>
            </a:r>
            <a:r>
              <a:rPr lang="zh-CN" altLang="en-US" sz="1600" b="1" dirty="0">
                <a:solidFill>
                  <a:schemeClr val="tx1">
                    <a:lumMod val="50000"/>
                    <a:lumOff val="50000"/>
                  </a:schemeClr>
                </a:solidFill>
                <a:latin typeface="+mj-ea"/>
                <a:ea typeface="+mj-ea"/>
              </a:rPr>
              <a:t>命令行</a:t>
            </a:r>
            <a:r>
              <a:rPr lang="en-US" altLang="zh-CN" sz="1600" b="1" dirty="0" err="1">
                <a:solidFill>
                  <a:schemeClr val="tx1">
                    <a:lumMod val="50000"/>
                    <a:lumOff val="50000"/>
                  </a:schemeClr>
                </a:solidFill>
                <a:latin typeface="+mj-ea"/>
                <a:ea typeface="+mj-ea"/>
              </a:rPr>
              <a:t>distcp</a:t>
            </a:r>
            <a:r>
              <a:rPr lang="zh-CN" altLang="en-US" sz="1600" b="1" dirty="0">
                <a:solidFill>
                  <a:schemeClr val="tx1">
                    <a:lumMod val="50000"/>
                    <a:lumOff val="50000"/>
                  </a:schemeClr>
                </a:solidFill>
                <a:latin typeface="+mj-ea"/>
                <a:ea typeface="+mj-ea"/>
              </a:rPr>
              <a:t>或自定义开发的</a:t>
            </a:r>
            <a:r>
              <a:rPr lang="en-US" altLang="zh-CN" sz="1600" b="1" dirty="0">
                <a:solidFill>
                  <a:schemeClr val="tx1">
                    <a:lumMod val="50000"/>
                    <a:lumOff val="50000"/>
                  </a:schemeClr>
                </a:solidFill>
                <a:latin typeface="+mj-ea"/>
                <a:ea typeface="+mj-ea"/>
              </a:rPr>
              <a:t>MR</a:t>
            </a:r>
            <a:r>
              <a:rPr lang="zh-CN" altLang="en-US" sz="1600" b="1" dirty="0">
                <a:solidFill>
                  <a:schemeClr val="tx1">
                    <a:lumMod val="50000"/>
                    <a:lumOff val="50000"/>
                  </a:schemeClr>
                </a:solidFill>
                <a:latin typeface="+mj-ea"/>
                <a:ea typeface="+mj-ea"/>
              </a:rPr>
              <a:t>程序执行归档</a:t>
            </a:r>
            <a:endParaRPr lang="en-US" altLang="zh-CN" sz="1600" b="1" dirty="0">
              <a:solidFill>
                <a:schemeClr val="tx1">
                  <a:lumMod val="50000"/>
                  <a:lumOff val="50000"/>
                </a:schemeClr>
              </a:solidFill>
              <a:latin typeface="+mj-ea"/>
              <a:ea typeface="+mj-ea"/>
            </a:endParaRPr>
          </a:p>
          <a:p>
            <a:pPr marL="800100" lvl="2" indent="-342900" eaLnBrk="0" hangingPunct="0">
              <a:lnSpc>
                <a:spcPct val="150000"/>
              </a:lnSpc>
              <a:spcBef>
                <a:spcPts val="0"/>
              </a:spcBef>
              <a:buClr>
                <a:srgbClr val="EE8A04"/>
              </a:buClr>
              <a:buSzPct val="100000"/>
              <a:buFont typeface="+mj-lt"/>
              <a:buAutoNum type="arabicPeriod"/>
              <a:defRPr/>
            </a:pPr>
            <a:r>
              <a:rPr lang="zh-CN" altLang="en-US" sz="1600" b="1" dirty="0">
                <a:solidFill>
                  <a:schemeClr val="tx1">
                    <a:lumMod val="50000"/>
                    <a:lumOff val="50000"/>
                  </a:schemeClr>
                </a:solidFill>
                <a:latin typeface="+mj-ea"/>
                <a:ea typeface="+mj-ea"/>
              </a:rPr>
              <a:t>集市</a:t>
            </a:r>
            <a:r>
              <a:rPr lang="zh-CN" altLang="en-US" sz="1600" b="1" dirty="0" smtClean="0">
                <a:solidFill>
                  <a:schemeClr val="tx1">
                    <a:lumMod val="50000"/>
                    <a:lumOff val="50000"/>
                  </a:schemeClr>
                </a:solidFill>
                <a:latin typeface="+mj-ea"/>
                <a:ea typeface="+mj-ea"/>
              </a:rPr>
              <a:t>数据区通过</a:t>
            </a:r>
            <a:r>
              <a:rPr lang="en-US" altLang="zh-CN" sz="1600" b="1" dirty="0" err="1" smtClean="0">
                <a:solidFill>
                  <a:schemeClr val="tx1">
                    <a:lumMod val="50000"/>
                    <a:lumOff val="50000"/>
                  </a:schemeClr>
                </a:solidFill>
                <a:latin typeface="+mj-ea"/>
                <a:ea typeface="+mj-ea"/>
              </a:rPr>
              <a:t>Sqoop</a:t>
            </a:r>
            <a:r>
              <a:rPr lang="zh-CN" altLang="en-US" sz="1600" b="1" dirty="0" smtClean="0">
                <a:solidFill>
                  <a:schemeClr val="tx1">
                    <a:lumMod val="50000"/>
                    <a:lumOff val="50000"/>
                  </a:schemeClr>
                </a:solidFill>
                <a:latin typeface="+mj-ea"/>
                <a:ea typeface="+mj-ea"/>
              </a:rPr>
              <a:t>或数据库提供的</a:t>
            </a:r>
            <a:r>
              <a:rPr lang="en-US" altLang="zh-CN" sz="1600" b="1" dirty="0" smtClean="0">
                <a:solidFill>
                  <a:schemeClr val="tx1">
                    <a:lumMod val="50000"/>
                    <a:lumOff val="50000"/>
                  </a:schemeClr>
                </a:solidFill>
                <a:latin typeface="+mj-ea"/>
                <a:ea typeface="+mj-ea"/>
              </a:rPr>
              <a:t>Hadoop</a:t>
            </a:r>
            <a:r>
              <a:rPr lang="zh-CN" altLang="en-US" sz="1600" b="1" dirty="0" smtClean="0">
                <a:solidFill>
                  <a:schemeClr val="tx1">
                    <a:lumMod val="50000"/>
                    <a:lumOff val="50000"/>
                  </a:schemeClr>
                </a:solidFill>
                <a:latin typeface="+mj-ea"/>
                <a:ea typeface="+mj-ea"/>
              </a:rPr>
              <a:t>集成技术（如：外部表）执行归档</a:t>
            </a:r>
            <a:endParaRPr lang="en-US" altLang="zh-CN" sz="1600" b="1" dirty="0" smtClean="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endParaRPr lang="en-US" altLang="zh-CN" sz="1600" b="1" dirty="0">
              <a:solidFill>
                <a:schemeClr val="tx1">
                  <a:lumMod val="50000"/>
                  <a:lumOff val="50000"/>
                </a:schemeClr>
              </a:solidFill>
              <a:latin typeface="+mj-ea"/>
              <a:ea typeface="+mj-ea"/>
            </a:endParaRPr>
          </a:p>
        </p:txBody>
      </p:sp>
    </p:spTree>
    <p:extLst>
      <p:ext uri="{BB962C8B-B14F-4D97-AF65-F5344CB8AC3E}">
        <p14:creationId xmlns="" xmlns:p14="http://schemas.microsoft.com/office/powerpoint/2010/main" val="19892709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67023" y="881343"/>
            <a:ext cx="8834737" cy="237709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a:t>大数据分析平台总体</a:t>
            </a:r>
            <a:r>
              <a:rPr lang="zh-CN" altLang="en-US" dirty="0" smtClean="0"/>
              <a:t>架构</a:t>
            </a:r>
            <a:r>
              <a:rPr lang="en-US" altLang="zh-CN" dirty="0" smtClean="0"/>
              <a:t>——</a:t>
            </a:r>
            <a:r>
              <a:rPr lang="zh-CN" altLang="en-US" dirty="0" smtClean="0"/>
              <a:t>数据存储层</a:t>
            </a:r>
            <a:endParaRPr lang="zh-CN" altLang="en-US" dirty="0"/>
          </a:p>
        </p:txBody>
      </p:sp>
      <p:sp>
        <p:nvSpPr>
          <p:cNvPr id="5" name="矩形 4"/>
          <p:cNvSpPr/>
          <p:nvPr/>
        </p:nvSpPr>
        <p:spPr bwMode="auto">
          <a:xfrm>
            <a:off x="5417682" y="2735855"/>
            <a:ext cx="4500000" cy="467175"/>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mn-ea"/>
              <a:ea typeface="+mn-ea"/>
            </a:endParaRPr>
          </a:p>
        </p:txBody>
      </p:sp>
      <p:sp>
        <p:nvSpPr>
          <p:cNvPr id="9" name="TextBox 8"/>
          <p:cNvSpPr txBox="1"/>
          <p:nvPr/>
        </p:nvSpPr>
        <p:spPr>
          <a:xfrm>
            <a:off x="1962686" y="3586901"/>
            <a:ext cx="437302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业务系统前日增量数据</a:t>
            </a: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缓存数据，支持后续</a:t>
            </a:r>
            <a:r>
              <a:rPr lang="en-US" altLang="zh-CN" sz="1200" b="1" dirty="0">
                <a:solidFill>
                  <a:schemeClr val="tx1">
                    <a:lumMod val="50000"/>
                    <a:lumOff val="50000"/>
                  </a:schemeClr>
                </a:solidFill>
                <a:latin typeface="+mj-ea"/>
              </a:rPr>
              <a:t>ELT</a:t>
            </a:r>
            <a:r>
              <a:rPr lang="zh-CN" altLang="en-US" sz="1200" b="1" dirty="0">
                <a:solidFill>
                  <a:schemeClr val="tx1">
                    <a:lumMod val="50000"/>
                    <a:lumOff val="50000"/>
                  </a:schemeClr>
                </a:solidFill>
                <a:latin typeface="+mj-ea"/>
              </a:rPr>
              <a:t>数据处理</a:t>
            </a:r>
            <a:endParaRPr lang="en-US" altLang="zh-CN" sz="1200" b="1" dirty="0">
              <a:solidFill>
                <a:schemeClr val="tx1">
                  <a:lumMod val="50000"/>
                  <a:lumOff val="50000"/>
                </a:schemeClr>
              </a:solidFill>
              <a:latin typeface="+mj-ea"/>
            </a:endParaRPr>
          </a:p>
        </p:txBody>
      </p:sp>
      <p:sp>
        <p:nvSpPr>
          <p:cNvPr id="10" name="Rectangle 60"/>
          <p:cNvSpPr/>
          <p:nvPr/>
        </p:nvSpPr>
        <p:spPr bwMode="auto">
          <a:xfrm>
            <a:off x="1956575" y="3586901"/>
            <a:ext cx="4379404" cy="2709208"/>
          </a:xfrm>
          <a:prstGeom prst="rect">
            <a:avLst/>
          </a:prstGeom>
          <a:noFill/>
          <a:ln w="9525" cap="flat" cmpd="sng" algn="ctr">
            <a:solidFill>
              <a:srgbClr val="0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mn-ea"/>
              <a:ea typeface="+mn-ea"/>
            </a:endParaRPr>
          </a:p>
        </p:txBody>
      </p:sp>
      <p:sp>
        <p:nvSpPr>
          <p:cNvPr id="11" name="Rectangle 61"/>
          <p:cNvSpPr/>
          <p:nvPr/>
        </p:nvSpPr>
        <p:spPr bwMode="auto">
          <a:xfrm>
            <a:off x="6380839" y="3586901"/>
            <a:ext cx="4395594" cy="2709208"/>
          </a:xfrm>
          <a:prstGeom prst="rect">
            <a:avLst/>
          </a:prstGeom>
          <a:noFill/>
          <a:ln w="9525" cap="flat" cmpd="sng" algn="ctr">
            <a:solidFill>
              <a:srgbClr val="0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mn-ea"/>
              <a:ea typeface="+mn-ea"/>
            </a:endParaRPr>
          </a:p>
        </p:txBody>
      </p:sp>
      <p:sp>
        <p:nvSpPr>
          <p:cNvPr id="12" name="Rectangle 62"/>
          <p:cNvSpPr/>
          <p:nvPr/>
        </p:nvSpPr>
        <p:spPr bwMode="auto">
          <a:xfrm>
            <a:off x="790189" y="358078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smtClean="0">
                <a:solidFill>
                  <a:schemeClr val="tx2">
                    <a:lumMod val="50000"/>
                  </a:schemeClr>
                </a:solidFill>
                <a:latin typeface="+mn-ea"/>
              </a:rPr>
              <a:t>数据内容</a:t>
            </a:r>
            <a:endParaRPr lang="en-US" altLang="zh-CN" sz="1200" kern="0" dirty="0" smtClean="0">
              <a:solidFill>
                <a:schemeClr val="tx2">
                  <a:lumMod val="50000"/>
                </a:schemeClr>
              </a:solidFill>
              <a:latin typeface="+mn-ea"/>
            </a:endParaRPr>
          </a:p>
          <a:p>
            <a:pPr marL="93663" indent="-93663" algn="ctr" eaLnBrk="0" hangingPunct="0">
              <a:buFont typeface="Wingdings" pitchFamily="2" charset="2"/>
              <a:buNone/>
            </a:pPr>
            <a:r>
              <a:rPr lang="zh-CN" altLang="en-US" sz="1200" kern="0" dirty="0">
                <a:solidFill>
                  <a:schemeClr val="tx2">
                    <a:lumMod val="50000"/>
                  </a:schemeClr>
                </a:solidFill>
                <a:latin typeface="+mn-ea"/>
              </a:rPr>
              <a:t>主要</a:t>
            </a:r>
            <a:r>
              <a:rPr lang="zh-CN" altLang="en-US" sz="1200" kern="0" dirty="0" smtClean="0">
                <a:solidFill>
                  <a:schemeClr val="tx2">
                    <a:lumMod val="50000"/>
                  </a:schemeClr>
                </a:solidFill>
                <a:latin typeface="+mn-ea"/>
              </a:rPr>
              <a:t>用途</a:t>
            </a:r>
            <a:endParaRPr lang="en-US" sz="1200" kern="0" dirty="0">
              <a:solidFill>
                <a:schemeClr val="tx2">
                  <a:lumMod val="50000"/>
                </a:schemeClr>
              </a:solidFill>
              <a:latin typeface="+mn-ea"/>
            </a:endParaRPr>
          </a:p>
        </p:txBody>
      </p:sp>
      <p:sp>
        <p:nvSpPr>
          <p:cNvPr id="13" name="Rectangle 63"/>
          <p:cNvSpPr/>
          <p:nvPr/>
        </p:nvSpPr>
        <p:spPr bwMode="auto">
          <a:xfrm>
            <a:off x="790189" y="414531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数据模型</a:t>
            </a:r>
            <a:endParaRPr lang="en-US" altLang="zh-CN" sz="1200" kern="0" dirty="0">
              <a:solidFill>
                <a:schemeClr val="tx2">
                  <a:lumMod val="50000"/>
                </a:schemeClr>
              </a:solidFill>
              <a:latin typeface="+mn-ea"/>
            </a:endParaRPr>
          </a:p>
          <a:p>
            <a:pPr marL="93663" indent="-93663" algn="ctr" eaLnBrk="0" hangingPunct="0">
              <a:buFont typeface="Wingdings" pitchFamily="2" charset="2"/>
              <a:buNone/>
            </a:pPr>
            <a:r>
              <a:rPr lang="zh-CN" altLang="en-US" sz="1200" kern="0" dirty="0">
                <a:solidFill>
                  <a:schemeClr val="tx2">
                    <a:lumMod val="50000"/>
                  </a:schemeClr>
                </a:solidFill>
                <a:latin typeface="+mn-ea"/>
              </a:rPr>
              <a:t>保留周期</a:t>
            </a:r>
            <a:endParaRPr lang="en-US" sz="1200" kern="0" dirty="0">
              <a:solidFill>
                <a:schemeClr val="tx2">
                  <a:lumMod val="50000"/>
                </a:schemeClr>
              </a:solidFill>
              <a:latin typeface="+mn-ea"/>
            </a:endParaRPr>
          </a:p>
        </p:txBody>
      </p:sp>
      <p:sp>
        <p:nvSpPr>
          <p:cNvPr id="14" name="Rectangle 64"/>
          <p:cNvSpPr/>
          <p:nvPr/>
        </p:nvSpPr>
        <p:spPr bwMode="auto">
          <a:xfrm>
            <a:off x="789173" y="470984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用户</a:t>
            </a:r>
            <a:r>
              <a:rPr lang="en-US" altLang="zh-CN" sz="1200" kern="0" dirty="0">
                <a:solidFill>
                  <a:schemeClr val="tx2">
                    <a:lumMod val="50000"/>
                  </a:schemeClr>
                </a:solidFill>
                <a:latin typeface="+mn-ea"/>
              </a:rPr>
              <a:t/>
            </a:r>
            <a:br>
              <a:rPr lang="en-US" altLang="zh-CN" sz="1200" kern="0" dirty="0">
                <a:solidFill>
                  <a:schemeClr val="tx2">
                    <a:lumMod val="50000"/>
                  </a:schemeClr>
                </a:solidFill>
                <a:latin typeface="+mn-ea"/>
              </a:rPr>
            </a:br>
            <a:r>
              <a:rPr lang="zh-CN" altLang="en-US" sz="1200" kern="0" dirty="0">
                <a:solidFill>
                  <a:schemeClr val="tx2">
                    <a:lumMod val="50000"/>
                  </a:schemeClr>
                </a:solidFill>
                <a:latin typeface="+mn-ea"/>
              </a:rPr>
              <a:t>访问模式</a:t>
            </a:r>
            <a:endParaRPr lang="en-US" sz="1200" kern="0" dirty="0">
              <a:solidFill>
                <a:schemeClr val="tx2">
                  <a:lumMod val="50000"/>
                </a:schemeClr>
              </a:solidFill>
              <a:latin typeface="+mn-ea"/>
            </a:endParaRPr>
          </a:p>
        </p:txBody>
      </p:sp>
      <p:sp>
        <p:nvSpPr>
          <p:cNvPr id="15" name="Rectangle 65"/>
          <p:cNvSpPr/>
          <p:nvPr/>
        </p:nvSpPr>
        <p:spPr bwMode="auto">
          <a:xfrm>
            <a:off x="790189" y="527437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工作负载</a:t>
            </a:r>
            <a:endParaRPr lang="en-US" sz="1200" kern="0" dirty="0">
              <a:solidFill>
                <a:schemeClr val="tx2">
                  <a:lumMod val="50000"/>
                </a:schemeClr>
              </a:solidFill>
              <a:latin typeface="+mn-ea"/>
            </a:endParaRPr>
          </a:p>
        </p:txBody>
      </p:sp>
      <p:sp>
        <p:nvSpPr>
          <p:cNvPr id="16" name="Rectangle 66"/>
          <p:cNvSpPr/>
          <p:nvPr/>
        </p:nvSpPr>
        <p:spPr bwMode="auto">
          <a:xfrm>
            <a:off x="789173" y="583890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smtClean="0">
                <a:solidFill>
                  <a:schemeClr val="tx2">
                    <a:lumMod val="50000"/>
                  </a:schemeClr>
                </a:solidFill>
                <a:latin typeface="+mn-ea"/>
              </a:rPr>
              <a:t>平台要求</a:t>
            </a:r>
            <a:endParaRPr lang="en-US" sz="1200" kern="0" dirty="0">
              <a:solidFill>
                <a:schemeClr val="tx2">
                  <a:lumMod val="50000"/>
                </a:schemeClr>
              </a:solidFill>
              <a:latin typeface="+mn-ea"/>
            </a:endParaRPr>
          </a:p>
        </p:txBody>
      </p:sp>
      <p:cxnSp>
        <p:nvCxnSpPr>
          <p:cNvPr id="17" name="Straight Connector 67"/>
          <p:cNvCxnSpPr/>
          <p:nvPr/>
        </p:nvCxnSpPr>
        <p:spPr bwMode="auto">
          <a:xfrm>
            <a:off x="1979887" y="4094725"/>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18" name="Straight Connector 68"/>
          <p:cNvCxnSpPr/>
          <p:nvPr/>
        </p:nvCxnSpPr>
        <p:spPr bwMode="auto">
          <a:xfrm>
            <a:off x="1979887" y="4667021"/>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19" name="Straight Connector 69"/>
          <p:cNvCxnSpPr/>
          <p:nvPr/>
        </p:nvCxnSpPr>
        <p:spPr bwMode="auto">
          <a:xfrm>
            <a:off x="1979887" y="5235549"/>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20" name="Straight Connector 70"/>
          <p:cNvCxnSpPr/>
          <p:nvPr/>
        </p:nvCxnSpPr>
        <p:spPr bwMode="auto">
          <a:xfrm>
            <a:off x="1979887" y="5794197"/>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sp>
        <p:nvSpPr>
          <p:cNvPr id="21" name="TextBox 20"/>
          <p:cNvSpPr txBox="1"/>
          <p:nvPr/>
        </p:nvSpPr>
        <p:spPr>
          <a:xfrm>
            <a:off x="1962686" y="4151913"/>
            <a:ext cx="437302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贴</a:t>
            </a:r>
            <a:r>
              <a:rPr lang="zh-CN" altLang="en-US" sz="1200" b="1" dirty="0">
                <a:solidFill>
                  <a:schemeClr val="tx1">
                    <a:lumMod val="50000"/>
                    <a:lumOff val="50000"/>
                  </a:schemeClr>
                </a:solidFill>
                <a:latin typeface="+mj-ea"/>
                <a:ea typeface="+mj-ea"/>
              </a:rPr>
              <a:t>源</a:t>
            </a:r>
            <a:r>
              <a:rPr lang="zh-CN" altLang="en-US" sz="1200" b="1" dirty="0" smtClean="0">
                <a:solidFill>
                  <a:schemeClr val="tx1">
                    <a:lumMod val="50000"/>
                    <a:lumOff val="50000"/>
                  </a:schemeClr>
                </a:solidFill>
                <a:latin typeface="+mj-ea"/>
                <a:ea typeface="+mj-ea"/>
              </a:rPr>
              <a:t>数据模型</a:t>
            </a:r>
            <a:endParaRPr lang="zh-CN" altLang="en-US"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保存最近</a:t>
            </a:r>
            <a:r>
              <a:rPr lang="en-US" altLang="zh-CN" sz="1200" b="1" dirty="0">
                <a:solidFill>
                  <a:schemeClr val="tx1">
                    <a:lumMod val="50000"/>
                    <a:lumOff val="50000"/>
                  </a:schemeClr>
                </a:solidFill>
                <a:latin typeface="+mj-ea"/>
                <a:ea typeface="+mj-ea"/>
              </a:rPr>
              <a:t>7</a:t>
            </a:r>
            <a:r>
              <a:rPr lang="zh-CN" altLang="en-US" sz="1200" b="1" dirty="0">
                <a:solidFill>
                  <a:schemeClr val="tx1">
                    <a:lumMod val="50000"/>
                    <a:lumOff val="50000"/>
                  </a:schemeClr>
                </a:solidFill>
                <a:latin typeface="+mj-ea"/>
                <a:ea typeface="+mj-ea"/>
              </a:rPr>
              <a:t>天数据</a:t>
            </a:r>
          </a:p>
        </p:txBody>
      </p:sp>
      <p:sp>
        <p:nvSpPr>
          <p:cNvPr id="22" name="TextBox 21"/>
          <p:cNvSpPr txBox="1"/>
          <p:nvPr/>
        </p:nvSpPr>
        <p:spPr>
          <a:xfrm>
            <a:off x="1962686" y="4739028"/>
            <a:ext cx="437302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贴源数据区和主题数据区批量作业访问</a:t>
            </a: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无最终用户访问</a:t>
            </a:r>
          </a:p>
        </p:txBody>
      </p:sp>
      <p:sp>
        <p:nvSpPr>
          <p:cNvPr id="23" name="TextBox 22"/>
          <p:cNvSpPr txBox="1"/>
          <p:nvPr/>
        </p:nvSpPr>
        <p:spPr>
          <a:xfrm>
            <a:off x="1962686" y="5299777"/>
            <a:ext cx="437302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en-US" altLang="zh-CN" sz="1200" b="1" dirty="0">
                <a:solidFill>
                  <a:schemeClr val="tx1">
                    <a:lumMod val="50000"/>
                    <a:lumOff val="50000"/>
                  </a:schemeClr>
                </a:solidFill>
                <a:latin typeface="+mj-ea"/>
              </a:rPr>
              <a:t>I/O</a:t>
            </a:r>
            <a:r>
              <a:rPr lang="zh-CN" altLang="en-US" sz="1200" b="1" dirty="0">
                <a:solidFill>
                  <a:schemeClr val="tx1">
                    <a:lumMod val="50000"/>
                    <a:lumOff val="50000"/>
                  </a:schemeClr>
                </a:solidFill>
                <a:latin typeface="+mj-ea"/>
              </a:rPr>
              <a:t>敏感，连续小批量的数据抽取和加载</a:t>
            </a:r>
            <a:endParaRPr lang="en-US" altLang="zh-CN" sz="1200" b="1" dirty="0">
              <a:solidFill>
                <a:schemeClr val="tx1">
                  <a:lumMod val="50000"/>
                  <a:lumOff val="50000"/>
                </a:schemeClr>
              </a:solidFill>
              <a:latin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少量量数据使用</a:t>
            </a:r>
            <a:r>
              <a:rPr lang="en-US" altLang="zh-CN" sz="1200" b="1" dirty="0">
                <a:solidFill>
                  <a:schemeClr val="tx1">
                    <a:lumMod val="50000"/>
                    <a:lumOff val="50000"/>
                  </a:schemeClr>
                </a:solidFill>
                <a:latin typeface="+mj-ea"/>
              </a:rPr>
              <a:t>Hive</a:t>
            </a:r>
            <a:r>
              <a:rPr lang="zh-CN" altLang="en-US" sz="1200" b="1" dirty="0">
                <a:solidFill>
                  <a:schemeClr val="tx1">
                    <a:lumMod val="50000"/>
                    <a:lumOff val="50000"/>
                  </a:schemeClr>
                </a:solidFill>
                <a:latin typeface="+mj-ea"/>
              </a:rPr>
              <a:t>的</a:t>
            </a:r>
            <a:r>
              <a:rPr lang="en-US" altLang="zh-CN" sz="1200" b="1" dirty="0">
                <a:solidFill>
                  <a:schemeClr val="tx1">
                    <a:lumMod val="50000"/>
                    <a:lumOff val="50000"/>
                  </a:schemeClr>
                </a:solidFill>
                <a:latin typeface="+mj-ea"/>
              </a:rPr>
              <a:t>Load</a:t>
            </a:r>
            <a:r>
              <a:rPr lang="zh-CN" altLang="en-US" sz="1200" b="1" dirty="0">
                <a:solidFill>
                  <a:schemeClr val="tx1">
                    <a:lumMod val="50000"/>
                    <a:lumOff val="50000"/>
                  </a:schemeClr>
                </a:solidFill>
                <a:latin typeface="+mj-ea"/>
              </a:rPr>
              <a:t>命令，大量数据使用</a:t>
            </a:r>
            <a:r>
              <a:rPr lang="en-US" altLang="zh-CN" sz="1200" b="1" dirty="0">
                <a:solidFill>
                  <a:schemeClr val="tx1">
                    <a:lumMod val="50000"/>
                    <a:lumOff val="50000"/>
                  </a:schemeClr>
                </a:solidFill>
                <a:latin typeface="+mj-ea"/>
              </a:rPr>
              <a:t>MR</a:t>
            </a:r>
            <a:r>
              <a:rPr lang="zh-CN" altLang="en-US" sz="1200" b="1" dirty="0">
                <a:solidFill>
                  <a:schemeClr val="tx1">
                    <a:lumMod val="50000"/>
                    <a:lumOff val="50000"/>
                  </a:schemeClr>
                </a:solidFill>
                <a:latin typeface="+mj-ea"/>
              </a:rPr>
              <a:t>程序</a:t>
            </a:r>
          </a:p>
        </p:txBody>
      </p:sp>
      <p:sp>
        <p:nvSpPr>
          <p:cNvPr id="24" name="TextBox 23"/>
          <p:cNvSpPr txBox="1"/>
          <p:nvPr/>
        </p:nvSpPr>
        <p:spPr>
          <a:xfrm>
            <a:off x="1962686" y="5838908"/>
            <a:ext cx="440739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与主题区</a:t>
            </a:r>
            <a:r>
              <a:rPr lang="en-US" altLang="zh-CN" sz="1200" b="1" dirty="0" smtClean="0">
                <a:solidFill>
                  <a:schemeClr val="tx1">
                    <a:lumMod val="50000"/>
                    <a:lumOff val="50000"/>
                  </a:schemeClr>
                </a:solidFill>
                <a:latin typeface="+mj-ea"/>
                <a:ea typeface="+mj-ea"/>
              </a:rPr>
              <a:t>/</a:t>
            </a:r>
            <a:r>
              <a:rPr lang="zh-CN" altLang="en-US" sz="1200" b="1" dirty="0" smtClean="0">
                <a:solidFill>
                  <a:schemeClr val="tx1">
                    <a:lumMod val="50000"/>
                    <a:lumOff val="50000"/>
                  </a:schemeClr>
                </a:solidFill>
                <a:latin typeface="+mj-ea"/>
                <a:ea typeface="+mj-ea"/>
              </a:rPr>
              <a:t>贴</a:t>
            </a:r>
            <a:r>
              <a:rPr lang="zh-CN" altLang="en-US" sz="1200" b="1" dirty="0">
                <a:solidFill>
                  <a:schemeClr val="tx1">
                    <a:lumMod val="50000"/>
                    <a:lumOff val="50000"/>
                  </a:schemeClr>
                </a:solidFill>
                <a:latin typeface="+mj-ea"/>
                <a:ea typeface="+mj-ea"/>
              </a:rPr>
              <a:t>源</a:t>
            </a:r>
            <a:r>
              <a:rPr lang="zh-CN" altLang="en-US" sz="1200" b="1" dirty="0" smtClean="0">
                <a:solidFill>
                  <a:schemeClr val="tx1">
                    <a:lumMod val="50000"/>
                    <a:lumOff val="50000"/>
                  </a:schemeClr>
                </a:solidFill>
                <a:latin typeface="+mj-ea"/>
                <a:ea typeface="+mj-ea"/>
              </a:rPr>
              <a:t>区</a:t>
            </a:r>
            <a:r>
              <a:rPr lang="en-US" altLang="zh-CN" sz="1200" b="1" dirty="0" smtClean="0">
                <a:solidFill>
                  <a:schemeClr val="tx1">
                    <a:lumMod val="50000"/>
                    <a:lumOff val="50000"/>
                  </a:schemeClr>
                </a:solidFill>
                <a:latin typeface="+mj-ea"/>
                <a:ea typeface="+mj-ea"/>
              </a:rPr>
              <a:t>/</a:t>
            </a:r>
            <a:r>
              <a:rPr lang="zh-CN" altLang="en-US" sz="1200" b="1" dirty="0" smtClean="0">
                <a:solidFill>
                  <a:schemeClr val="tx1">
                    <a:lumMod val="50000"/>
                    <a:lumOff val="50000"/>
                  </a:schemeClr>
                </a:solidFill>
                <a:latin typeface="+mj-ea"/>
                <a:ea typeface="+mj-ea"/>
              </a:rPr>
              <a:t>集市区构成一个</a:t>
            </a:r>
            <a:r>
              <a:rPr lang="en-US" altLang="zh-CN" sz="1200" b="1" dirty="0" smtClean="0">
                <a:solidFill>
                  <a:schemeClr val="tx1">
                    <a:lumMod val="50000"/>
                    <a:lumOff val="50000"/>
                  </a:schemeClr>
                </a:solidFill>
                <a:latin typeface="+mj-ea"/>
                <a:ea typeface="+mj-ea"/>
              </a:rPr>
              <a:t>Hadoop</a:t>
            </a:r>
            <a:r>
              <a:rPr lang="zh-CN" altLang="en-US" sz="1200" b="1" dirty="0" smtClean="0">
                <a:solidFill>
                  <a:schemeClr val="tx1">
                    <a:lumMod val="50000"/>
                    <a:lumOff val="50000"/>
                  </a:schemeClr>
                </a:solidFill>
                <a:latin typeface="+mj-ea"/>
                <a:ea typeface="+mj-ea"/>
              </a:rPr>
              <a:t>集群（</a:t>
            </a:r>
            <a:r>
              <a:rPr lang="en-US" altLang="zh-CN" sz="1200" b="1" dirty="0" smtClean="0">
                <a:solidFill>
                  <a:schemeClr val="tx1">
                    <a:lumMod val="50000"/>
                    <a:lumOff val="50000"/>
                  </a:schemeClr>
                </a:solidFill>
                <a:latin typeface="+mj-ea"/>
                <a:ea typeface="+mj-ea"/>
              </a:rPr>
              <a:t>Hive</a:t>
            </a:r>
            <a:r>
              <a:rPr lang="zh-CN" altLang="en-US" sz="1200" b="1" dirty="0" smtClean="0">
                <a:solidFill>
                  <a:schemeClr val="tx1">
                    <a:lumMod val="50000"/>
                    <a:lumOff val="50000"/>
                  </a:schemeClr>
                </a:solidFill>
                <a:latin typeface="+mj-ea"/>
                <a:ea typeface="+mj-ea"/>
              </a:rPr>
              <a:t>）</a:t>
            </a:r>
            <a:endParaRPr lang="en-US" altLang="zh-CN"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无单点</a:t>
            </a:r>
            <a:r>
              <a:rPr lang="zh-CN" altLang="en-US" sz="1200" b="1" dirty="0" smtClean="0">
                <a:solidFill>
                  <a:schemeClr val="tx1">
                    <a:lumMod val="50000"/>
                    <a:lumOff val="50000"/>
                  </a:schemeClr>
                </a:solidFill>
                <a:latin typeface="+mj-ea"/>
              </a:rPr>
              <a:t>故障，</a:t>
            </a:r>
            <a:r>
              <a:rPr lang="en-US" altLang="zh-CN" sz="1200" b="1" dirty="0" smtClean="0">
                <a:solidFill>
                  <a:schemeClr val="tx1">
                    <a:lumMod val="50000"/>
                    <a:lumOff val="50000"/>
                  </a:schemeClr>
                </a:solidFill>
                <a:latin typeface="+mj-ea"/>
                <a:ea typeface="+mj-ea"/>
              </a:rPr>
              <a:t>7×24</a:t>
            </a:r>
            <a:r>
              <a:rPr lang="zh-CN" altLang="en-US" sz="1200" b="1" dirty="0">
                <a:solidFill>
                  <a:schemeClr val="tx1">
                    <a:lumMod val="50000"/>
                    <a:lumOff val="50000"/>
                  </a:schemeClr>
                </a:solidFill>
                <a:latin typeface="+mj-ea"/>
                <a:ea typeface="+mj-ea"/>
              </a:rPr>
              <a:t>小时</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非工作日有限停机</a:t>
            </a:r>
            <a:endParaRPr lang="en-US" sz="1200" b="1" dirty="0">
              <a:solidFill>
                <a:schemeClr val="tx1">
                  <a:lumMod val="50000"/>
                  <a:lumOff val="50000"/>
                </a:schemeClr>
              </a:solidFill>
              <a:latin typeface="+mj-ea"/>
              <a:ea typeface="+mj-ea"/>
            </a:endParaRPr>
          </a:p>
        </p:txBody>
      </p:sp>
      <p:sp>
        <p:nvSpPr>
          <p:cNvPr id="25" name="TextBox 24"/>
          <p:cNvSpPr txBox="1"/>
          <p:nvPr/>
        </p:nvSpPr>
        <p:spPr>
          <a:xfrm>
            <a:off x="6380838" y="4739029"/>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主题数据区、集市数据区和沙盘演练数据区批量作业访问</a:t>
            </a: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无最终用户访问</a:t>
            </a:r>
          </a:p>
        </p:txBody>
      </p:sp>
      <p:sp>
        <p:nvSpPr>
          <p:cNvPr id="26" name="TextBox 25"/>
          <p:cNvSpPr txBox="1"/>
          <p:nvPr/>
        </p:nvSpPr>
        <p:spPr>
          <a:xfrm>
            <a:off x="6380838" y="5280260"/>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en-US" altLang="zh-CN" sz="1200" b="1" dirty="0">
                <a:solidFill>
                  <a:schemeClr val="tx1">
                    <a:lumMod val="50000"/>
                    <a:lumOff val="50000"/>
                  </a:schemeClr>
                </a:solidFill>
                <a:latin typeface="+mj-ea"/>
              </a:rPr>
              <a:t>I/O</a:t>
            </a:r>
            <a:r>
              <a:rPr lang="zh-CN" altLang="en-US" sz="1200" b="1" dirty="0">
                <a:solidFill>
                  <a:schemeClr val="tx1">
                    <a:lumMod val="50000"/>
                    <a:lumOff val="50000"/>
                  </a:schemeClr>
                </a:solidFill>
                <a:latin typeface="+mj-ea"/>
              </a:rPr>
              <a:t>敏感，日终批量</a:t>
            </a:r>
            <a:r>
              <a:rPr lang="en-US" altLang="zh-CN" sz="1200" b="1" dirty="0">
                <a:solidFill>
                  <a:schemeClr val="tx1">
                    <a:lumMod val="50000"/>
                    <a:lumOff val="50000"/>
                  </a:schemeClr>
                </a:solidFill>
                <a:latin typeface="+mj-ea"/>
              </a:rPr>
              <a:t>ETL</a:t>
            </a: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以</a:t>
            </a:r>
            <a:r>
              <a:rPr lang="en-US" altLang="zh-CN" sz="1200" b="1" dirty="0">
                <a:solidFill>
                  <a:schemeClr val="tx1">
                    <a:lumMod val="50000"/>
                    <a:lumOff val="50000"/>
                  </a:schemeClr>
                </a:solidFill>
                <a:latin typeface="+mj-ea"/>
              </a:rPr>
              <a:t>ELT</a:t>
            </a:r>
            <a:r>
              <a:rPr lang="zh-CN" altLang="en-US" sz="1200" b="1" dirty="0">
                <a:solidFill>
                  <a:schemeClr val="tx1">
                    <a:lumMod val="50000"/>
                    <a:lumOff val="50000"/>
                  </a:schemeClr>
                </a:solidFill>
                <a:latin typeface="+mj-ea"/>
              </a:rPr>
              <a:t>形式通过</a:t>
            </a:r>
            <a:r>
              <a:rPr lang="en-US" altLang="zh-CN" sz="1200" b="1" dirty="0">
                <a:solidFill>
                  <a:schemeClr val="tx1">
                    <a:lumMod val="50000"/>
                    <a:lumOff val="50000"/>
                  </a:schemeClr>
                </a:solidFill>
                <a:latin typeface="+mj-ea"/>
              </a:rPr>
              <a:t>Hive SQL</a:t>
            </a:r>
            <a:r>
              <a:rPr lang="zh-CN" altLang="en-US" sz="1200" b="1" dirty="0">
                <a:solidFill>
                  <a:schemeClr val="tx1">
                    <a:lumMod val="50000"/>
                    <a:lumOff val="50000"/>
                  </a:schemeClr>
                </a:solidFill>
                <a:latin typeface="+mj-ea"/>
              </a:rPr>
              <a:t>执行</a:t>
            </a:r>
            <a:endParaRPr lang="en-US" altLang="zh-CN" sz="1200" b="1" dirty="0">
              <a:solidFill>
                <a:schemeClr val="tx1">
                  <a:lumMod val="50000"/>
                  <a:lumOff val="50000"/>
                </a:schemeClr>
              </a:solidFill>
              <a:latin typeface="+mj-ea"/>
            </a:endParaRPr>
          </a:p>
        </p:txBody>
      </p:sp>
      <p:sp>
        <p:nvSpPr>
          <p:cNvPr id="27" name="TextBox 26"/>
          <p:cNvSpPr txBox="1"/>
          <p:nvPr/>
        </p:nvSpPr>
        <p:spPr>
          <a:xfrm>
            <a:off x="6407747" y="5838908"/>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与主题区</a:t>
            </a:r>
            <a:r>
              <a:rPr lang="en-US" altLang="zh-CN" sz="1200" b="1" dirty="0">
                <a:solidFill>
                  <a:schemeClr val="tx1">
                    <a:lumMod val="50000"/>
                    <a:lumOff val="50000"/>
                  </a:schemeClr>
                </a:solidFill>
                <a:latin typeface="+mj-ea"/>
              </a:rPr>
              <a:t>/</a:t>
            </a:r>
            <a:r>
              <a:rPr lang="zh-CN" altLang="en-US" sz="1200" b="1" dirty="0">
                <a:solidFill>
                  <a:schemeClr val="tx1">
                    <a:lumMod val="50000"/>
                    <a:lumOff val="50000"/>
                  </a:schemeClr>
                </a:solidFill>
                <a:latin typeface="+mj-ea"/>
              </a:rPr>
              <a:t>贴源区</a:t>
            </a:r>
            <a:r>
              <a:rPr lang="en-US" altLang="zh-CN" sz="1200" b="1" dirty="0">
                <a:solidFill>
                  <a:schemeClr val="tx1">
                    <a:lumMod val="50000"/>
                    <a:lumOff val="50000"/>
                  </a:schemeClr>
                </a:solidFill>
                <a:latin typeface="+mj-ea"/>
              </a:rPr>
              <a:t>/</a:t>
            </a:r>
            <a:r>
              <a:rPr lang="zh-CN" altLang="en-US" sz="1200" b="1" dirty="0">
                <a:solidFill>
                  <a:schemeClr val="tx1">
                    <a:lumMod val="50000"/>
                    <a:lumOff val="50000"/>
                  </a:schemeClr>
                </a:solidFill>
                <a:latin typeface="+mj-ea"/>
              </a:rPr>
              <a:t>集市区构成一个</a:t>
            </a:r>
            <a:r>
              <a:rPr lang="en-US" altLang="zh-CN" sz="1200" b="1" dirty="0">
                <a:solidFill>
                  <a:schemeClr val="tx1">
                    <a:lumMod val="50000"/>
                    <a:lumOff val="50000"/>
                  </a:schemeClr>
                </a:solidFill>
                <a:latin typeface="+mj-ea"/>
              </a:rPr>
              <a:t>Hadoop</a:t>
            </a:r>
            <a:r>
              <a:rPr lang="zh-CN" altLang="en-US" sz="1200" b="1" dirty="0">
                <a:solidFill>
                  <a:schemeClr val="tx1">
                    <a:lumMod val="50000"/>
                    <a:lumOff val="50000"/>
                  </a:schemeClr>
                </a:solidFill>
                <a:latin typeface="+mj-ea"/>
              </a:rPr>
              <a:t>集群（</a:t>
            </a:r>
            <a:r>
              <a:rPr lang="en-US" altLang="zh-CN" sz="1200" b="1" dirty="0">
                <a:solidFill>
                  <a:schemeClr val="tx1">
                    <a:lumMod val="50000"/>
                    <a:lumOff val="50000"/>
                  </a:schemeClr>
                </a:solidFill>
                <a:latin typeface="+mj-ea"/>
              </a:rPr>
              <a:t>Hive</a:t>
            </a:r>
            <a:r>
              <a:rPr lang="zh-CN" altLang="en-US" sz="1200" b="1" dirty="0">
                <a:solidFill>
                  <a:schemeClr val="tx1">
                    <a:lumMod val="50000"/>
                    <a:lumOff val="50000"/>
                  </a:schemeClr>
                </a:solidFill>
                <a:latin typeface="+mj-ea"/>
              </a:rPr>
              <a:t>）</a:t>
            </a:r>
            <a:endParaRPr lang="en-US" altLang="zh-CN" sz="1200" b="1" dirty="0">
              <a:solidFill>
                <a:schemeClr val="tx1">
                  <a:lumMod val="50000"/>
                  <a:lumOff val="50000"/>
                </a:schemeClr>
              </a:solidFill>
              <a:latin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无单点故障，</a:t>
            </a:r>
            <a:r>
              <a:rPr lang="en-US" altLang="zh-CN" sz="1200" b="1" dirty="0">
                <a:solidFill>
                  <a:schemeClr val="tx1">
                    <a:lumMod val="50000"/>
                    <a:lumOff val="50000"/>
                  </a:schemeClr>
                </a:solidFill>
                <a:latin typeface="+mj-ea"/>
              </a:rPr>
              <a:t>7×24</a:t>
            </a:r>
            <a:r>
              <a:rPr lang="zh-CN" altLang="en-US" sz="1200" b="1" dirty="0">
                <a:solidFill>
                  <a:schemeClr val="tx1">
                    <a:lumMod val="50000"/>
                    <a:lumOff val="50000"/>
                  </a:schemeClr>
                </a:solidFill>
                <a:latin typeface="+mj-ea"/>
              </a:rPr>
              <a:t>小时</a:t>
            </a:r>
            <a:r>
              <a:rPr lang="en-US" altLang="zh-CN" sz="1200" b="1" dirty="0">
                <a:solidFill>
                  <a:schemeClr val="tx1">
                    <a:lumMod val="50000"/>
                    <a:lumOff val="50000"/>
                  </a:schemeClr>
                </a:solidFill>
                <a:latin typeface="+mj-ea"/>
              </a:rPr>
              <a:t>+</a:t>
            </a:r>
            <a:r>
              <a:rPr lang="zh-CN" altLang="en-US" sz="1200" b="1" dirty="0">
                <a:solidFill>
                  <a:schemeClr val="tx1">
                    <a:lumMod val="50000"/>
                    <a:lumOff val="50000"/>
                  </a:schemeClr>
                </a:solidFill>
                <a:latin typeface="+mj-ea"/>
              </a:rPr>
              <a:t>非工作日有限停机</a:t>
            </a:r>
            <a:endParaRPr lang="en-US" altLang="zh-CN" sz="1200" b="1" dirty="0">
              <a:solidFill>
                <a:schemeClr val="tx1">
                  <a:lumMod val="50000"/>
                  <a:lumOff val="50000"/>
                </a:schemeClr>
              </a:solidFill>
              <a:latin typeface="+mj-ea"/>
            </a:endParaRPr>
          </a:p>
        </p:txBody>
      </p:sp>
      <p:sp>
        <p:nvSpPr>
          <p:cNvPr id="28" name="TextBox 27"/>
          <p:cNvSpPr txBox="1"/>
          <p:nvPr/>
        </p:nvSpPr>
        <p:spPr>
          <a:xfrm>
            <a:off x="6380838" y="4162965"/>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rPr>
              <a:t>贴</a:t>
            </a:r>
            <a:r>
              <a:rPr lang="zh-CN" altLang="en-US" sz="1200" b="1" dirty="0">
                <a:solidFill>
                  <a:schemeClr val="tx1">
                    <a:lumMod val="50000"/>
                    <a:lumOff val="50000"/>
                  </a:schemeClr>
                </a:solidFill>
                <a:latin typeface="+mj-ea"/>
              </a:rPr>
              <a:t>源</a:t>
            </a:r>
            <a:r>
              <a:rPr lang="zh-CN" altLang="en-US" sz="1200" b="1" dirty="0" smtClean="0">
                <a:solidFill>
                  <a:schemeClr val="tx1">
                    <a:lumMod val="50000"/>
                    <a:lumOff val="50000"/>
                  </a:schemeClr>
                </a:solidFill>
                <a:latin typeface="+mj-ea"/>
              </a:rPr>
              <a:t>数据模型</a:t>
            </a:r>
            <a:endParaRPr lang="en-US" altLang="zh-CN" sz="1200" b="1" dirty="0" smtClean="0">
              <a:solidFill>
                <a:schemeClr val="tx1">
                  <a:lumMod val="50000"/>
                  <a:lumOff val="50000"/>
                </a:schemeClr>
              </a:solidFill>
              <a:latin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rPr>
              <a:t>不</a:t>
            </a:r>
            <a:r>
              <a:rPr lang="zh-CN" altLang="en-US" sz="1200" b="1" dirty="0">
                <a:solidFill>
                  <a:schemeClr val="tx1">
                    <a:lumMod val="50000"/>
                    <a:lumOff val="50000"/>
                  </a:schemeClr>
                </a:solidFill>
                <a:latin typeface="+mj-ea"/>
              </a:rPr>
              <a:t>保存历史</a:t>
            </a:r>
            <a:endParaRPr lang="en-US" altLang="zh-CN" sz="1200" b="1" dirty="0">
              <a:solidFill>
                <a:schemeClr val="tx1">
                  <a:lumMod val="50000"/>
                  <a:lumOff val="50000"/>
                </a:schemeClr>
              </a:solidFill>
              <a:latin typeface="+mj-ea"/>
            </a:endParaRPr>
          </a:p>
        </p:txBody>
      </p:sp>
      <p:sp>
        <p:nvSpPr>
          <p:cNvPr id="29" name="TextBox 28"/>
          <p:cNvSpPr txBox="1"/>
          <p:nvPr/>
        </p:nvSpPr>
        <p:spPr>
          <a:xfrm>
            <a:off x="6380838" y="3586901"/>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业务系统前日快照数据和一段时间的流水数据</a:t>
            </a: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数据标准化，为后续主题模型、集市和沙盘演练提供数据</a:t>
            </a:r>
          </a:p>
        </p:txBody>
      </p:sp>
      <p:sp>
        <p:nvSpPr>
          <p:cNvPr id="30" name="Rectangle 80"/>
          <p:cNvSpPr/>
          <p:nvPr/>
        </p:nvSpPr>
        <p:spPr>
          <a:xfrm>
            <a:off x="1940114" y="3308749"/>
            <a:ext cx="4395600" cy="2286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400" kern="0" dirty="0">
                <a:solidFill>
                  <a:schemeClr val="tx2">
                    <a:lumMod val="50000"/>
                  </a:schemeClr>
                </a:solidFill>
                <a:latin typeface="+mn-ea"/>
              </a:rPr>
              <a:t>临时数据区</a:t>
            </a:r>
            <a:endParaRPr lang="en-US" altLang="zh-CN" sz="1400" kern="0" dirty="0">
              <a:solidFill>
                <a:schemeClr val="tx2">
                  <a:lumMod val="50000"/>
                </a:schemeClr>
              </a:solidFill>
              <a:latin typeface="+mn-ea"/>
            </a:endParaRPr>
          </a:p>
        </p:txBody>
      </p:sp>
      <p:sp>
        <p:nvSpPr>
          <p:cNvPr id="31" name="Rectangle 81"/>
          <p:cNvSpPr/>
          <p:nvPr/>
        </p:nvSpPr>
        <p:spPr>
          <a:xfrm>
            <a:off x="6380839" y="3308749"/>
            <a:ext cx="4395594" cy="2286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400" kern="0" dirty="0">
                <a:solidFill>
                  <a:schemeClr val="tx2">
                    <a:lumMod val="50000"/>
                  </a:schemeClr>
                </a:solidFill>
                <a:latin typeface="+mn-ea"/>
              </a:rPr>
              <a:t>贴源数据区</a:t>
            </a:r>
            <a:endParaRPr lang="en-US" altLang="zh-CN" sz="1400" kern="0" dirty="0">
              <a:solidFill>
                <a:schemeClr val="tx2">
                  <a:lumMod val="50000"/>
                </a:schemeClr>
              </a:solidFill>
              <a:latin typeface="+mn-ea"/>
            </a:endParaRPr>
          </a:p>
        </p:txBody>
      </p:sp>
      <p:cxnSp>
        <p:nvCxnSpPr>
          <p:cNvPr id="32" name="Straight Connector 82"/>
          <p:cNvCxnSpPr/>
          <p:nvPr/>
        </p:nvCxnSpPr>
        <p:spPr bwMode="auto">
          <a:xfrm>
            <a:off x="6427876" y="4094725"/>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3" name="Straight Connector 83"/>
          <p:cNvCxnSpPr/>
          <p:nvPr/>
        </p:nvCxnSpPr>
        <p:spPr bwMode="auto">
          <a:xfrm>
            <a:off x="6427876" y="4667021"/>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4" name="Straight Connector 84"/>
          <p:cNvCxnSpPr/>
          <p:nvPr/>
        </p:nvCxnSpPr>
        <p:spPr bwMode="auto">
          <a:xfrm>
            <a:off x="6427876" y="5235549"/>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5" name="Straight Connector 85"/>
          <p:cNvCxnSpPr/>
          <p:nvPr/>
        </p:nvCxnSpPr>
        <p:spPr bwMode="auto">
          <a:xfrm>
            <a:off x="6427876" y="5794197"/>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spTree>
    <p:extLst>
      <p:ext uri="{BB962C8B-B14F-4D97-AF65-F5344CB8AC3E}">
        <p14:creationId xmlns="" xmlns:p14="http://schemas.microsoft.com/office/powerpoint/2010/main" val="21945730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67023" y="881343"/>
            <a:ext cx="8834737" cy="237709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a:t>大数据分析平台总体</a:t>
            </a:r>
            <a:r>
              <a:rPr lang="zh-CN" altLang="en-US" dirty="0" smtClean="0"/>
              <a:t>架构</a:t>
            </a:r>
            <a:r>
              <a:rPr lang="en-US" altLang="zh-CN" dirty="0" smtClean="0"/>
              <a:t>——</a:t>
            </a:r>
            <a:r>
              <a:rPr lang="zh-CN" altLang="en-US" dirty="0" smtClean="0"/>
              <a:t>数据存储层（续）</a:t>
            </a:r>
            <a:endParaRPr lang="zh-CN" altLang="en-US" dirty="0"/>
          </a:p>
        </p:txBody>
      </p:sp>
      <p:sp>
        <p:nvSpPr>
          <p:cNvPr id="5" name="矩形 4"/>
          <p:cNvSpPr/>
          <p:nvPr/>
        </p:nvSpPr>
        <p:spPr bwMode="auto">
          <a:xfrm>
            <a:off x="3617285" y="1548087"/>
            <a:ext cx="1764000" cy="1656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mn-ea"/>
              <a:ea typeface="+mn-ea"/>
            </a:endParaRPr>
          </a:p>
        </p:txBody>
      </p:sp>
      <p:sp>
        <p:nvSpPr>
          <p:cNvPr id="8" name="矩形 7"/>
          <p:cNvSpPr/>
          <p:nvPr/>
        </p:nvSpPr>
        <p:spPr bwMode="auto">
          <a:xfrm>
            <a:off x="2842460" y="935031"/>
            <a:ext cx="684000" cy="2268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mn-ea"/>
              <a:ea typeface="+mn-ea"/>
            </a:endParaRPr>
          </a:p>
        </p:txBody>
      </p:sp>
      <p:sp>
        <p:nvSpPr>
          <p:cNvPr id="9" name="TextBox 8"/>
          <p:cNvSpPr txBox="1"/>
          <p:nvPr/>
        </p:nvSpPr>
        <p:spPr>
          <a:xfrm>
            <a:off x="1962686" y="3642818"/>
            <a:ext cx="437302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企业内外部非结构化、半结构化数据</a:t>
            </a:r>
            <a:endParaRPr lang="en-US" altLang="zh-CN"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采集并</a:t>
            </a:r>
            <a:r>
              <a:rPr lang="zh-CN" altLang="en-US" sz="1200" b="1" dirty="0" smtClean="0">
                <a:solidFill>
                  <a:schemeClr val="tx1">
                    <a:lumMod val="50000"/>
                    <a:lumOff val="50000"/>
                  </a:schemeClr>
                </a:solidFill>
                <a:latin typeface="+mj-ea"/>
                <a:ea typeface="+mj-ea"/>
              </a:rPr>
              <a:t>存储数据</a:t>
            </a:r>
            <a:r>
              <a:rPr lang="zh-CN" altLang="en-US" sz="1200" b="1" dirty="0">
                <a:solidFill>
                  <a:schemeClr val="tx1">
                    <a:lumMod val="50000"/>
                    <a:lumOff val="50000"/>
                  </a:schemeClr>
                </a:solidFill>
                <a:latin typeface="+mj-ea"/>
                <a:ea typeface="+mj-ea"/>
              </a:rPr>
              <a:t>，进行</a:t>
            </a:r>
            <a:r>
              <a:rPr lang="zh-CN" altLang="en-US" sz="1200" b="1" dirty="0" smtClean="0">
                <a:solidFill>
                  <a:schemeClr val="tx1">
                    <a:lumMod val="50000"/>
                    <a:lumOff val="50000"/>
                  </a:schemeClr>
                </a:solidFill>
                <a:latin typeface="+mj-ea"/>
                <a:ea typeface="+mj-ea"/>
              </a:rPr>
              <a:t>结构化处理，最终得到结构化数据</a:t>
            </a:r>
            <a:endParaRPr lang="en-US" sz="1200" b="1" dirty="0">
              <a:solidFill>
                <a:schemeClr val="tx1">
                  <a:lumMod val="50000"/>
                  <a:lumOff val="50000"/>
                </a:schemeClr>
              </a:solidFill>
              <a:latin typeface="+mj-ea"/>
              <a:ea typeface="+mj-ea"/>
            </a:endParaRPr>
          </a:p>
        </p:txBody>
      </p:sp>
      <p:sp>
        <p:nvSpPr>
          <p:cNvPr id="10" name="Rectangle 60"/>
          <p:cNvSpPr/>
          <p:nvPr/>
        </p:nvSpPr>
        <p:spPr bwMode="auto">
          <a:xfrm>
            <a:off x="1956575" y="3586901"/>
            <a:ext cx="4379404" cy="2709208"/>
          </a:xfrm>
          <a:prstGeom prst="rect">
            <a:avLst/>
          </a:prstGeom>
          <a:noFill/>
          <a:ln w="9525" cap="flat" cmpd="sng" algn="ctr">
            <a:solidFill>
              <a:srgbClr val="0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mn-ea"/>
              <a:ea typeface="+mn-ea"/>
            </a:endParaRPr>
          </a:p>
        </p:txBody>
      </p:sp>
      <p:sp>
        <p:nvSpPr>
          <p:cNvPr id="11" name="Rectangle 61"/>
          <p:cNvSpPr/>
          <p:nvPr/>
        </p:nvSpPr>
        <p:spPr bwMode="auto">
          <a:xfrm>
            <a:off x="6380839" y="3586901"/>
            <a:ext cx="4395594" cy="2709208"/>
          </a:xfrm>
          <a:prstGeom prst="rect">
            <a:avLst/>
          </a:prstGeom>
          <a:noFill/>
          <a:ln w="9525" cap="flat" cmpd="sng" algn="ctr">
            <a:solidFill>
              <a:srgbClr val="0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mn-ea"/>
              <a:ea typeface="+mn-ea"/>
            </a:endParaRPr>
          </a:p>
        </p:txBody>
      </p:sp>
      <p:sp>
        <p:nvSpPr>
          <p:cNvPr id="12" name="Rectangle 62"/>
          <p:cNvSpPr/>
          <p:nvPr/>
        </p:nvSpPr>
        <p:spPr bwMode="auto">
          <a:xfrm>
            <a:off x="790189" y="358078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smtClean="0">
                <a:solidFill>
                  <a:schemeClr val="tx2">
                    <a:lumMod val="50000"/>
                  </a:schemeClr>
                </a:solidFill>
                <a:latin typeface="+mn-ea"/>
              </a:rPr>
              <a:t>数据内容</a:t>
            </a:r>
            <a:endParaRPr lang="en-US" altLang="zh-CN" sz="1200" kern="0" dirty="0" smtClean="0">
              <a:solidFill>
                <a:schemeClr val="tx2">
                  <a:lumMod val="50000"/>
                </a:schemeClr>
              </a:solidFill>
              <a:latin typeface="+mn-ea"/>
            </a:endParaRPr>
          </a:p>
          <a:p>
            <a:pPr marL="93663" indent="-93663" algn="ctr" eaLnBrk="0" hangingPunct="0">
              <a:buFont typeface="Wingdings" pitchFamily="2" charset="2"/>
              <a:buNone/>
            </a:pPr>
            <a:r>
              <a:rPr lang="zh-CN" altLang="en-US" sz="1200" kern="0" dirty="0">
                <a:solidFill>
                  <a:schemeClr val="tx2">
                    <a:lumMod val="50000"/>
                  </a:schemeClr>
                </a:solidFill>
                <a:latin typeface="+mn-ea"/>
              </a:rPr>
              <a:t>主要</a:t>
            </a:r>
            <a:r>
              <a:rPr lang="zh-CN" altLang="en-US" sz="1200" kern="0" dirty="0" smtClean="0">
                <a:solidFill>
                  <a:schemeClr val="tx2">
                    <a:lumMod val="50000"/>
                  </a:schemeClr>
                </a:solidFill>
                <a:latin typeface="+mn-ea"/>
              </a:rPr>
              <a:t>用途</a:t>
            </a:r>
            <a:endParaRPr lang="en-US" sz="1200" kern="0" dirty="0">
              <a:solidFill>
                <a:schemeClr val="tx2">
                  <a:lumMod val="50000"/>
                </a:schemeClr>
              </a:solidFill>
              <a:latin typeface="+mn-ea"/>
            </a:endParaRPr>
          </a:p>
        </p:txBody>
      </p:sp>
      <p:sp>
        <p:nvSpPr>
          <p:cNvPr id="13" name="Rectangle 63"/>
          <p:cNvSpPr/>
          <p:nvPr/>
        </p:nvSpPr>
        <p:spPr bwMode="auto">
          <a:xfrm>
            <a:off x="790189" y="414531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数据模型</a:t>
            </a:r>
            <a:endParaRPr lang="en-US" altLang="zh-CN" sz="1200" kern="0" dirty="0">
              <a:solidFill>
                <a:schemeClr val="tx2">
                  <a:lumMod val="50000"/>
                </a:schemeClr>
              </a:solidFill>
              <a:latin typeface="+mn-ea"/>
            </a:endParaRPr>
          </a:p>
          <a:p>
            <a:pPr marL="93663" indent="-93663" algn="ctr" eaLnBrk="0" hangingPunct="0">
              <a:buFont typeface="Wingdings" pitchFamily="2" charset="2"/>
              <a:buNone/>
            </a:pPr>
            <a:r>
              <a:rPr lang="zh-CN" altLang="en-US" sz="1200" kern="0" dirty="0">
                <a:solidFill>
                  <a:schemeClr val="tx2">
                    <a:lumMod val="50000"/>
                  </a:schemeClr>
                </a:solidFill>
                <a:latin typeface="+mn-ea"/>
              </a:rPr>
              <a:t>保留周期</a:t>
            </a:r>
            <a:endParaRPr lang="en-US" sz="1200" kern="0" dirty="0">
              <a:solidFill>
                <a:schemeClr val="tx2">
                  <a:lumMod val="50000"/>
                </a:schemeClr>
              </a:solidFill>
              <a:latin typeface="+mn-ea"/>
            </a:endParaRPr>
          </a:p>
        </p:txBody>
      </p:sp>
      <p:sp>
        <p:nvSpPr>
          <p:cNvPr id="14" name="Rectangle 64"/>
          <p:cNvSpPr/>
          <p:nvPr/>
        </p:nvSpPr>
        <p:spPr bwMode="auto">
          <a:xfrm>
            <a:off x="789173" y="470984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用户</a:t>
            </a:r>
            <a:r>
              <a:rPr lang="en-US" altLang="zh-CN" sz="1200" kern="0" dirty="0">
                <a:solidFill>
                  <a:schemeClr val="tx2">
                    <a:lumMod val="50000"/>
                  </a:schemeClr>
                </a:solidFill>
                <a:latin typeface="+mn-ea"/>
              </a:rPr>
              <a:t/>
            </a:r>
            <a:br>
              <a:rPr lang="en-US" altLang="zh-CN" sz="1200" kern="0" dirty="0">
                <a:solidFill>
                  <a:schemeClr val="tx2">
                    <a:lumMod val="50000"/>
                  </a:schemeClr>
                </a:solidFill>
                <a:latin typeface="+mn-ea"/>
              </a:rPr>
            </a:br>
            <a:r>
              <a:rPr lang="zh-CN" altLang="en-US" sz="1200" kern="0" dirty="0">
                <a:solidFill>
                  <a:schemeClr val="tx2">
                    <a:lumMod val="50000"/>
                  </a:schemeClr>
                </a:solidFill>
                <a:latin typeface="+mn-ea"/>
              </a:rPr>
              <a:t>访问模式</a:t>
            </a:r>
            <a:endParaRPr lang="en-US" sz="1200" kern="0" dirty="0">
              <a:solidFill>
                <a:schemeClr val="tx2">
                  <a:lumMod val="50000"/>
                </a:schemeClr>
              </a:solidFill>
              <a:latin typeface="+mn-ea"/>
            </a:endParaRPr>
          </a:p>
        </p:txBody>
      </p:sp>
      <p:sp>
        <p:nvSpPr>
          <p:cNvPr id="15" name="Rectangle 65"/>
          <p:cNvSpPr/>
          <p:nvPr/>
        </p:nvSpPr>
        <p:spPr bwMode="auto">
          <a:xfrm>
            <a:off x="790189" y="527437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工作负载</a:t>
            </a:r>
            <a:endParaRPr lang="en-US" sz="1200" kern="0" dirty="0">
              <a:solidFill>
                <a:schemeClr val="tx2">
                  <a:lumMod val="50000"/>
                </a:schemeClr>
              </a:solidFill>
              <a:latin typeface="+mn-ea"/>
            </a:endParaRPr>
          </a:p>
        </p:txBody>
      </p:sp>
      <p:sp>
        <p:nvSpPr>
          <p:cNvPr id="16" name="Rectangle 66"/>
          <p:cNvSpPr/>
          <p:nvPr/>
        </p:nvSpPr>
        <p:spPr bwMode="auto">
          <a:xfrm>
            <a:off x="789173" y="583890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smtClean="0">
                <a:solidFill>
                  <a:schemeClr val="tx2">
                    <a:lumMod val="50000"/>
                  </a:schemeClr>
                </a:solidFill>
                <a:latin typeface="+mn-ea"/>
              </a:rPr>
              <a:t>平台要求</a:t>
            </a:r>
            <a:endParaRPr lang="en-US" sz="1200" kern="0" dirty="0">
              <a:solidFill>
                <a:schemeClr val="tx2">
                  <a:lumMod val="50000"/>
                </a:schemeClr>
              </a:solidFill>
              <a:latin typeface="+mn-ea"/>
            </a:endParaRPr>
          </a:p>
        </p:txBody>
      </p:sp>
      <p:cxnSp>
        <p:nvCxnSpPr>
          <p:cNvPr id="17" name="Straight Connector 67"/>
          <p:cNvCxnSpPr/>
          <p:nvPr/>
        </p:nvCxnSpPr>
        <p:spPr bwMode="auto">
          <a:xfrm>
            <a:off x="1979887" y="4094725"/>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18" name="Straight Connector 68"/>
          <p:cNvCxnSpPr/>
          <p:nvPr/>
        </p:nvCxnSpPr>
        <p:spPr bwMode="auto">
          <a:xfrm>
            <a:off x="1979887" y="4667021"/>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19" name="Straight Connector 69"/>
          <p:cNvCxnSpPr/>
          <p:nvPr/>
        </p:nvCxnSpPr>
        <p:spPr bwMode="auto">
          <a:xfrm>
            <a:off x="1979887" y="5235549"/>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20" name="Straight Connector 70"/>
          <p:cNvCxnSpPr/>
          <p:nvPr/>
        </p:nvCxnSpPr>
        <p:spPr bwMode="auto">
          <a:xfrm>
            <a:off x="1979887" y="5794197"/>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sp>
        <p:nvSpPr>
          <p:cNvPr id="21" name="TextBox 20"/>
          <p:cNvSpPr txBox="1"/>
          <p:nvPr/>
        </p:nvSpPr>
        <p:spPr>
          <a:xfrm>
            <a:off x="1962686" y="4151913"/>
            <a:ext cx="437302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数据按照</a:t>
            </a:r>
            <a:r>
              <a:rPr lang="en-US" altLang="zh-CN" sz="1200" b="1" dirty="0">
                <a:solidFill>
                  <a:schemeClr val="tx1">
                    <a:lumMod val="50000"/>
                    <a:lumOff val="50000"/>
                  </a:schemeClr>
                </a:solidFill>
                <a:latin typeface="+mj-ea"/>
                <a:ea typeface="+mj-ea"/>
              </a:rPr>
              <a:t>HDFS</a:t>
            </a:r>
            <a:r>
              <a:rPr lang="zh-CN" altLang="en-US" sz="1200" b="1" dirty="0">
                <a:solidFill>
                  <a:schemeClr val="tx1">
                    <a:lumMod val="50000"/>
                    <a:lumOff val="50000"/>
                  </a:schemeClr>
                </a:solidFill>
                <a:latin typeface="+mj-ea"/>
                <a:ea typeface="+mj-ea"/>
              </a:rPr>
              <a:t>文件</a:t>
            </a:r>
            <a:r>
              <a:rPr lang="zh-CN" altLang="en-US" sz="1200" b="1" dirty="0" smtClean="0">
                <a:solidFill>
                  <a:schemeClr val="tx1">
                    <a:lumMod val="50000"/>
                    <a:lumOff val="50000"/>
                  </a:schemeClr>
                </a:solidFill>
                <a:latin typeface="+mj-ea"/>
                <a:ea typeface="+mj-ea"/>
              </a:rPr>
              <a:t>存储</a:t>
            </a:r>
            <a:endParaRPr lang="en-US" altLang="zh-CN"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建议保留</a:t>
            </a:r>
            <a:r>
              <a:rPr lang="en-US" altLang="zh-CN" sz="1200" b="1" dirty="0">
                <a:solidFill>
                  <a:schemeClr val="tx1">
                    <a:lumMod val="50000"/>
                    <a:lumOff val="50000"/>
                  </a:schemeClr>
                </a:solidFill>
                <a:latin typeface="+mj-ea"/>
                <a:ea typeface="+mj-ea"/>
              </a:rPr>
              <a:t>1</a:t>
            </a:r>
            <a:r>
              <a:rPr lang="zh-CN" altLang="en-US" sz="1200" b="1" dirty="0">
                <a:solidFill>
                  <a:schemeClr val="tx1">
                    <a:lumMod val="50000"/>
                    <a:lumOff val="50000"/>
                  </a:schemeClr>
                </a:solidFill>
                <a:latin typeface="+mj-ea"/>
                <a:ea typeface="+mj-ea"/>
              </a:rPr>
              <a:t>年</a:t>
            </a:r>
            <a:endParaRPr lang="en-US" altLang="zh-CN" sz="1200" b="1" dirty="0">
              <a:solidFill>
                <a:schemeClr val="tx1">
                  <a:lumMod val="50000"/>
                  <a:lumOff val="50000"/>
                </a:schemeClr>
              </a:solidFill>
              <a:latin typeface="+mj-ea"/>
              <a:ea typeface="+mj-ea"/>
            </a:endParaRPr>
          </a:p>
        </p:txBody>
      </p:sp>
      <p:sp>
        <p:nvSpPr>
          <p:cNvPr id="22" name="TextBox 21"/>
          <p:cNvSpPr txBox="1"/>
          <p:nvPr/>
        </p:nvSpPr>
        <p:spPr>
          <a:xfrm>
            <a:off x="1962686" y="4739028"/>
            <a:ext cx="437302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集市区</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沙盘区</a:t>
            </a:r>
            <a:r>
              <a:rPr lang="en-US" altLang="zh-CN" sz="1200" b="1" dirty="0" smtClean="0">
                <a:solidFill>
                  <a:schemeClr val="tx1">
                    <a:lumMod val="50000"/>
                    <a:lumOff val="50000"/>
                  </a:schemeClr>
                </a:solidFill>
                <a:latin typeface="+mj-ea"/>
                <a:ea typeface="+mj-ea"/>
              </a:rPr>
              <a:t>/</a:t>
            </a:r>
            <a:r>
              <a:rPr lang="zh-CN" altLang="en-US" sz="1200" b="1" dirty="0" smtClean="0">
                <a:solidFill>
                  <a:schemeClr val="tx1">
                    <a:lumMod val="50000"/>
                    <a:lumOff val="50000"/>
                  </a:schemeClr>
                </a:solidFill>
                <a:latin typeface="+mj-ea"/>
                <a:ea typeface="+mj-ea"/>
              </a:rPr>
              <a:t>增值产品区</a:t>
            </a:r>
            <a:r>
              <a:rPr lang="en-US" altLang="zh-CN" sz="1200" b="1" dirty="0" smtClean="0">
                <a:solidFill>
                  <a:schemeClr val="tx1">
                    <a:lumMod val="50000"/>
                    <a:lumOff val="50000"/>
                  </a:schemeClr>
                </a:solidFill>
                <a:latin typeface="+mj-ea"/>
                <a:ea typeface="+mj-ea"/>
              </a:rPr>
              <a:t>/</a:t>
            </a:r>
            <a:r>
              <a:rPr lang="zh-CN" altLang="en-US" sz="1200" b="1" dirty="0" smtClean="0">
                <a:solidFill>
                  <a:schemeClr val="tx1">
                    <a:lumMod val="50000"/>
                    <a:lumOff val="50000"/>
                  </a:schemeClr>
                </a:solidFill>
                <a:latin typeface="+mj-ea"/>
                <a:ea typeface="+mj-ea"/>
              </a:rPr>
              <a:t>主题</a:t>
            </a:r>
            <a:r>
              <a:rPr lang="zh-CN" altLang="en-US" sz="1200" b="1" dirty="0">
                <a:solidFill>
                  <a:schemeClr val="tx1">
                    <a:lumMod val="50000"/>
                    <a:lumOff val="50000"/>
                  </a:schemeClr>
                </a:solidFill>
                <a:latin typeface="+mj-ea"/>
                <a:ea typeface="+mj-ea"/>
              </a:rPr>
              <a:t>区</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归档区批量作业访问</a:t>
            </a:r>
            <a:endParaRPr lang="en-US"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少量高级业务人员进行大数据分析</a:t>
            </a:r>
            <a:endParaRPr lang="en-US" altLang="zh-CN" sz="1200" b="1" dirty="0">
              <a:solidFill>
                <a:schemeClr val="tx1">
                  <a:lumMod val="50000"/>
                  <a:lumOff val="50000"/>
                </a:schemeClr>
              </a:solidFill>
              <a:latin typeface="+mj-ea"/>
              <a:ea typeface="+mj-ea"/>
            </a:endParaRPr>
          </a:p>
        </p:txBody>
      </p:sp>
      <p:sp>
        <p:nvSpPr>
          <p:cNvPr id="23" name="TextBox 22"/>
          <p:cNvSpPr txBox="1"/>
          <p:nvPr/>
        </p:nvSpPr>
        <p:spPr>
          <a:xfrm>
            <a:off x="1962686" y="5299777"/>
            <a:ext cx="437302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en-US" altLang="zh-CN" sz="1200" b="1" dirty="0" err="1">
                <a:solidFill>
                  <a:schemeClr val="tx1">
                    <a:lumMod val="50000"/>
                    <a:lumOff val="50000"/>
                  </a:schemeClr>
                </a:solidFill>
                <a:latin typeface="+mj-ea"/>
                <a:ea typeface="+mj-ea"/>
              </a:rPr>
              <a:t>MapReduce</a:t>
            </a:r>
            <a:r>
              <a:rPr lang="en-US" altLang="zh-CN" sz="1200" b="1" dirty="0">
                <a:solidFill>
                  <a:schemeClr val="tx1">
                    <a:lumMod val="50000"/>
                    <a:lumOff val="50000"/>
                  </a:schemeClr>
                </a:solidFill>
                <a:latin typeface="+mj-ea"/>
                <a:ea typeface="+mj-ea"/>
              </a:rPr>
              <a:t> </a:t>
            </a:r>
            <a:r>
              <a:rPr lang="zh-CN" altLang="en-US" sz="1200" b="1" dirty="0">
                <a:solidFill>
                  <a:schemeClr val="tx1">
                    <a:lumMod val="50000"/>
                    <a:lumOff val="50000"/>
                  </a:schemeClr>
                </a:solidFill>
                <a:latin typeface="+mj-ea"/>
                <a:ea typeface="+mj-ea"/>
              </a:rPr>
              <a:t>分布式计算，半</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非结构化数据的结构化处理（包括文本检索、语义分词、图像识别、音频识别等）</a:t>
            </a:r>
            <a:endParaRPr lang="en-US" altLang="zh-CN" sz="1200" b="1" dirty="0">
              <a:solidFill>
                <a:schemeClr val="tx1">
                  <a:lumMod val="50000"/>
                  <a:lumOff val="50000"/>
                </a:schemeClr>
              </a:solidFill>
              <a:latin typeface="+mj-ea"/>
              <a:ea typeface="+mj-ea"/>
            </a:endParaRPr>
          </a:p>
        </p:txBody>
      </p:sp>
      <p:sp>
        <p:nvSpPr>
          <p:cNvPr id="24" name="TextBox 23"/>
          <p:cNvSpPr txBox="1"/>
          <p:nvPr/>
        </p:nvSpPr>
        <p:spPr>
          <a:xfrm>
            <a:off x="1962686" y="5838908"/>
            <a:ext cx="440739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与主题区</a:t>
            </a:r>
            <a:r>
              <a:rPr lang="en-US" altLang="zh-CN" sz="1200" b="1" dirty="0" smtClean="0">
                <a:solidFill>
                  <a:schemeClr val="tx1">
                    <a:lumMod val="50000"/>
                    <a:lumOff val="50000"/>
                  </a:schemeClr>
                </a:solidFill>
                <a:latin typeface="+mj-ea"/>
                <a:ea typeface="+mj-ea"/>
              </a:rPr>
              <a:t>/</a:t>
            </a:r>
            <a:r>
              <a:rPr lang="zh-CN" altLang="en-US" sz="1200" b="1" dirty="0" smtClean="0">
                <a:solidFill>
                  <a:schemeClr val="tx1">
                    <a:lumMod val="50000"/>
                    <a:lumOff val="50000"/>
                  </a:schemeClr>
                </a:solidFill>
                <a:latin typeface="+mj-ea"/>
                <a:ea typeface="+mj-ea"/>
              </a:rPr>
              <a:t>贴源区构成一个</a:t>
            </a:r>
            <a:r>
              <a:rPr lang="en-US" altLang="zh-CN" sz="1200" b="1" dirty="0" smtClean="0">
                <a:solidFill>
                  <a:schemeClr val="tx1">
                    <a:lumMod val="50000"/>
                    <a:lumOff val="50000"/>
                  </a:schemeClr>
                </a:solidFill>
                <a:latin typeface="+mj-ea"/>
                <a:ea typeface="+mj-ea"/>
              </a:rPr>
              <a:t>Hadoop</a:t>
            </a:r>
            <a:r>
              <a:rPr lang="zh-CN" altLang="en-US" sz="1200" b="1" dirty="0" smtClean="0">
                <a:solidFill>
                  <a:schemeClr val="tx1">
                    <a:lumMod val="50000"/>
                    <a:lumOff val="50000"/>
                  </a:schemeClr>
                </a:solidFill>
                <a:latin typeface="+mj-ea"/>
                <a:ea typeface="+mj-ea"/>
              </a:rPr>
              <a:t>集群（</a:t>
            </a:r>
            <a:r>
              <a:rPr lang="en-US" altLang="zh-CN" sz="1200" b="1" dirty="0" smtClean="0">
                <a:solidFill>
                  <a:schemeClr val="tx1">
                    <a:lumMod val="50000"/>
                    <a:lumOff val="50000"/>
                  </a:schemeClr>
                </a:solidFill>
                <a:latin typeface="+mj-ea"/>
                <a:ea typeface="+mj-ea"/>
              </a:rPr>
              <a:t>HDFS</a:t>
            </a:r>
            <a:r>
              <a:rPr lang="zh-CN" altLang="en-US" sz="1200" b="1" dirty="0" smtClean="0">
                <a:solidFill>
                  <a:schemeClr val="tx1">
                    <a:lumMod val="50000"/>
                    <a:lumOff val="50000"/>
                  </a:schemeClr>
                </a:solidFill>
                <a:latin typeface="+mj-ea"/>
                <a:ea typeface="+mj-ea"/>
              </a:rPr>
              <a:t>）</a:t>
            </a:r>
            <a:endParaRPr lang="en-US" altLang="zh-CN"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无单点</a:t>
            </a:r>
            <a:r>
              <a:rPr lang="zh-CN" altLang="en-US" sz="1200" b="1" dirty="0" smtClean="0">
                <a:solidFill>
                  <a:schemeClr val="tx1">
                    <a:lumMod val="50000"/>
                    <a:lumOff val="50000"/>
                  </a:schemeClr>
                </a:solidFill>
                <a:latin typeface="+mj-ea"/>
              </a:rPr>
              <a:t>故障，</a:t>
            </a:r>
            <a:r>
              <a:rPr lang="en-US" altLang="zh-CN" sz="1200" b="1" dirty="0" smtClean="0">
                <a:solidFill>
                  <a:schemeClr val="tx1">
                    <a:lumMod val="50000"/>
                    <a:lumOff val="50000"/>
                  </a:schemeClr>
                </a:solidFill>
                <a:latin typeface="+mj-ea"/>
                <a:ea typeface="+mj-ea"/>
              </a:rPr>
              <a:t>7×24</a:t>
            </a:r>
            <a:r>
              <a:rPr lang="zh-CN" altLang="en-US" sz="1200" b="1" dirty="0">
                <a:solidFill>
                  <a:schemeClr val="tx1">
                    <a:lumMod val="50000"/>
                    <a:lumOff val="50000"/>
                  </a:schemeClr>
                </a:solidFill>
                <a:latin typeface="+mj-ea"/>
                <a:ea typeface="+mj-ea"/>
              </a:rPr>
              <a:t>小时</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非工作日有限停机</a:t>
            </a:r>
            <a:endParaRPr lang="en-US" sz="1200" b="1" dirty="0">
              <a:solidFill>
                <a:schemeClr val="tx1">
                  <a:lumMod val="50000"/>
                  <a:lumOff val="50000"/>
                </a:schemeClr>
              </a:solidFill>
              <a:latin typeface="+mj-ea"/>
              <a:ea typeface="+mj-ea"/>
            </a:endParaRPr>
          </a:p>
        </p:txBody>
      </p:sp>
      <p:sp>
        <p:nvSpPr>
          <p:cNvPr id="25" name="TextBox 24"/>
          <p:cNvSpPr txBox="1"/>
          <p:nvPr/>
        </p:nvSpPr>
        <p:spPr>
          <a:xfrm>
            <a:off x="6380838" y="4739029"/>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集市区</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沙盘区</a:t>
            </a:r>
            <a:r>
              <a:rPr lang="en-US" altLang="zh-CN" sz="1200" b="1" dirty="0" smtClean="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rPr>
              <a:t>增值产品区</a:t>
            </a:r>
            <a:r>
              <a:rPr lang="en-US" altLang="zh-CN" sz="1200" b="1" dirty="0">
                <a:solidFill>
                  <a:schemeClr val="tx1">
                    <a:lumMod val="50000"/>
                    <a:lumOff val="50000"/>
                  </a:schemeClr>
                </a:solidFill>
                <a:latin typeface="+mj-ea"/>
              </a:rPr>
              <a:t>/</a:t>
            </a:r>
            <a:r>
              <a:rPr lang="zh-CN" altLang="en-US" sz="1200" b="1" dirty="0" smtClean="0">
                <a:solidFill>
                  <a:schemeClr val="tx1">
                    <a:lumMod val="50000"/>
                    <a:lumOff val="50000"/>
                  </a:schemeClr>
                </a:solidFill>
                <a:latin typeface="+mj-ea"/>
                <a:ea typeface="+mj-ea"/>
              </a:rPr>
              <a:t>主题</a:t>
            </a:r>
            <a:r>
              <a:rPr lang="zh-CN" altLang="en-US" sz="1200" b="1" dirty="0">
                <a:solidFill>
                  <a:schemeClr val="tx1">
                    <a:lumMod val="50000"/>
                    <a:lumOff val="50000"/>
                  </a:schemeClr>
                </a:solidFill>
                <a:latin typeface="+mj-ea"/>
                <a:ea typeface="+mj-ea"/>
              </a:rPr>
              <a:t>区</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高时效区批量作业访问</a:t>
            </a:r>
            <a:endParaRPr lang="en-US"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业务人员执行历史数据查询</a:t>
            </a:r>
            <a:endParaRPr lang="en-US" sz="1200" b="1" dirty="0">
              <a:solidFill>
                <a:schemeClr val="tx1">
                  <a:lumMod val="50000"/>
                  <a:lumOff val="50000"/>
                </a:schemeClr>
              </a:solidFill>
              <a:latin typeface="+mj-ea"/>
              <a:ea typeface="+mj-ea"/>
            </a:endParaRPr>
          </a:p>
        </p:txBody>
      </p:sp>
      <p:sp>
        <p:nvSpPr>
          <p:cNvPr id="26" name="TextBox 25"/>
          <p:cNvSpPr txBox="1"/>
          <p:nvPr/>
        </p:nvSpPr>
        <p:spPr>
          <a:xfrm>
            <a:off x="6380838" y="5280260"/>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en-US" altLang="zh-CN" sz="1200" b="1" dirty="0" err="1">
                <a:solidFill>
                  <a:schemeClr val="tx1">
                    <a:lumMod val="50000"/>
                    <a:lumOff val="50000"/>
                  </a:schemeClr>
                </a:solidFill>
                <a:latin typeface="+mj-ea"/>
                <a:ea typeface="+mj-ea"/>
              </a:rPr>
              <a:t>MapReduce</a:t>
            </a:r>
            <a:r>
              <a:rPr lang="zh-CN" altLang="en-US" sz="1200" b="1" dirty="0">
                <a:solidFill>
                  <a:schemeClr val="tx1">
                    <a:lumMod val="50000"/>
                    <a:lumOff val="50000"/>
                  </a:schemeClr>
                </a:solidFill>
                <a:latin typeface="+mj-ea"/>
                <a:ea typeface="+mj-ea"/>
              </a:rPr>
              <a:t>分布式计算，</a:t>
            </a:r>
            <a:r>
              <a:rPr lang="en-US" altLang="zh-CN" sz="1200" b="1" dirty="0">
                <a:solidFill>
                  <a:schemeClr val="tx1">
                    <a:lumMod val="50000"/>
                    <a:lumOff val="50000"/>
                  </a:schemeClr>
                </a:solidFill>
                <a:latin typeface="+mj-ea"/>
                <a:ea typeface="+mj-ea"/>
              </a:rPr>
              <a:t>HDFS</a:t>
            </a:r>
            <a:r>
              <a:rPr lang="zh-CN" altLang="en-US" sz="1200" b="1" dirty="0">
                <a:solidFill>
                  <a:schemeClr val="tx1">
                    <a:lumMod val="50000"/>
                    <a:lumOff val="50000"/>
                  </a:schemeClr>
                </a:solidFill>
                <a:latin typeface="+mj-ea"/>
                <a:ea typeface="+mj-ea"/>
              </a:rPr>
              <a:t>命令实现</a:t>
            </a:r>
            <a:r>
              <a:rPr lang="en-US" altLang="zh-CN" sz="1200" b="1" dirty="0">
                <a:solidFill>
                  <a:schemeClr val="tx1">
                    <a:lumMod val="50000"/>
                    <a:lumOff val="50000"/>
                  </a:schemeClr>
                </a:solidFill>
                <a:latin typeface="+mj-ea"/>
                <a:ea typeface="+mj-ea"/>
              </a:rPr>
              <a:t>Hadoop</a:t>
            </a:r>
            <a:r>
              <a:rPr lang="zh-CN" altLang="en-US" sz="1200" b="1" dirty="0">
                <a:solidFill>
                  <a:schemeClr val="tx1">
                    <a:lumMod val="50000"/>
                    <a:lumOff val="50000"/>
                  </a:schemeClr>
                </a:solidFill>
                <a:latin typeface="+mj-ea"/>
                <a:ea typeface="+mj-ea"/>
              </a:rPr>
              <a:t>集群内归档，</a:t>
            </a:r>
            <a:r>
              <a:rPr lang="en-US" altLang="zh-CN" sz="1200" b="1" dirty="0" err="1">
                <a:solidFill>
                  <a:schemeClr val="tx1">
                    <a:lumMod val="50000"/>
                    <a:lumOff val="50000"/>
                  </a:schemeClr>
                </a:solidFill>
                <a:latin typeface="+mj-ea"/>
                <a:ea typeface="+mj-ea"/>
              </a:rPr>
              <a:t>Sqoop</a:t>
            </a:r>
            <a:r>
              <a:rPr lang="zh-CN" altLang="en-US" sz="1200" b="1" dirty="0">
                <a:solidFill>
                  <a:schemeClr val="tx1">
                    <a:lumMod val="50000"/>
                    <a:lumOff val="50000"/>
                  </a:schemeClr>
                </a:solidFill>
                <a:latin typeface="+mj-ea"/>
                <a:ea typeface="+mj-ea"/>
              </a:rPr>
              <a:t>实现数据库归档，通过</a:t>
            </a:r>
            <a:r>
              <a:rPr lang="en-US" altLang="zh-CN" sz="1200" b="1" dirty="0">
                <a:solidFill>
                  <a:schemeClr val="tx1">
                    <a:lumMod val="50000"/>
                    <a:lumOff val="50000"/>
                  </a:schemeClr>
                </a:solidFill>
                <a:latin typeface="+mj-ea"/>
                <a:ea typeface="+mj-ea"/>
              </a:rPr>
              <a:t>Hive</a:t>
            </a:r>
            <a:r>
              <a:rPr lang="zh-CN" altLang="en-US" sz="1200" b="1" dirty="0">
                <a:solidFill>
                  <a:schemeClr val="tx1">
                    <a:lumMod val="50000"/>
                    <a:lumOff val="50000"/>
                  </a:schemeClr>
                </a:solidFill>
                <a:latin typeface="+mj-ea"/>
                <a:ea typeface="+mj-ea"/>
              </a:rPr>
              <a:t>提供历史查询</a:t>
            </a:r>
            <a:endParaRPr lang="en-US" altLang="zh-CN" sz="1200" b="1" dirty="0">
              <a:solidFill>
                <a:schemeClr val="tx1">
                  <a:lumMod val="50000"/>
                  <a:lumOff val="50000"/>
                </a:schemeClr>
              </a:solidFill>
              <a:latin typeface="+mj-ea"/>
              <a:ea typeface="+mj-ea"/>
            </a:endParaRPr>
          </a:p>
        </p:txBody>
      </p:sp>
      <p:sp>
        <p:nvSpPr>
          <p:cNvPr id="27" name="TextBox 26"/>
          <p:cNvSpPr txBox="1"/>
          <p:nvPr/>
        </p:nvSpPr>
        <p:spPr>
          <a:xfrm>
            <a:off x="6407747" y="5838908"/>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独立的</a:t>
            </a:r>
            <a:r>
              <a:rPr lang="en-US" altLang="zh-CN" sz="1200" b="1" dirty="0">
                <a:solidFill>
                  <a:schemeClr val="tx1">
                    <a:lumMod val="50000"/>
                    <a:lumOff val="50000"/>
                  </a:schemeClr>
                </a:solidFill>
                <a:latin typeface="+mj-ea"/>
              </a:rPr>
              <a:t>Hadoop</a:t>
            </a:r>
            <a:r>
              <a:rPr lang="zh-CN" altLang="en-US" sz="1200" b="1" dirty="0" smtClean="0">
                <a:solidFill>
                  <a:schemeClr val="tx1">
                    <a:lumMod val="50000"/>
                    <a:lumOff val="50000"/>
                  </a:schemeClr>
                </a:solidFill>
                <a:latin typeface="+mj-ea"/>
              </a:rPr>
              <a:t>集群（</a:t>
            </a:r>
            <a:r>
              <a:rPr lang="en-US" altLang="zh-CN" sz="1200" b="1" dirty="0" err="1" smtClean="0">
                <a:solidFill>
                  <a:schemeClr val="tx1">
                    <a:lumMod val="50000"/>
                    <a:lumOff val="50000"/>
                  </a:schemeClr>
                </a:solidFill>
                <a:latin typeface="+mj-ea"/>
              </a:rPr>
              <a:t>HDFS+Hive</a:t>
            </a:r>
            <a:r>
              <a:rPr lang="zh-CN" altLang="en-US" sz="1200" b="1" dirty="0" smtClean="0">
                <a:solidFill>
                  <a:schemeClr val="tx1">
                    <a:lumMod val="50000"/>
                    <a:lumOff val="50000"/>
                  </a:schemeClr>
                </a:solidFill>
                <a:latin typeface="+mj-ea"/>
              </a:rPr>
              <a:t>）</a:t>
            </a:r>
            <a:endParaRPr lang="en-US" altLang="zh-CN"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无单点</a:t>
            </a:r>
            <a:r>
              <a:rPr lang="zh-CN" altLang="en-US" sz="1200" b="1" dirty="0" smtClean="0">
                <a:solidFill>
                  <a:schemeClr val="tx1">
                    <a:lumMod val="50000"/>
                    <a:lumOff val="50000"/>
                  </a:schemeClr>
                </a:solidFill>
                <a:latin typeface="+mj-ea"/>
              </a:rPr>
              <a:t>故障，</a:t>
            </a:r>
            <a:r>
              <a:rPr lang="en-US" altLang="zh-CN" sz="1200" b="1" dirty="0" smtClean="0">
                <a:solidFill>
                  <a:schemeClr val="tx1">
                    <a:lumMod val="50000"/>
                    <a:lumOff val="50000"/>
                  </a:schemeClr>
                </a:solidFill>
                <a:latin typeface="+mj-ea"/>
                <a:ea typeface="+mj-ea"/>
              </a:rPr>
              <a:t>7×24</a:t>
            </a:r>
            <a:r>
              <a:rPr lang="zh-CN" altLang="en-US" sz="1200" b="1" dirty="0">
                <a:solidFill>
                  <a:schemeClr val="tx1">
                    <a:lumMod val="50000"/>
                    <a:lumOff val="50000"/>
                  </a:schemeClr>
                </a:solidFill>
                <a:latin typeface="+mj-ea"/>
                <a:ea typeface="+mj-ea"/>
              </a:rPr>
              <a:t>小时</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非工作日有限停机</a:t>
            </a:r>
            <a:endParaRPr lang="en-US" sz="1200" b="1" dirty="0">
              <a:solidFill>
                <a:schemeClr val="tx1">
                  <a:lumMod val="50000"/>
                  <a:lumOff val="50000"/>
                </a:schemeClr>
              </a:solidFill>
              <a:latin typeface="+mj-ea"/>
              <a:ea typeface="+mj-ea"/>
            </a:endParaRPr>
          </a:p>
        </p:txBody>
      </p:sp>
      <p:sp>
        <p:nvSpPr>
          <p:cNvPr id="28" name="TextBox 27"/>
          <p:cNvSpPr txBox="1"/>
          <p:nvPr/>
        </p:nvSpPr>
        <p:spPr>
          <a:xfrm>
            <a:off x="6380838" y="4162965"/>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数据按照</a:t>
            </a:r>
            <a:r>
              <a:rPr lang="en-US" altLang="zh-CN" sz="1200" b="1" dirty="0">
                <a:solidFill>
                  <a:schemeClr val="tx1">
                    <a:lumMod val="50000"/>
                    <a:lumOff val="50000"/>
                  </a:schemeClr>
                </a:solidFill>
                <a:latin typeface="+mj-ea"/>
                <a:ea typeface="+mj-ea"/>
              </a:rPr>
              <a:t>HDFS</a:t>
            </a:r>
            <a:r>
              <a:rPr lang="zh-CN" altLang="en-US" sz="1200" b="1" dirty="0">
                <a:solidFill>
                  <a:schemeClr val="tx1">
                    <a:lumMod val="50000"/>
                    <a:lumOff val="50000"/>
                  </a:schemeClr>
                </a:solidFill>
                <a:latin typeface="+mj-ea"/>
                <a:ea typeface="+mj-ea"/>
              </a:rPr>
              <a:t>文件</a:t>
            </a:r>
            <a:r>
              <a:rPr lang="zh-CN" altLang="en-US" sz="1200" b="1" dirty="0" smtClean="0">
                <a:solidFill>
                  <a:schemeClr val="tx1">
                    <a:lumMod val="50000"/>
                    <a:lumOff val="50000"/>
                  </a:schemeClr>
                </a:solidFill>
                <a:latin typeface="+mj-ea"/>
                <a:ea typeface="+mj-ea"/>
              </a:rPr>
              <a:t>存储</a:t>
            </a:r>
            <a:endParaRPr lang="en-US" altLang="zh-CN"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数据文件按照数据区划分目录，建议保留</a:t>
            </a:r>
            <a:r>
              <a:rPr lang="en-US" altLang="zh-CN" sz="1200" b="1" dirty="0">
                <a:solidFill>
                  <a:schemeClr val="tx1">
                    <a:lumMod val="50000"/>
                    <a:lumOff val="50000"/>
                  </a:schemeClr>
                </a:solidFill>
                <a:latin typeface="+mj-ea"/>
                <a:ea typeface="+mj-ea"/>
              </a:rPr>
              <a:t>7</a:t>
            </a:r>
            <a:r>
              <a:rPr lang="zh-CN" altLang="en-US" sz="1200" b="1" dirty="0">
                <a:solidFill>
                  <a:schemeClr val="tx1">
                    <a:lumMod val="50000"/>
                    <a:lumOff val="50000"/>
                  </a:schemeClr>
                </a:solidFill>
                <a:latin typeface="+mj-ea"/>
                <a:ea typeface="+mj-ea"/>
              </a:rPr>
              <a:t>年</a:t>
            </a:r>
            <a:endParaRPr lang="en-US" altLang="zh-CN" sz="1200" b="1" dirty="0">
              <a:solidFill>
                <a:schemeClr val="tx1">
                  <a:lumMod val="50000"/>
                  <a:lumOff val="50000"/>
                </a:schemeClr>
              </a:solidFill>
              <a:latin typeface="+mj-ea"/>
              <a:ea typeface="+mj-ea"/>
            </a:endParaRPr>
          </a:p>
        </p:txBody>
      </p:sp>
      <p:sp>
        <p:nvSpPr>
          <p:cNvPr id="29" name="TextBox 28"/>
          <p:cNvSpPr txBox="1"/>
          <p:nvPr/>
        </p:nvSpPr>
        <p:spPr>
          <a:xfrm>
            <a:off x="6380838" y="3642818"/>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其他各数据区历史数据</a:t>
            </a:r>
            <a:endParaRPr lang="en-US" altLang="zh-CN"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按数据生命周期规划归档平台过期数据，支撑历史数据查询</a:t>
            </a:r>
            <a:endParaRPr lang="en-US" sz="1200" b="1" dirty="0">
              <a:solidFill>
                <a:schemeClr val="tx1">
                  <a:lumMod val="50000"/>
                  <a:lumOff val="50000"/>
                </a:schemeClr>
              </a:solidFill>
              <a:latin typeface="+mj-ea"/>
              <a:ea typeface="+mj-ea"/>
            </a:endParaRPr>
          </a:p>
        </p:txBody>
      </p:sp>
      <p:sp>
        <p:nvSpPr>
          <p:cNvPr id="30" name="Rectangle 80"/>
          <p:cNvSpPr/>
          <p:nvPr/>
        </p:nvSpPr>
        <p:spPr>
          <a:xfrm>
            <a:off x="1940114" y="3308749"/>
            <a:ext cx="4395600" cy="2286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400" kern="0" dirty="0" smtClean="0">
                <a:solidFill>
                  <a:schemeClr val="tx2">
                    <a:lumMod val="50000"/>
                  </a:schemeClr>
                </a:solidFill>
                <a:latin typeface="+mn-ea"/>
              </a:rPr>
              <a:t>大数据区</a:t>
            </a:r>
            <a:endParaRPr lang="en-US" sz="1400" kern="0" dirty="0">
              <a:solidFill>
                <a:schemeClr val="tx2">
                  <a:lumMod val="50000"/>
                </a:schemeClr>
              </a:solidFill>
              <a:latin typeface="+mn-ea"/>
            </a:endParaRPr>
          </a:p>
        </p:txBody>
      </p:sp>
      <p:sp>
        <p:nvSpPr>
          <p:cNvPr id="31" name="Rectangle 81"/>
          <p:cNvSpPr/>
          <p:nvPr/>
        </p:nvSpPr>
        <p:spPr>
          <a:xfrm>
            <a:off x="6380839" y="3308749"/>
            <a:ext cx="4395594" cy="2286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400" kern="0" dirty="0" smtClean="0">
                <a:solidFill>
                  <a:schemeClr val="tx2">
                    <a:lumMod val="50000"/>
                  </a:schemeClr>
                </a:solidFill>
                <a:latin typeface="+mn-ea"/>
              </a:rPr>
              <a:t>历史归档数据区</a:t>
            </a:r>
            <a:endParaRPr lang="en-US" sz="1400" kern="0" dirty="0">
              <a:solidFill>
                <a:schemeClr val="tx2">
                  <a:lumMod val="50000"/>
                </a:schemeClr>
              </a:solidFill>
              <a:latin typeface="+mn-ea"/>
            </a:endParaRPr>
          </a:p>
        </p:txBody>
      </p:sp>
      <p:cxnSp>
        <p:nvCxnSpPr>
          <p:cNvPr id="32" name="Straight Connector 82"/>
          <p:cNvCxnSpPr/>
          <p:nvPr/>
        </p:nvCxnSpPr>
        <p:spPr bwMode="auto">
          <a:xfrm>
            <a:off x="6427876" y="4094725"/>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3" name="Straight Connector 83"/>
          <p:cNvCxnSpPr/>
          <p:nvPr/>
        </p:nvCxnSpPr>
        <p:spPr bwMode="auto">
          <a:xfrm>
            <a:off x="6427876" y="4667021"/>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4" name="Straight Connector 84"/>
          <p:cNvCxnSpPr/>
          <p:nvPr/>
        </p:nvCxnSpPr>
        <p:spPr bwMode="auto">
          <a:xfrm>
            <a:off x="6427876" y="5235549"/>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5" name="Straight Connector 85"/>
          <p:cNvCxnSpPr/>
          <p:nvPr/>
        </p:nvCxnSpPr>
        <p:spPr bwMode="auto">
          <a:xfrm>
            <a:off x="6427876" y="5794197"/>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spTree>
    <p:extLst>
      <p:ext uri="{BB962C8B-B14F-4D97-AF65-F5344CB8AC3E}">
        <p14:creationId xmlns="" xmlns:p14="http://schemas.microsoft.com/office/powerpoint/2010/main" val="377006229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67023" y="881343"/>
            <a:ext cx="8834737" cy="237709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a:t>大数据分析平台总体</a:t>
            </a:r>
            <a:r>
              <a:rPr lang="zh-CN" altLang="en-US" dirty="0" smtClean="0"/>
              <a:t>架构</a:t>
            </a:r>
            <a:r>
              <a:rPr lang="en-US" altLang="zh-CN" dirty="0" smtClean="0"/>
              <a:t>——</a:t>
            </a:r>
            <a:r>
              <a:rPr lang="zh-CN" altLang="en-US" dirty="0" smtClean="0"/>
              <a:t>数据存储层（续）</a:t>
            </a:r>
            <a:endParaRPr lang="zh-CN" altLang="en-US" dirty="0"/>
          </a:p>
        </p:txBody>
      </p:sp>
      <p:sp>
        <p:nvSpPr>
          <p:cNvPr id="5" name="矩形 4"/>
          <p:cNvSpPr/>
          <p:nvPr/>
        </p:nvSpPr>
        <p:spPr bwMode="auto">
          <a:xfrm>
            <a:off x="5399284" y="1511294"/>
            <a:ext cx="4500000" cy="1188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mn-ea"/>
              <a:ea typeface="+mn-ea"/>
            </a:endParaRPr>
          </a:p>
        </p:txBody>
      </p:sp>
      <p:sp>
        <p:nvSpPr>
          <p:cNvPr id="9" name="TextBox 8"/>
          <p:cNvSpPr txBox="1"/>
          <p:nvPr/>
        </p:nvSpPr>
        <p:spPr>
          <a:xfrm>
            <a:off x="1962686" y="3586901"/>
            <a:ext cx="433699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业务</a:t>
            </a:r>
            <a:r>
              <a:rPr lang="zh-CN" altLang="en-US" sz="1200" b="1" dirty="0" smtClean="0">
                <a:solidFill>
                  <a:schemeClr val="tx1">
                    <a:lumMod val="50000"/>
                    <a:lumOff val="50000"/>
                  </a:schemeClr>
                </a:solidFill>
                <a:latin typeface="+mj-ea"/>
                <a:ea typeface="+mj-ea"/>
              </a:rPr>
              <a:t>系统历史明细</a:t>
            </a:r>
            <a:r>
              <a:rPr lang="zh-CN" altLang="en-US" sz="1200" b="1" dirty="0">
                <a:solidFill>
                  <a:schemeClr val="tx1">
                    <a:lumMod val="50000"/>
                    <a:lumOff val="50000"/>
                  </a:schemeClr>
                </a:solidFill>
                <a:latin typeface="+mj-ea"/>
                <a:ea typeface="+mj-ea"/>
              </a:rPr>
              <a:t>数据</a:t>
            </a: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打破业务条线整合数据</a:t>
            </a:r>
          </a:p>
        </p:txBody>
      </p:sp>
      <p:sp>
        <p:nvSpPr>
          <p:cNvPr id="10" name="Rectangle 60"/>
          <p:cNvSpPr/>
          <p:nvPr/>
        </p:nvSpPr>
        <p:spPr bwMode="auto">
          <a:xfrm>
            <a:off x="1956575" y="3586901"/>
            <a:ext cx="4379404" cy="2709208"/>
          </a:xfrm>
          <a:prstGeom prst="rect">
            <a:avLst/>
          </a:prstGeom>
          <a:noFill/>
          <a:ln w="9525" cap="flat" cmpd="sng" algn="ctr">
            <a:solidFill>
              <a:srgbClr val="0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mn-ea"/>
              <a:ea typeface="+mn-ea"/>
            </a:endParaRPr>
          </a:p>
        </p:txBody>
      </p:sp>
      <p:sp>
        <p:nvSpPr>
          <p:cNvPr id="11" name="Rectangle 61"/>
          <p:cNvSpPr/>
          <p:nvPr/>
        </p:nvSpPr>
        <p:spPr bwMode="auto">
          <a:xfrm>
            <a:off x="6380839" y="3586901"/>
            <a:ext cx="4395594" cy="2709208"/>
          </a:xfrm>
          <a:prstGeom prst="rect">
            <a:avLst/>
          </a:prstGeom>
          <a:noFill/>
          <a:ln w="9525" cap="flat" cmpd="sng" algn="ctr">
            <a:solidFill>
              <a:srgbClr val="0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mn-ea"/>
              <a:ea typeface="+mn-ea"/>
            </a:endParaRPr>
          </a:p>
        </p:txBody>
      </p:sp>
      <p:sp>
        <p:nvSpPr>
          <p:cNvPr id="12" name="Rectangle 62"/>
          <p:cNvSpPr/>
          <p:nvPr/>
        </p:nvSpPr>
        <p:spPr bwMode="auto">
          <a:xfrm>
            <a:off x="790189" y="358078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smtClean="0">
                <a:solidFill>
                  <a:schemeClr val="tx2">
                    <a:lumMod val="50000"/>
                  </a:schemeClr>
                </a:solidFill>
                <a:latin typeface="+mn-ea"/>
              </a:rPr>
              <a:t>数据内容</a:t>
            </a:r>
            <a:endParaRPr lang="en-US" altLang="zh-CN" sz="1200" kern="0" dirty="0" smtClean="0">
              <a:solidFill>
                <a:schemeClr val="tx2">
                  <a:lumMod val="50000"/>
                </a:schemeClr>
              </a:solidFill>
              <a:latin typeface="+mn-ea"/>
            </a:endParaRPr>
          </a:p>
          <a:p>
            <a:pPr marL="93663" indent="-93663" algn="ctr" eaLnBrk="0" hangingPunct="0">
              <a:buFont typeface="Wingdings" pitchFamily="2" charset="2"/>
              <a:buNone/>
            </a:pPr>
            <a:r>
              <a:rPr lang="zh-CN" altLang="en-US" sz="1200" kern="0" dirty="0">
                <a:solidFill>
                  <a:schemeClr val="tx2">
                    <a:lumMod val="50000"/>
                  </a:schemeClr>
                </a:solidFill>
                <a:latin typeface="+mn-ea"/>
              </a:rPr>
              <a:t>主要</a:t>
            </a:r>
            <a:r>
              <a:rPr lang="zh-CN" altLang="en-US" sz="1200" kern="0" dirty="0" smtClean="0">
                <a:solidFill>
                  <a:schemeClr val="tx2">
                    <a:lumMod val="50000"/>
                  </a:schemeClr>
                </a:solidFill>
                <a:latin typeface="+mn-ea"/>
              </a:rPr>
              <a:t>用途</a:t>
            </a:r>
            <a:endParaRPr lang="en-US" sz="1200" kern="0" dirty="0">
              <a:solidFill>
                <a:schemeClr val="tx2">
                  <a:lumMod val="50000"/>
                </a:schemeClr>
              </a:solidFill>
              <a:latin typeface="+mn-ea"/>
            </a:endParaRPr>
          </a:p>
        </p:txBody>
      </p:sp>
      <p:sp>
        <p:nvSpPr>
          <p:cNvPr id="13" name="Rectangle 63"/>
          <p:cNvSpPr/>
          <p:nvPr/>
        </p:nvSpPr>
        <p:spPr bwMode="auto">
          <a:xfrm>
            <a:off x="790189" y="414531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数据模型</a:t>
            </a:r>
            <a:endParaRPr lang="en-US" altLang="zh-CN" sz="1200" kern="0" dirty="0">
              <a:solidFill>
                <a:schemeClr val="tx2">
                  <a:lumMod val="50000"/>
                </a:schemeClr>
              </a:solidFill>
              <a:latin typeface="+mn-ea"/>
            </a:endParaRPr>
          </a:p>
          <a:p>
            <a:pPr marL="93663" indent="-93663" algn="ctr" eaLnBrk="0" hangingPunct="0">
              <a:buFont typeface="Wingdings" pitchFamily="2" charset="2"/>
              <a:buNone/>
            </a:pPr>
            <a:r>
              <a:rPr lang="zh-CN" altLang="en-US" sz="1200" kern="0" dirty="0">
                <a:solidFill>
                  <a:schemeClr val="tx2">
                    <a:lumMod val="50000"/>
                  </a:schemeClr>
                </a:solidFill>
                <a:latin typeface="+mn-ea"/>
              </a:rPr>
              <a:t>保留周期</a:t>
            </a:r>
            <a:endParaRPr lang="en-US" sz="1200" kern="0" dirty="0">
              <a:solidFill>
                <a:schemeClr val="tx2">
                  <a:lumMod val="50000"/>
                </a:schemeClr>
              </a:solidFill>
              <a:latin typeface="+mn-ea"/>
            </a:endParaRPr>
          </a:p>
        </p:txBody>
      </p:sp>
      <p:sp>
        <p:nvSpPr>
          <p:cNvPr id="14" name="Rectangle 64"/>
          <p:cNvSpPr/>
          <p:nvPr/>
        </p:nvSpPr>
        <p:spPr bwMode="auto">
          <a:xfrm>
            <a:off x="789173" y="470984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用户</a:t>
            </a:r>
            <a:r>
              <a:rPr lang="en-US" altLang="zh-CN" sz="1200" kern="0" dirty="0">
                <a:solidFill>
                  <a:schemeClr val="tx2">
                    <a:lumMod val="50000"/>
                  </a:schemeClr>
                </a:solidFill>
                <a:latin typeface="+mn-ea"/>
              </a:rPr>
              <a:t/>
            </a:r>
            <a:br>
              <a:rPr lang="en-US" altLang="zh-CN" sz="1200" kern="0" dirty="0">
                <a:solidFill>
                  <a:schemeClr val="tx2">
                    <a:lumMod val="50000"/>
                  </a:schemeClr>
                </a:solidFill>
                <a:latin typeface="+mn-ea"/>
              </a:rPr>
            </a:br>
            <a:r>
              <a:rPr lang="zh-CN" altLang="en-US" sz="1200" kern="0" dirty="0">
                <a:solidFill>
                  <a:schemeClr val="tx2">
                    <a:lumMod val="50000"/>
                  </a:schemeClr>
                </a:solidFill>
                <a:latin typeface="+mn-ea"/>
              </a:rPr>
              <a:t>访问模式</a:t>
            </a:r>
            <a:endParaRPr lang="en-US" sz="1200" kern="0" dirty="0">
              <a:solidFill>
                <a:schemeClr val="tx2">
                  <a:lumMod val="50000"/>
                </a:schemeClr>
              </a:solidFill>
              <a:latin typeface="+mn-ea"/>
            </a:endParaRPr>
          </a:p>
        </p:txBody>
      </p:sp>
      <p:sp>
        <p:nvSpPr>
          <p:cNvPr id="15" name="Rectangle 65"/>
          <p:cNvSpPr/>
          <p:nvPr/>
        </p:nvSpPr>
        <p:spPr bwMode="auto">
          <a:xfrm>
            <a:off x="790189" y="527437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工作负载</a:t>
            </a:r>
            <a:endParaRPr lang="en-US" sz="1200" kern="0" dirty="0">
              <a:solidFill>
                <a:schemeClr val="tx2">
                  <a:lumMod val="50000"/>
                </a:schemeClr>
              </a:solidFill>
              <a:latin typeface="+mn-ea"/>
            </a:endParaRPr>
          </a:p>
        </p:txBody>
      </p:sp>
      <p:sp>
        <p:nvSpPr>
          <p:cNvPr id="16" name="Rectangle 66"/>
          <p:cNvSpPr/>
          <p:nvPr/>
        </p:nvSpPr>
        <p:spPr bwMode="auto">
          <a:xfrm>
            <a:off x="789173" y="583890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可用性要求</a:t>
            </a:r>
            <a:endParaRPr lang="en-US" sz="1200" kern="0" dirty="0">
              <a:solidFill>
                <a:schemeClr val="tx2">
                  <a:lumMod val="50000"/>
                </a:schemeClr>
              </a:solidFill>
              <a:latin typeface="+mn-ea"/>
            </a:endParaRPr>
          </a:p>
        </p:txBody>
      </p:sp>
      <p:cxnSp>
        <p:nvCxnSpPr>
          <p:cNvPr id="17" name="Straight Connector 67"/>
          <p:cNvCxnSpPr/>
          <p:nvPr/>
        </p:nvCxnSpPr>
        <p:spPr bwMode="auto">
          <a:xfrm>
            <a:off x="1979887" y="4094725"/>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18" name="Straight Connector 68"/>
          <p:cNvCxnSpPr/>
          <p:nvPr/>
        </p:nvCxnSpPr>
        <p:spPr bwMode="auto">
          <a:xfrm>
            <a:off x="1979887" y="4667021"/>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19" name="Straight Connector 69"/>
          <p:cNvCxnSpPr/>
          <p:nvPr/>
        </p:nvCxnSpPr>
        <p:spPr bwMode="auto">
          <a:xfrm>
            <a:off x="1979887" y="5235549"/>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20" name="Straight Connector 70"/>
          <p:cNvCxnSpPr/>
          <p:nvPr/>
        </p:nvCxnSpPr>
        <p:spPr bwMode="auto">
          <a:xfrm>
            <a:off x="1979887" y="5794197"/>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sp>
        <p:nvSpPr>
          <p:cNvPr id="21" name="TextBox 20"/>
          <p:cNvSpPr txBox="1"/>
          <p:nvPr/>
        </p:nvSpPr>
        <p:spPr>
          <a:xfrm>
            <a:off x="1962687" y="4151913"/>
            <a:ext cx="4329472"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第三</a:t>
            </a:r>
            <a:r>
              <a:rPr lang="zh-CN" altLang="en-US" sz="1200" b="1" dirty="0">
                <a:solidFill>
                  <a:schemeClr val="tx1">
                    <a:lumMod val="50000"/>
                    <a:lumOff val="50000"/>
                  </a:schemeClr>
                </a:solidFill>
                <a:latin typeface="+mj-ea"/>
                <a:ea typeface="+mj-ea"/>
              </a:rPr>
              <a:t>范式</a:t>
            </a:r>
            <a:r>
              <a:rPr lang="zh-CN" altLang="en-US" sz="1200" b="1" dirty="0" smtClean="0">
                <a:solidFill>
                  <a:schemeClr val="tx1">
                    <a:lumMod val="50000"/>
                    <a:lumOff val="50000"/>
                  </a:schemeClr>
                </a:solidFill>
                <a:latin typeface="+mj-ea"/>
                <a:ea typeface="+mj-ea"/>
              </a:rPr>
              <a:t>模型</a:t>
            </a:r>
          </a:p>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保留长期历史，需要根据主题细化</a:t>
            </a:r>
            <a:endParaRPr lang="zh-CN" altLang="en-US" sz="1200" b="1" dirty="0">
              <a:solidFill>
                <a:schemeClr val="tx1">
                  <a:lumMod val="50000"/>
                  <a:lumOff val="50000"/>
                </a:schemeClr>
              </a:solidFill>
              <a:latin typeface="+mj-ea"/>
              <a:ea typeface="+mj-ea"/>
            </a:endParaRPr>
          </a:p>
        </p:txBody>
      </p:sp>
      <p:sp>
        <p:nvSpPr>
          <p:cNvPr id="22" name="TextBox 21"/>
          <p:cNvSpPr txBox="1"/>
          <p:nvPr/>
        </p:nvSpPr>
        <p:spPr>
          <a:xfrm>
            <a:off x="1962686" y="4739028"/>
            <a:ext cx="437302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主题区</a:t>
            </a:r>
            <a:r>
              <a:rPr lang="en-US" altLang="zh-CN" sz="1200" b="1" dirty="0" smtClean="0">
                <a:solidFill>
                  <a:schemeClr val="tx1">
                    <a:lumMod val="50000"/>
                    <a:lumOff val="50000"/>
                  </a:schemeClr>
                </a:solidFill>
                <a:latin typeface="+mj-ea"/>
                <a:ea typeface="+mj-ea"/>
              </a:rPr>
              <a:t>/</a:t>
            </a:r>
            <a:r>
              <a:rPr lang="zh-CN" altLang="en-US" sz="1200" b="1" dirty="0" smtClean="0">
                <a:solidFill>
                  <a:schemeClr val="tx1">
                    <a:lumMod val="50000"/>
                    <a:lumOff val="50000"/>
                  </a:schemeClr>
                </a:solidFill>
                <a:latin typeface="+mj-ea"/>
                <a:ea typeface="+mj-ea"/>
              </a:rPr>
              <a:t>集市</a:t>
            </a:r>
            <a:r>
              <a:rPr lang="zh-CN" altLang="en-US" sz="1200" b="1" dirty="0">
                <a:solidFill>
                  <a:schemeClr val="tx1">
                    <a:lumMod val="50000"/>
                    <a:lumOff val="50000"/>
                  </a:schemeClr>
                </a:solidFill>
                <a:latin typeface="+mj-ea"/>
                <a:ea typeface="+mj-ea"/>
              </a:rPr>
              <a:t>区</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沙盘区</a:t>
            </a:r>
            <a:r>
              <a:rPr lang="en-US" altLang="zh-CN" sz="1200" b="1" dirty="0" smtClean="0">
                <a:solidFill>
                  <a:schemeClr val="tx1">
                    <a:lumMod val="50000"/>
                    <a:lumOff val="50000"/>
                  </a:schemeClr>
                </a:solidFill>
                <a:latin typeface="+mj-ea"/>
                <a:ea typeface="+mj-ea"/>
              </a:rPr>
              <a:t>/</a:t>
            </a:r>
            <a:r>
              <a:rPr lang="zh-CN" altLang="en-US" sz="1200" b="1" dirty="0" smtClean="0">
                <a:solidFill>
                  <a:schemeClr val="tx1">
                    <a:lumMod val="50000"/>
                    <a:lumOff val="50000"/>
                  </a:schemeClr>
                </a:solidFill>
                <a:latin typeface="+mj-ea"/>
                <a:ea typeface="+mj-ea"/>
              </a:rPr>
              <a:t>增值产品区</a:t>
            </a:r>
            <a:r>
              <a:rPr lang="en-US" altLang="zh-CN" sz="1200" b="1" dirty="0" smtClean="0">
                <a:solidFill>
                  <a:schemeClr val="tx1">
                    <a:lumMod val="50000"/>
                    <a:lumOff val="50000"/>
                  </a:schemeClr>
                </a:solidFill>
                <a:latin typeface="+mj-ea"/>
                <a:ea typeface="+mj-ea"/>
              </a:rPr>
              <a:t>/</a:t>
            </a:r>
            <a:r>
              <a:rPr lang="zh-CN" altLang="en-US" sz="1200" b="1" dirty="0" smtClean="0">
                <a:solidFill>
                  <a:schemeClr val="tx1">
                    <a:lumMod val="50000"/>
                    <a:lumOff val="50000"/>
                  </a:schemeClr>
                </a:solidFill>
                <a:latin typeface="+mj-ea"/>
                <a:ea typeface="+mj-ea"/>
              </a:rPr>
              <a:t>归档</a:t>
            </a:r>
            <a:r>
              <a:rPr lang="zh-CN" altLang="en-US" sz="1200" b="1" dirty="0">
                <a:solidFill>
                  <a:schemeClr val="tx1">
                    <a:lumMod val="50000"/>
                    <a:lumOff val="50000"/>
                  </a:schemeClr>
                </a:solidFill>
                <a:latin typeface="+mj-ea"/>
                <a:ea typeface="+mj-ea"/>
              </a:rPr>
              <a:t>区批量作业访问</a:t>
            </a: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少量高级业务人员进行灵活查询、挖掘预测</a:t>
            </a:r>
          </a:p>
        </p:txBody>
      </p:sp>
      <p:sp>
        <p:nvSpPr>
          <p:cNvPr id="23" name="TextBox 22"/>
          <p:cNvSpPr txBox="1"/>
          <p:nvPr/>
        </p:nvSpPr>
        <p:spPr>
          <a:xfrm>
            <a:off x="1962686" y="5299777"/>
            <a:ext cx="437302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en-US" altLang="zh-CN" sz="1200" b="1" dirty="0">
                <a:solidFill>
                  <a:schemeClr val="tx1">
                    <a:lumMod val="50000"/>
                    <a:lumOff val="50000"/>
                  </a:schemeClr>
                </a:solidFill>
                <a:latin typeface="+mj-ea"/>
                <a:ea typeface="+mj-ea"/>
              </a:rPr>
              <a:t>I/O</a:t>
            </a:r>
            <a:r>
              <a:rPr lang="zh-CN" altLang="en-US" sz="1200" b="1" dirty="0">
                <a:solidFill>
                  <a:schemeClr val="tx1">
                    <a:lumMod val="50000"/>
                    <a:lumOff val="50000"/>
                  </a:schemeClr>
                </a:solidFill>
                <a:latin typeface="+mj-ea"/>
                <a:ea typeface="+mj-ea"/>
              </a:rPr>
              <a:t>敏感</a:t>
            </a:r>
            <a:r>
              <a:rPr lang="zh-CN" altLang="en-US" sz="1200" b="1" dirty="0" smtClean="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日</a:t>
            </a:r>
            <a:r>
              <a:rPr lang="zh-CN" altLang="en-US" sz="1200" b="1" dirty="0" smtClean="0">
                <a:solidFill>
                  <a:schemeClr val="tx1">
                    <a:lumMod val="50000"/>
                    <a:lumOff val="50000"/>
                  </a:schemeClr>
                </a:solidFill>
                <a:latin typeface="+mj-ea"/>
                <a:ea typeface="+mj-ea"/>
              </a:rPr>
              <a:t>终</a:t>
            </a:r>
            <a:r>
              <a:rPr lang="zh-CN" altLang="en-US" sz="1200" b="1" dirty="0">
                <a:solidFill>
                  <a:schemeClr val="tx1">
                    <a:lumMod val="50000"/>
                    <a:lumOff val="50000"/>
                  </a:schemeClr>
                </a:solidFill>
                <a:latin typeface="+mj-ea"/>
                <a:ea typeface="+mj-ea"/>
              </a:rPr>
              <a:t>批量</a:t>
            </a:r>
            <a:r>
              <a:rPr lang="en-US" altLang="zh-CN" sz="1200" b="1" dirty="0">
                <a:solidFill>
                  <a:schemeClr val="tx1">
                    <a:lumMod val="50000"/>
                    <a:lumOff val="50000"/>
                  </a:schemeClr>
                </a:solidFill>
                <a:latin typeface="+mj-ea"/>
                <a:ea typeface="+mj-ea"/>
              </a:rPr>
              <a:t>ETL </a:t>
            </a:r>
            <a:r>
              <a:rPr lang="zh-CN" altLang="en-US" sz="1200" b="1" dirty="0">
                <a:solidFill>
                  <a:schemeClr val="tx1">
                    <a:lumMod val="50000"/>
                    <a:lumOff val="50000"/>
                  </a:schemeClr>
                </a:solidFill>
                <a:latin typeface="+mj-ea"/>
                <a:ea typeface="+mj-ea"/>
              </a:rPr>
              <a:t>（合并、拉链、关联、汇总等等）</a:t>
            </a:r>
            <a:endParaRPr lang="en-US" altLang="zh-CN"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以</a:t>
            </a:r>
            <a:r>
              <a:rPr lang="en-US" altLang="zh-CN" sz="1200" b="1" dirty="0">
                <a:solidFill>
                  <a:schemeClr val="tx1">
                    <a:lumMod val="50000"/>
                    <a:lumOff val="50000"/>
                  </a:schemeClr>
                </a:solidFill>
                <a:latin typeface="+mj-ea"/>
                <a:ea typeface="+mj-ea"/>
              </a:rPr>
              <a:t>ELT</a:t>
            </a:r>
            <a:r>
              <a:rPr lang="zh-CN" altLang="en-US" sz="1200" b="1" dirty="0">
                <a:solidFill>
                  <a:schemeClr val="tx1">
                    <a:lumMod val="50000"/>
                    <a:lumOff val="50000"/>
                  </a:schemeClr>
                </a:solidFill>
                <a:latin typeface="+mj-ea"/>
                <a:ea typeface="+mj-ea"/>
              </a:rPr>
              <a:t>形式通过</a:t>
            </a:r>
            <a:r>
              <a:rPr lang="en-US" altLang="zh-CN" sz="1200" b="1" dirty="0">
                <a:solidFill>
                  <a:schemeClr val="tx1">
                    <a:lumMod val="50000"/>
                    <a:lumOff val="50000"/>
                  </a:schemeClr>
                </a:solidFill>
                <a:latin typeface="+mj-ea"/>
                <a:ea typeface="+mj-ea"/>
              </a:rPr>
              <a:t>Hive SQL</a:t>
            </a:r>
            <a:r>
              <a:rPr lang="zh-CN" altLang="en-US" sz="1200" b="1" dirty="0">
                <a:solidFill>
                  <a:schemeClr val="tx1">
                    <a:lumMod val="50000"/>
                    <a:lumOff val="50000"/>
                  </a:schemeClr>
                </a:solidFill>
                <a:latin typeface="+mj-ea"/>
                <a:ea typeface="+mj-ea"/>
              </a:rPr>
              <a:t>执行，复杂处理使用</a:t>
            </a:r>
            <a:r>
              <a:rPr lang="en-US" altLang="zh-CN" sz="1200" b="1" dirty="0">
                <a:solidFill>
                  <a:schemeClr val="tx1">
                    <a:lumMod val="50000"/>
                    <a:lumOff val="50000"/>
                  </a:schemeClr>
                </a:solidFill>
                <a:latin typeface="+mj-ea"/>
                <a:ea typeface="+mj-ea"/>
              </a:rPr>
              <a:t>MR</a:t>
            </a:r>
            <a:r>
              <a:rPr lang="zh-CN" altLang="en-US" sz="1200" b="1" dirty="0">
                <a:solidFill>
                  <a:schemeClr val="tx1">
                    <a:lumMod val="50000"/>
                    <a:lumOff val="50000"/>
                  </a:schemeClr>
                </a:solidFill>
                <a:latin typeface="+mj-ea"/>
                <a:ea typeface="+mj-ea"/>
              </a:rPr>
              <a:t>定制</a:t>
            </a:r>
            <a:r>
              <a:rPr lang="en-US" altLang="zh-CN" sz="1200" b="1" dirty="0">
                <a:solidFill>
                  <a:schemeClr val="tx1">
                    <a:lumMod val="50000"/>
                    <a:lumOff val="50000"/>
                  </a:schemeClr>
                </a:solidFill>
                <a:latin typeface="+mj-ea"/>
                <a:ea typeface="+mj-ea"/>
              </a:rPr>
              <a:t>UDF</a:t>
            </a:r>
            <a:endParaRPr lang="zh-CN" altLang="en-US" sz="1200" b="1" dirty="0">
              <a:solidFill>
                <a:schemeClr val="tx1">
                  <a:lumMod val="50000"/>
                  <a:lumOff val="50000"/>
                </a:schemeClr>
              </a:solidFill>
              <a:latin typeface="+mj-ea"/>
              <a:ea typeface="+mj-ea"/>
            </a:endParaRPr>
          </a:p>
        </p:txBody>
      </p:sp>
      <p:sp>
        <p:nvSpPr>
          <p:cNvPr id="24" name="TextBox 23"/>
          <p:cNvSpPr txBox="1"/>
          <p:nvPr/>
        </p:nvSpPr>
        <p:spPr>
          <a:xfrm>
            <a:off x="1962686" y="5838908"/>
            <a:ext cx="440739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rPr>
              <a:t>与大数据区</a:t>
            </a:r>
            <a:r>
              <a:rPr lang="en-US" altLang="zh-CN" sz="1200" b="1" dirty="0">
                <a:solidFill>
                  <a:schemeClr val="tx1">
                    <a:lumMod val="50000"/>
                    <a:lumOff val="50000"/>
                  </a:schemeClr>
                </a:solidFill>
                <a:latin typeface="+mj-ea"/>
              </a:rPr>
              <a:t>/</a:t>
            </a:r>
            <a:r>
              <a:rPr lang="zh-CN" altLang="en-US" sz="1200" b="1" dirty="0">
                <a:solidFill>
                  <a:schemeClr val="tx1">
                    <a:lumMod val="50000"/>
                    <a:lumOff val="50000"/>
                  </a:schemeClr>
                </a:solidFill>
                <a:latin typeface="+mj-ea"/>
              </a:rPr>
              <a:t>贴</a:t>
            </a:r>
            <a:r>
              <a:rPr lang="zh-CN" altLang="en-US" sz="1200" b="1" dirty="0" smtClean="0">
                <a:solidFill>
                  <a:schemeClr val="tx1">
                    <a:lumMod val="50000"/>
                    <a:lumOff val="50000"/>
                  </a:schemeClr>
                </a:solidFill>
                <a:latin typeface="+mj-ea"/>
              </a:rPr>
              <a:t>源区构成</a:t>
            </a:r>
            <a:r>
              <a:rPr lang="zh-CN" altLang="en-US" sz="1200" b="1" dirty="0">
                <a:solidFill>
                  <a:schemeClr val="tx1">
                    <a:lumMod val="50000"/>
                    <a:lumOff val="50000"/>
                  </a:schemeClr>
                </a:solidFill>
                <a:latin typeface="+mj-ea"/>
              </a:rPr>
              <a:t>一个</a:t>
            </a:r>
            <a:r>
              <a:rPr lang="en-US" altLang="zh-CN" sz="1200" b="1" dirty="0">
                <a:solidFill>
                  <a:schemeClr val="tx1">
                    <a:lumMod val="50000"/>
                    <a:lumOff val="50000"/>
                  </a:schemeClr>
                </a:solidFill>
                <a:latin typeface="+mj-ea"/>
              </a:rPr>
              <a:t>Hadoop</a:t>
            </a:r>
            <a:r>
              <a:rPr lang="zh-CN" altLang="en-US" sz="1200" b="1" dirty="0">
                <a:solidFill>
                  <a:schemeClr val="tx1">
                    <a:lumMod val="50000"/>
                    <a:lumOff val="50000"/>
                  </a:schemeClr>
                </a:solidFill>
                <a:latin typeface="+mj-ea"/>
              </a:rPr>
              <a:t>集群</a:t>
            </a:r>
            <a:r>
              <a:rPr lang="zh-CN" altLang="en-US" sz="1200" b="1" dirty="0" smtClean="0">
                <a:solidFill>
                  <a:schemeClr val="tx1">
                    <a:lumMod val="50000"/>
                    <a:lumOff val="50000"/>
                  </a:schemeClr>
                </a:solidFill>
                <a:latin typeface="+mj-ea"/>
              </a:rPr>
              <a:t>（</a:t>
            </a:r>
            <a:r>
              <a:rPr lang="en-US" altLang="zh-CN" sz="1200" b="1" dirty="0" smtClean="0">
                <a:solidFill>
                  <a:schemeClr val="tx1">
                    <a:lumMod val="50000"/>
                    <a:lumOff val="50000"/>
                  </a:schemeClr>
                </a:solidFill>
                <a:latin typeface="+mj-ea"/>
              </a:rPr>
              <a:t>Hive</a:t>
            </a:r>
            <a:r>
              <a:rPr lang="zh-CN" altLang="en-US" sz="1200" b="1" dirty="0" smtClean="0">
                <a:solidFill>
                  <a:schemeClr val="tx1">
                    <a:lumMod val="50000"/>
                    <a:lumOff val="50000"/>
                  </a:schemeClr>
                </a:solidFill>
                <a:latin typeface="+mj-ea"/>
              </a:rPr>
              <a:t>）</a:t>
            </a:r>
            <a:endParaRPr lang="en-US" altLang="zh-CN" sz="1200" b="1" dirty="0">
              <a:solidFill>
                <a:schemeClr val="tx1">
                  <a:lumMod val="50000"/>
                  <a:lumOff val="50000"/>
                </a:schemeClr>
              </a:solidFill>
              <a:latin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无单点故障， </a:t>
            </a:r>
            <a:r>
              <a:rPr lang="en-US" altLang="zh-CN" sz="1200" b="1" dirty="0" smtClean="0">
                <a:solidFill>
                  <a:schemeClr val="tx1">
                    <a:lumMod val="50000"/>
                    <a:lumOff val="50000"/>
                  </a:schemeClr>
                </a:solidFill>
                <a:latin typeface="+mj-ea"/>
                <a:ea typeface="+mj-ea"/>
              </a:rPr>
              <a:t>7×24</a:t>
            </a:r>
            <a:r>
              <a:rPr lang="zh-CN" altLang="en-US" sz="1200" b="1" dirty="0">
                <a:solidFill>
                  <a:schemeClr val="tx1">
                    <a:lumMod val="50000"/>
                    <a:lumOff val="50000"/>
                  </a:schemeClr>
                </a:solidFill>
                <a:latin typeface="+mj-ea"/>
                <a:ea typeface="+mj-ea"/>
              </a:rPr>
              <a:t>小时</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非工作日有限停机</a:t>
            </a:r>
            <a:endParaRPr lang="en-US" sz="1200" b="1" dirty="0">
              <a:solidFill>
                <a:schemeClr val="tx1">
                  <a:lumMod val="50000"/>
                  <a:lumOff val="50000"/>
                </a:schemeClr>
              </a:solidFill>
              <a:latin typeface="+mj-ea"/>
              <a:ea typeface="+mj-ea"/>
            </a:endParaRPr>
          </a:p>
        </p:txBody>
      </p:sp>
      <p:sp>
        <p:nvSpPr>
          <p:cNvPr id="25" name="TextBox 24"/>
          <p:cNvSpPr txBox="1"/>
          <p:nvPr/>
        </p:nvSpPr>
        <p:spPr>
          <a:xfrm>
            <a:off x="6380838" y="4739029"/>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集市区</a:t>
            </a:r>
            <a:r>
              <a:rPr lang="en-US" altLang="zh-CN" sz="1200" b="1" dirty="0">
                <a:solidFill>
                  <a:schemeClr val="tx1">
                    <a:lumMod val="50000"/>
                    <a:lumOff val="50000"/>
                  </a:schemeClr>
                </a:solidFill>
                <a:latin typeface="+mj-ea"/>
              </a:rPr>
              <a:t>/</a:t>
            </a:r>
            <a:r>
              <a:rPr lang="zh-CN" altLang="en-US" sz="1200" b="1" dirty="0">
                <a:solidFill>
                  <a:schemeClr val="tx1">
                    <a:lumMod val="50000"/>
                    <a:lumOff val="50000"/>
                  </a:schemeClr>
                </a:solidFill>
                <a:latin typeface="+mj-ea"/>
              </a:rPr>
              <a:t>沙盘区</a:t>
            </a:r>
            <a:r>
              <a:rPr lang="en-US" altLang="zh-CN" sz="1200" b="1" dirty="0">
                <a:solidFill>
                  <a:schemeClr val="tx1">
                    <a:lumMod val="50000"/>
                    <a:lumOff val="50000"/>
                  </a:schemeClr>
                </a:solidFill>
                <a:latin typeface="+mj-ea"/>
              </a:rPr>
              <a:t>/</a:t>
            </a:r>
            <a:r>
              <a:rPr lang="zh-CN" altLang="en-US" sz="1200" b="1" dirty="0">
                <a:solidFill>
                  <a:schemeClr val="tx1">
                    <a:lumMod val="50000"/>
                    <a:lumOff val="50000"/>
                  </a:schemeClr>
                </a:solidFill>
                <a:latin typeface="+mj-ea"/>
              </a:rPr>
              <a:t>增值产品区</a:t>
            </a:r>
            <a:r>
              <a:rPr lang="en-US" altLang="zh-CN" sz="1200" b="1" dirty="0">
                <a:solidFill>
                  <a:schemeClr val="tx1">
                    <a:lumMod val="50000"/>
                    <a:lumOff val="50000"/>
                  </a:schemeClr>
                </a:solidFill>
                <a:latin typeface="+mj-ea"/>
              </a:rPr>
              <a:t>/</a:t>
            </a:r>
            <a:r>
              <a:rPr lang="zh-CN" altLang="en-US" sz="1200" b="1" dirty="0">
                <a:solidFill>
                  <a:schemeClr val="tx1">
                    <a:lumMod val="50000"/>
                    <a:lumOff val="50000"/>
                  </a:schemeClr>
                </a:solidFill>
                <a:latin typeface="+mj-ea"/>
              </a:rPr>
              <a:t>归档区批量作业访问</a:t>
            </a:r>
            <a:endParaRPr lang="zh-CN" altLang="en-US"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少量高级业务人员进行灵活查询、挖掘预测</a:t>
            </a:r>
            <a:endParaRPr lang="zh-CN" altLang="en-US" sz="1200" b="1" dirty="0">
              <a:solidFill>
                <a:schemeClr val="tx1">
                  <a:lumMod val="50000"/>
                  <a:lumOff val="50000"/>
                </a:schemeClr>
              </a:solidFill>
              <a:latin typeface="+mj-ea"/>
              <a:ea typeface="+mj-ea"/>
            </a:endParaRPr>
          </a:p>
        </p:txBody>
      </p:sp>
      <p:sp>
        <p:nvSpPr>
          <p:cNvPr id="26" name="TextBox 25"/>
          <p:cNvSpPr txBox="1"/>
          <p:nvPr/>
        </p:nvSpPr>
        <p:spPr>
          <a:xfrm>
            <a:off x="6380838" y="5280260"/>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en-US" altLang="zh-CN" sz="1200" b="1" dirty="0">
                <a:solidFill>
                  <a:schemeClr val="tx1">
                    <a:lumMod val="50000"/>
                    <a:lumOff val="50000"/>
                  </a:schemeClr>
                </a:solidFill>
                <a:latin typeface="+mj-ea"/>
              </a:rPr>
              <a:t>I/O</a:t>
            </a:r>
            <a:r>
              <a:rPr lang="zh-CN" altLang="en-US" sz="1200" b="1" dirty="0">
                <a:solidFill>
                  <a:schemeClr val="tx1">
                    <a:lumMod val="50000"/>
                    <a:lumOff val="50000"/>
                  </a:schemeClr>
                </a:solidFill>
                <a:latin typeface="+mj-ea"/>
              </a:rPr>
              <a:t>敏感，日终批量</a:t>
            </a:r>
            <a:r>
              <a:rPr lang="en-US" altLang="zh-CN" sz="1200" b="1" dirty="0">
                <a:solidFill>
                  <a:schemeClr val="tx1">
                    <a:lumMod val="50000"/>
                    <a:lumOff val="50000"/>
                  </a:schemeClr>
                </a:solidFill>
                <a:latin typeface="+mj-ea"/>
              </a:rPr>
              <a:t>ETL </a:t>
            </a:r>
            <a:r>
              <a:rPr lang="zh-CN" altLang="en-US" sz="1200" b="1" dirty="0" smtClean="0">
                <a:solidFill>
                  <a:schemeClr val="tx1">
                    <a:lumMod val="50000"/>
                    <a:lumOff val="50000"/>
                  </a:schemeClr>
                </a:solidFill>
                <a:latin typeface="+mj-ea"/>
              </a:rPr>
              <a:t>（连接、聚合、</a:t>
            </a:r>
            <a:r>
              <a:rPr lang="zh-CN" altLang="en-US" sz="1200" b="1" dirty="0">
                <a:solidFill>
                  <a:schemeClr val="tx1">
                    <a:lumMod val="50000"/>
                    <a:lumOff val="50000"/>
                  </a:schemeClr>
                </a:solidFill>
                <a:latin typeface="+mj-ea"/>
              </a:rPr>
              <a:t>汇总等等）</a:t>
            </a:r>
            <a:endParaRPr lang="en-US" altLang="zh-CN" sz="1200" b="1" dirty="0">
              <a:solidFill>
                <a:schemeClr val="tx1">
                  <a:lumMod val="50000"/>
                  <a:lumOff val="50000"/>
                </a:schemeClr>
              </a:solidFill>
              <a:latin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以</a:t>
            </a:r>
            <a:r>
              <a:rPr lang="en-US" altLang="zh-CN" sz="1200" b="1" dirty="0">
                <a:solidFill>
                  <a:schemeClr val="tx1">
                    <a:lumMod val="50000"/>
                    <a:lumOff val="50000"/>
                  </a:schemeClr>
                </a:solidFill>
                <a:latin typeface="+mj-ea"/>
              </a:rPr>
              <a:t>ELT</a:t>
            </a:r>
            <a:r>
              <a:rPr lang="zh-CN" altLang="en-US" sz="1200" b="1" dirty="0">
                <a:solidFill>
                  <a:schemeClr val="tx1">
                    <a:lumMod val="50000"/>
                    <a:lumOff val="50000"/>
                  </a:schemeClr>
                </a:solidFill>
                <a:latin typeface="+mj-ea"/>
              </a:rPr>
              <a:t>形式通过</a:t>
            </a:r>
            <a:r>
              <a:rPr lang="en-US" altLang="zh-CN" sz="1200" b="1" dirty="0">
                <a:solidFill>
                  <a:schemeClr val="tx1">
                    <a:lumMod val="50000"/>
                    <a:lumOff val="50000"/>
                  </a:schemeClr>
                </a:solidFill>
                <a:latin typeface="+mj-ea"/>
              </a:rPr>
              <a:t>Hive SQL</a:t>
            </a:r>
            <a:r>
              <a:rPr lang="zh-CN" altLang="en-US" sz="1200" b="1" dirty="0">
                <a:solidFill>
                  <a:schemeClr val="tx1">
                    <a:lumMod val="50000"/>
                    <a:lumOff val="50000"/>
                  </a:schemeClr>
                </a:solidFill>
                <a:latin typeface="+mj-ea"/>
              </a:rPr>
              <a:t>执行，复杂处理使用</a:t>
            </a:r>
            <a:r>
              <a:rPr lang="en-US" altLang="zh-CN" sz="1200" b="1" dirty="0">
                <a:solidFill>
                  <a:schemeClr val="tx1">
                    <a:lumMod val="50000"/>
                    <a:lumOff val="50000"/>
                  </a:schemeClr>
                </a:solidFill>
                <a:latin typeface="+mj-ea"/>
              </a:rPr>
              <a:t>MR</a:t>
            </a:r>
            <a:r>
              <a:rPr lang="zh-CN" altLang="en-US" sz="1200" b="1" dirty="0">
                <a:solidFill>
                  <a:schemeClr val="tx1">
                    <a:lumMod val="50000"/>
                    <a:lumOff val="50000"/>
                  </a:schemeClr>
                </a:solidFill>
                <a:latin typeface="+mj-ea"/>
              </a:rPr>
              <a:t>定制</a:t>
            </a:r>
            <a:r>
              <a:rPr lang="en-US" altLang="zh-CN" sz="1200" b="1" dirty="0">
                <a:solidFill>
                  <a:schemeClr val="tx1">
                    <a:lumMod val="50000"/>
                    <a:lumOff val="50000"/>
                  </a:schemeClr>
                </a:solidFill>
                <a:latin typeface="+mj-ea"/>
              </a:rPr>
              <a:t>UDF</a:t>
            </a:r>
            <a:endParaRPr lang="zh-CN" altLang="en-US" sz="1200" b="1" dirty="0">
              <a:solidFill>
                <a:schemeClr val="tx1">
                  <a:lumMod val="50000"/>
                  <a:lumOff val="50000"/>
                </a:schemeClr>
              </a:solidFill>
              <a:latin typeface="+mj-ea"/>
            </a:endParaRPr>
          </a:p>
        </p:txBody>
      </p:sp>
      <p:sp>
        <p:nvSpPr>
          <p:cNvPr id="27" name="TextBox 26"/>
          <p:cNvSpPr txBox="1"/>
          <p:nvPr/>
        </p:nvSpPr>
        <p:spPr>
          <a:xfrm>
            <a:off x="6407747" y="5838908"/>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与大数据区</a:t>
            </a:r>
            <a:r>
              <a:rPr lang="en-US" altLang="zh-CN" sz="1200" b="1" dirty="0">
                <a:solidFill>
                  <a:schemeClr val="tx1">
                    <a:lumMod val="50000"/>
                    <a:lumOff val="50000"/>
                  </a:schemeClr>
                </a:solidFill>
                <a:latin typeface="+mj-ea"/>
              </a:rPr>
              <a:t>/</a:t>
            </a:r>
            <a:r>
              <a:rPr lang="zh-CN" altLang="en-US" sz="1200" b="1" dirty="0">
                <a:solidFill>
                  <a:schemeClr val="tx1">
                    <a:lumMod val="50000"/>
                    <a:lumOff val="50000"/>
                  </a:schemeClr>
                </a:solidFill>
                <a:latin typeface="+mj-ea"/>
              </a:rPr>
              <a:t>贴</a:t>
            </a:r>
            <a:r>
              <a:rPr lang="zh-CN" altLang="en-US" sz="1200" b="1" dirty="0" smtClean="0">
                <a:solidFill>
                  <a:schemeClr val="tx1">
                    <a:lumMod val="50000"/>
                    <a:lumOff val="50000"/>
                  </a:schemeClr>
                </a:solidFill>
                <a:latin typeface="+mj-ea"/>
              </a:rPr>
              <a:t>源区构成</a:t>
            </a:r>
            <a:r>
              <a:rPr lang="zh-CN" altLang="en-US" sz="1200" b="1" dirty="0">
                <a:solidFill>
                  <a:schemeClr val="tx1">
                    <a:lumMod val="50000"/>
                    <a:lumOff val="50000"/>
                  </a:schemeClr>
                </a:solidFill>
                <a:latin typeface="+mj-ea"/>
              </a:rPr>
              <a:t>一个</a:t>
            </a:r>
            <a:r>
              <a:rPr lang="en-US" altLang="zh-CN" sz="1200" b="1" dirty="0">
                <a:solidFill>
                  <a:schemeClr val="tx1">
                    <a:lumMod val="50000"/>
                    <a:lumOff val="50000"/>
                  </a:schemeClr>
                </a:solidFill>
                <a:latin typeface="+mj-ea"/>
              </a:rPr>
              <a:t>Hadoop</a:t>
            </a:r>
            <a:r>
              <a:rPr lang="zh-CN" altLang="en-US" sz="1200" b="1" dirty="0">
                <a:solidFill>
                  <a:schemeClr val="tx1">
                    <a:lumMod val="50000"/>
                    <a:lumOff val="50000"/>
                  </a:schemeClr>
                </a:solidFill>
                <a:latin typeface="+mj-ea"/>
              </a:rPr>
              <a:t>集群（</a:t>
            </a:r>
            <a:r>
              <a:rPr lang="en-US" altLang="zh-CN" sz="1200" b="1" dirty="0">
                <a:solidFill>
                  <a:schemeClr val="tx1">
                    <a:lumMod val="50000"/>
                    <a:lumOff val="50000"/>
                  </a:schemeClr>
                </a:solidFill>
                <a:latin typeface="+mj-ea"/>
              </a:rPr>
              <a:t>Hive</a:t>
            </a:r>
            <a:r>
              <a:rPr lang="zh-CN" altLang="en-US" sz="1200" b="1" dirty="0" smtClean="0">
                <a:solidFill>
                  <a:schemeClr val="tx1">
                    <a:lumMod val="50000"/>
                    <a:lumOff val="50000"/>
                  </a:schemeClr>
                </a:solidFill>
                <a:latin typeface="+mj-ea"/>
              </a:rPr>
              <a:t>）</a:t>
            </a:r>
            <a:endParaRPr lang="en-US" altLang="zh-CN" sz="1200" b="1" dirty="0" smtClean="0">
              <a:solidFill>
                <a:schemeClr val="tx1">
                  <a:lumMod val="50000"/>
                  <a:lumOff val="50000"/>
                </a:schemeClr>
              </a:solidFill>
              <a:latin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无单点</a:t>
            </a:r>
            <a:r>
              <a:rPr lang="zh-CN" altLang="en-US" sz="1200" b="1" dirty="0" smtClean="0">
                <a:solidFill>
                  <a:schemeClr val="tx1">
                    <a:lumMod val="50000"/>
                    <a:lumOff val="50000"/>
                  </a:schemeClr>
                </a:solidFill>
                <a:latin typeface="+mj-ea"/>
              </a:rPr>
              <a:t>故障</a:t>
            </a:r>
            <a:r>
              <a:rPr lang="zh-CN" altLang="en-US" sz="1200" b="1" dirty="0">
                <a:solidFill>
                  <a:schemeClr val="tx1">
                    <a:lumMod val="50000"/>
                    <a:lumOff val="50000"/>
                  </a:schemeClr>
                </a:solidFill>
                <a:latin typeface="+mj-ea"/>
              </a:rPr>
              <a:t>，</a:t>
            </a:r>
            <a:r>
              <a:rPr lang="en-US" altLang="zh-CN" sz="1200" b="1" dirty="0" smtClean="0">
                <a:solidFill>
                  <a:schemeClr val="tx1">
                    <a:lumMod val="50000"/>
                    <a:lumOff val="50000"/>
                  </a:schemeClr>
                </a:solidFill>
                <a:latin typeface="+mj-ea"/>
                <a:ea typeface="+mj-ea"/>
              </a:rPr>
              <a:t>7×24</a:t>
            </a:r>
            <a:r>
              <a:rPr lang="zh-CN" altLang="en-US" sz="1200" b="1" dirty="0">
                <a:solidFill>
                  <a:schemeClr val="tx1">
                    <a:lumMod val="50000"/>
                    <a:lumOff val="50000"/>
                  </a:schemeClr>
                </a:solidFill>
                <a:latin typeface="+mj-ea"/>
                <a:ea typeface="+mj-ea"/>
              </a:rPr>
              <a:t>小时</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非工作日有限停机</a:t>
            </a:r>
            <a:endParaRPr lang="en-US" sz="1200" b="1" dirty="0">
              <a:solidFill>
                <a:schemeClr val="tx1">
                  <a:lumMod val="50000"/>
                  <a:lumOff val="50000"/>
                </a:schemeClr>
              </a:solidFill>
              <a:latin typeface="+mj-ea"/>
              <a:ea typeface="+mj-ea"/>
            </a:endParaRPr>
          </a:p>
        </p:txBody>
      </p:sp>
      <p:sp>
        <p:nvSpPr>
          <p:cNvPr id="28" name="TextBox 27"/>
          <p:cNvSpPr txBox="1"/>
          <p:nvPr/>
        </p:nvSpPr>
        <p:spPr>
          <a:xfrm>
            <a:off x="6380838" y="4162965"/>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rPr>
              <a:t>逆</a:t>
            </a:r>
            <a:r>
              <a:rPr lang="zh-CN" altLang="en-US" sz="1200" b="1" dirty="0">
                <a:solidFill>
                  <a:schemeClr val="tx1">
                    <a:lumMod val="50000"/>
                    <a:lumOff val="50000"/>
                  </a:schemeClr>
                </a:solidFill>
                <a:latin typeface="+mj-ea"/>
              </a:rPr>
              <a:t>范式宽表</a:t>
            </a: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依赖于集市数据需求</a:t>
            </a:r>
          </a:p>
        </p:txBody>
      </p:sp>
      <p:sp>
        <p:nvSpPr>
          <p:cNvPr id="29" name="TextBox 28"/>
          <p:cNvSpPr txBox="1"/>
          <p:nvPr/>
        </p:nvSpPr>
        <p:spPr>
          <a:xfrm>
            <a:off x="6380838" y="3586901"/>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对主题数据</a:t>
            </a:r>
            <a:r>
              <a:rPr lang="zh-CN" altLang="en-US" sz="1200" b="1" dirty="0" smtClean="0">
                <a:solidFill>
                  <a:schemeClr val="tx1">
                    <a:lumMod val="50000"/>
                    <a:lumOff val="50000"/>
                  </a:schemeClr>
                </a:solidFill>
                <a:latin typeface="+mj-ea"/>
              </a:rPr>
              <a:t>预加工后的结果数据</a:t>
            </a:r>
            <a:endParaRPr lang="zh-CN" altLang="en-US" sz="1200" b="1" dirty="0">
              <a:solidFill>
                <a:schemeClr val="tx1">
                  <a:lumMod val="50000"/>
                  <a:lumOff val="50000"/>
                </a:schemeClr>
              </a:solidFill>
              <a:latin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rPr>
              <a:t>针对应用需求进行数据预连接、预汇总，为集市提供</a:t>
            </a:r>
            <a:r>
              <a:rPr lang="zh-CN" altLang="en-US" sz="1200" b="1" dirty="0">
                <a:solidFill>
                  <a:schemeClr val="tx1">
                    <a:lumMod val="50000"/>
                    <a:lumOff val="50000"/>
                  </a:schemeClr>
                </a:solidFill>
                <a:latin typeface="+mj-ea"/>
              </a:rPr>
              <a:t>数据</a:t>
            </a:r>
          </a:p>
        </p:txBody>
      </p:sp>
      <p:sp>
        <p:nvSpPr>
          <p:cNvPr id="30" name="Rectangle 80"/>
          <p:cNvSpPr/>
          <p:nvPr/>
        </p:nvSpPr>
        <p:spPr>
          <a:xfrm>
            <a:off x="1940114" y="3308749"/>
            <a:ext cx="4395600" cy="2286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400" kern="0" dirty="0" smtClean="0">
                <a:solidFill>
                  <a:schemeClr val="tx2">
                    <a:lumMod val="50000"/>
                  </a:schemeClr>
                </a:solidFill>
                <a:latin typeface="+mn-ea"/>
              </a:rPr>
              <a:t>主题数据区</a:t>
            </a:r>
            <a:r>
              <a:rPr lang="en-US" altLang="zh-CN" sz="1400" kern="0" dirty="0" smtClean="0">
                <a:solidFill>
                  <a:schemeClr val="tx2">
                    <a:lumMod val="50000"/>
                  </a:schemeClr>
                </a:solidFill>
                <a:latin typeface="+mn-ea"/>
              </a:rPr>
              <a:t>—</a:t>
            </a:r>
            <a:r>
              <a:rPr lang="zh-CN" altLang="en-US" sz="1400" kern="0" dirty="0" smtClean="0">
                <a:solidFill>
                  <a:schemeClr val="tx2">
                    <a:lumMod val="50000"/>
                  </a:schemeClr>
                </a:solidFill>
                <a:latin typeface="+mn-ea"/>
              </a:rPr>
              <a:t>明细</a:t>
            </a:r>
            <a:endParaRPr lang="en-US" sz="1400" kern="0" dirty="0">
              <a:solidFill>
                <a:schemeClr val="tx2">
                  <a:lumMod val="50000"/>
                </a:schemeClr>
              </a:solidFill>
              <a:latin typeface="+mn-ea"/>
            </a:endParaRPr>
          </a:p>
        </p:txBody>
      </p:sp>
      <p:sp>
        <p:nvSpPr>
          <p:cNvPr id="31" name="Rectangle 81"/>
          <p:cNvSpPr/>
          <p:nvPr/>
        </p:nvSpPr>
        <p:spPr>
          <a:xfrm>
            <a:off x="6380839" y="3308749"/>
            <a:ext cx="4395594" cy="2286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400" kern="0" dirty="0">
                <a:solidFill>
                  <a:schemeClr val="tx2">
                    <a:lumMod val="50000"/>
                  </a:schemeClr>
                </a:solidFill>
                <a:latin typeface="+mn-ea"/>
              </a:rPr>
              <a:t>主题数据区</a:t>
            </a:r>
            <a:r>
              <a:rPr lang="en-US" altLang="zh-CN" sz="1400" kern="0" dirty="0" smtClean="0">
                <a:solidFill>
                  <a:schemeClr val="tx2">
                    <a:lumMod val="50000"/>
                  </a:schemeClr>
                </a:solidFill>
                <a:latin typeface="+mn-ea"/>
              </a:rPr>
              <a:t>—</a:t>
            </a:r>
            <a:r>
              <a:rPr lang="zh-CN" altLang="en-US" sz="1400" kern="0" dirty="0">
                <a:solidFill>
                  <a:schemeClr val="tx2">
                    <a:lumMod val="50000"/>
                  </a:schemeClr>
                </a:solidFill>
                <a:latin typeface="+mn-ea"/>
              </a:rPr>
              <a:t>汇总</a:t>
            </a:r>
            <a:endParaRPr lang="en-US" altLang="zh-CN" sz="1400" kern="0" dirty="0">
              <a:solidFill>
                <a:schemeClr val="tx2">
                  <a:lumMod val="50000"/>
                </a:schemeClr>
              </a:solidFill>
              <a:latin typeface="+mn-ea"/>
            </a:endParaRPr>
          </a:p>
        </p:txBody>
      </p:sp>
      <p:cxnSp>
        <p:nvCxnSpPr>
          <p:cNvPr id="32" name="Straight Connector 82"/>
          <p:cNvCxnSpPr/>
          <p:nvPr/>
        </p:nvCxnSpPr>
        <p:spPr bwMode="auto">
          <a:xfrm>
            <a:off x="6427876" y="4094725"/>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3" name="Straight Connector 83"/>
          <p:cNvCxnSpPr/>
          <p:nvPr/>
        </p:nvCxnSpPr>
        <p:spPr bwMode="auto">
          <a:xfrm>
            <a:off x="6427876" y="4667021"/>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4" name="Straight Connector 84"/>
          <p:cNvCxnSpPr/>
          <p:nvPr/>
        </p:nvCxnSpPr>
        <p:spPr bwMode="auto">
          <a:xfrm>
            <a:off x="6427876" y="5235549"/>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5" name="Straight Connector 85"/>
          <p:cNvCxnSpPr/>
          <p:nvPr/>
        </p:nvCxnSpPr>
        <p:spPr bwMode="auto">
          <a:xfrm>
            <a:off x="6427876" y="5794197"/>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spTree>
    <p:extLst>
      <p:ext uri="{BB962C8B-B14F-4D97-AF65-F5344CB8AC3E}">
        <p14:creationId xmlns="" xmlns:p14="http://schemas.microsoft.com/office/powerpoint/2010/main" val="229052620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议程</a:t>
            </a:r>
            <a:endParaRPr lang="zh-CN" altLang="en-US" dirty="0"/>
          </a:p>
        </p:txBody>
      </p:sp>
      <p:sp>
        <p:nvSpPr>
          <p:cNvPr id="4" name="Rectangle 5"/>
          <p:cNvSpPr>
            <a:spLocks noChangeArrowheads="1"/>
          </p:cNvSpPr>
          <p:nvPr/>
        </p:nvSpPr>
        <p:spPr bwMode="auto">
          <a:xfrm>
            <a:off x="2510200" y="1398576"/>
            <a:ext cx="7211065" cy="548640"/>
          </a:xfrm>
          <a:prstGeom prst="roundRect">
            <a:avLst/>
          </a:prstGeom>
          <a:ln/>
        </p:spPr>
        <p:style>
          <a:lnRef idx="1">
            <a:schemeClr val="accent2"/>
          </a:lnRef>
          <a:fillRef idx="3">
            <a:schemeClr val="accent2"/>
          </a:fillRef>
          <a:effectRef idx="2">
            <a:schemeClr val="accent2"/>
          </a:effectRef>
          <a:fontRef idx="minor">
            <a:schemeClr val="lt1"/>
          </a:fontRef>
        </p:style>
        <p:txBody>
          <a:bodyPr anchor="ctr"/>
          <a:lstStyle/>
          <a:p>
            <a:pPr marL="84138" indent="-84138" fontAlgn="auto">
              <a:spcBef>
                <a:spcPts val="0"/>
              </a:spcBef>
              <a:spcAft>
                <a:spcPts val="0"/>
              </a:spcAft>
            </a:pP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大数据分析平台综述</a:t>
            </a:r>
          </a:p>
        </p:txBody>
      </p:sp>
      <p:sp>
        <p:nvSpPr>
          <p:cNvPr id="5" name="圆角矩形 17"/>
          <p:cNvSpPr/>
          <p:nvPr/>
        </p:nvSpPr>
        <p:spPr>
          <a:xfrm>
            <a:off x="1718835" y="1398576"/>
            <a:ext cx="623092" cy="548640"/>
          </a:xfrm>
          <a:prstGeom prst="roundRect">
            <a:avLst/>
          </a:prstGeom>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pP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1</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6" name="Rectangle 5"/>
          <p:cNvSpPr>
            <a:spLocks noChangeArrowheads="1"/>
          </p:cNvSpPr>
          <p:nvPr/>
        </p:nvSpPr>
        <p:spPr bwMode="auto">
          <a:xfrm>
            <a:off x="2510200" y="2334074"/>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smtClean="0">
                <a:ln>
                  <a:solidFill>
                    <a:schemeClr val="bg1">
                      <a:lumMod val="50000"/>
                    </a:schemeClr>
                  </a:solidFill>
                </a:ln>
                <a:solidFill>
                  <a:schemeClr val="bg1">
                    <a:lumMod val="50000"/>
                  </a:schemeClr>
                </a:solidFill>
                <a:latin typeface="+mn-ea"/>
              </a:rPr>
              <a:t>大数据分析平台总体架构</a:t>
            </a:r>
            <a:endParaRPr lang="en-US" altLang="zh-CN" sz="2400" dirty="0">
              <a:ln>
                <a:solidFill>
                  <a:schemeClr val="bg1">
                    <a:lumMod val="50000"/>
                  </a:schemeClr>
                </a:solidFill>
              </a:ln>
              <a:solidFill>
                <a:schemeClr val="bg1">
                  <a:lumMod val="50000"/>
                </a:schemeClr>
              </a:solidFill>
              <a:latin typeface="+mn-ea"/>
            </a:endParaRPr>
          </a:p>
        </p:txBody>
      </p:sp>
      <p:sp>
        <p:nvSpPr>
          <p:cNvPr id="7" name="圆角矩形 20"/>
          <p:cNvSpPr/>
          <p:nvPr/>
        </p:nvSpPr>
        <p:spPr>
          <a:xfrm>
            <a:off x="1718835" y="2334074"/>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smtClean="0">
                <a:solidFill>
                  <a:srgbClr val="FFFFFF"/>
                </a:solidFill>
                <a:effectLst>
                  <a:outerShdw blurRad="38100" dist="38100" dir="2700000" algn="tl">
                    <a:srgbClr val="000000">
                      <a:alpha val="43137"/>
                    </a:srgbClr>
                  </a:outerShdw>
                </a:effectLst>
                <a:latin typeface="+mn-ea"/>
              </a:rPr>
              <a:t>2</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8" name="左箭头 1"/>
          <p:cNvSpPr/>
          <p:nvPr/>
        </p:nvSpPr>
        <p:spPr>
          <a:xfrm>
            <a:off x="8831771" y="1490016"/>
            <a:ext cx="435426" cy="365760"/>
          </a:xfrm>
          <a:prstGeom prst="leftArrow">
            <a:avLst/>
          </a:prstGeom>
          <a:solidFill>
            <a:schemeClr val="bg1"/>
          </a:solidFill>
          <a:ln>
            <a:solidFill>
              <a:schemeClr val="bg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fontAlgn="base">
              <a:lnSpc>
                <a:spcPct val="90000"/>
              </a:lnSpc>
              <a:spcBef>
                <a:spcPct val="0"/>
              </a:spcBef>
              <a:spcAft>
                <a:spcPct val="0"/>
              </a:spcAft>
              <a:buClr>
                <a:srgbClr val="2DB6B3"/>
              </a:buClr>
            </a:pPr>
            <a:endParaRPr lang="zh-CN" altLang="en-US" sz="2400" b="1" dirty="0" smtClean="0">
              <a:solidFill>
                <a:schemeClr val="bg1"/>
              </a:solidFill>
              <a:latin typeface="+mn-ea"/>
            </a:endParaRPr>
          </a:p>
        </p:txBody>
      </p:sp>
      <p:sp>
        <p:nvSpPr>
          <p:cNvPr id="9" name="Rectangle 5"/>
          <p:cNvSpPr>
            <a:spLocks noChangeArrowheads="1"/>
          </p:cNvSpPr>
          <p:nvPr/>
        </p:nvSpPr>
        <p:spPr bwMode="auto">
          <a:xfrm>
            <a:off x="2510200" y="3269572"/>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smtClean="0">
                <a:ln>
                  <a:solidFill>
                    <a:schemeClr val="bg1">
                      <a:lumMod val="50000"/>
                    </a:schemeClr>
                  </a:solidFill>
                </a:ln>
                <a:solidFill>
                  <a:schemeClr val="bg1">
                    <a:lumMod val="50000"/>
                  </a:schemeClr>
                </a:solidFill>
                <a:latin typeface="+mn-ea"/>
              </a:rPr>
              <a:t>大数据分析平台演进路线</a:t>
            </a:r>
            <a:endParaRPr lang="en-US" altLang="zh-CN" sz="2400" dirty="0">
              <a:ln>
                <a:solidFill>
                  <a:schemeClr val="bg1">
                    <a:lumMod val="50000"/>
                  </a:schemeClr>
                </a:solidFill>
              </a:ln>
              <a:solidFill>
                <a:schemeClr val="bg1">
                  <a:lumMod val="50000"/>
                </a:schemeClr>
              </a:solidFill>
              <a:latin typeface="+mn-ea"/>
            </a:endParaRPr>
          </a:p>
        </p:txBody>
      </p:sp>
      <p:sp>
        <p:nvSpPr>
          <p:cNvPr id="10" name="圆角矩形 20"/>
          <p:cNvSpPr/>
          <p:nvPr/>
        </p:nvSpPr>
        <p:spPr>
          <a:xfrm>
            <a:off x="1718835" y="3269572"/>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a:solidFill>
                  <a:srgbClr val="FFFFFF"/>
                </a:solidFill>
                <a:effectLst>
                  <a:outerShdw blurRad="38100" dist="38100" dir="2700000" algn="tl">
                    <a:srgbClr val="000000">
                      <a:alpha val="43137"/>
                    </a:srgbClr>
                  </a:outerShdw>
                </a:effectLst>
                <a:latin typeface="+mn-ea"/>
              </a:rPr>
              <a:t>3</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11" name="Rectangle 5"/>
          <p:cNvSpPr>
            <a:spLocks noChangeArrowheads="1"/>
          </p:cNvSpPr>
          <p:nvPr/>
        </p:nvSpPr>
        <p:spPr bwMode="auto">
          <a:xfrm>
            <a:off x="2510200" y="4205070"/>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smtClean="0">
                <a:ln>
                  <a:solidFill>
                    <a:schemeClr val="bg1">
                      <a:lumMod val="50000"/>
                    </a:schemeClr>
                  </a:solidFill>
                </a:ln>
                <a:solidFill>
                  <a:schemeClr val="bg1">
                    <a:lumMod val="50000"/>
                  </a:schemeClr>
                </a:solidFill>
                <a:latin typeface="+mn-ea"/>
              </a:rPr>
              <a:t>大数据分析平台一期实施重点</a:t>
            </a:r>
            <a:endParaRPr lang="en-US" altLang="zh-CN" sz="2400" dirty="0">
              <a:ln>
                <a:solidFill>
                  <a:schemeClr val="bg1">
                    <a:lumMod val="50000"/>
                  </a:schemeClr>
                </a:solidFill>
              </a:ln>
              <a:solidFill>
                <a:schemeClr val="bg1">
                  <a:lumMod val="50000"/>
                </a:schemeClr>
              </a:solidFill>
              <a:latin typeface="+mn-ea"/>
            </a:endParaRPr>
          </a:p>
        </p:txBody>
      </p:sp>
      <p:sp>
        <p:nvSpPr>
          <p:cNvPr id="12" name="圆角矩形 20"/>
          <p:cNvSpPr/>
          <p:nvPr/>
        </p:nvSpPr>
        <p:spPr>
          <a:xfrm>
            <a:off x="1718835" y="4205070"/>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smtClean="0">
                <a:solidFill>
                  <a:srgbClr val="FFFFFF"/>
                </a:solidFill>
                <a:effectLst>
                  <a:outerShdw blurRad="38100" dist="38100" dir="2700000" algn="tl">
                    <a:srgbClr val="000000">
                      <a:alpha val="43137"/>
                    </a:srgbClr>
                  </a:outerShdw>
                </a:effectLst>
                <a:latin typeface="+mn-ea"/>
              </a:rPr>
              <a:t>4</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13" name="Rectangle 5"/>
          <p:cNvSpPr>
            <a:spLocks noChangeArrowheads="1"/>
          </p:cNvSpPr>
          <p:nvPr/>
        </p:nvSpPr>
        <p:spPr bwMode="auto">
          <a:xfrm>
            <a:off x="2479148" y="5140569"/>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smtClean="0">
                <a:ln>
                  <a:solidFill>
                    <a:schemeClr val="bg1">
                      <a:lumMod val="50000"/>
                    </a:schemeClr>
                  </a:solidFill>
                </a:ln>
                <a:solidFill>
                  <a:schemeClr val="bg1">
                    <a:lumMod val="50000"/>
                  </a:schemeClr>
                </a:solidFill>
                <a:latin typeface="+mn-ea"/>
              </a:rPr>
              <a:t>附录：数据质量管理平台</a:t>
            </a:r>
            <a:endParaRPr lang="en-US" altLang="zh-CN" sz="2400" dirty="0">
              <a:ln>
                <a:solidFill>
                  <a:schemeClr val="bg1">
                    <a:lumMod val="50000"/>
                  </a:schemeClr>
                </a:solidFill>
              </a:ln>
              <a:solidFill>
                <a:schemeClr val="bg1">
                  <a:lumMod val="50000"/>
                </a:schemeClr>
              </a:solidFill>
              <a:latin typeface="+mn-ea"/>
            </a:endParaRPr>
          </a:p>
        </p:txBody>
      </p:sp>
      <p:sp>
        <p:nvSpPr>
          <p:cNvPr id="14" name="圆角矩形 20"/>
          <p:cNvSpPr/>
          <p:nvPr/>
        </p:nvSpPr>
        <p:spPr>
          <a:xfrm>
            <a:off x="1687783" y="5140569"/>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smtClean="0">
                <a:solidFill>
                  <a:srgbClr val="FFFFFF"/>
                </a:solidFill>
                <a:effectLst>
                  <a:outerShdw blurRad="38100" dist="38100" dir="2700000" algn="tl">
                    <a:srgbClr val="000000">
                      <a:alpha val="43137"/>
                    </a:srgbClr>
                  </a:outerShdw>
                </a:effectLst>
                <a:latin typeface="+mn-ea"/>
              </a:rPr>
              <a:t>5</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Tree>
    <p:extLst>
      <p:ext uri="{BB962C8B-B14F-4D97-AF65-F5344CB8AC3E}">
        <p14:creationId xmlns="" xmlns:p14="http://schemas.microsoft.com/office/powerpoint/2010/main" val="124326111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67023" y="881343"/>
            <a:ext cx="8834737" cy="237709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a:t>大数据分析平台总体</a:t>
            </a:r>
            <a:r>
              <a:rPr lang="zh-CN" altLang="en-US" dirty="0" smtClean="0"/>
              <a:t>架构</a:t>
            </a:r>
            <a:r>
              <a:rPr lang="en-US" altLang="zh-CN" dirty="0" smtClean="0"/>
              <a:t>——</a:t>
            </a:r>
            <a:r>
              <a:rPr lang="zh-CN" altLang="en-US" dirty="0" smtClean="0"/>
              <a:t>数据存储层（续）</a:t>
            </a:r>
            <a:endParaRPr lang="zh-CN" altLang="en-US" dirty="0"/>
          </a:p>
        </p:txBody>
      </p:sp>
      <p:sp>
        <p:nvSpPr>
          <p:cNvPr id="9" name="TextBox 8"/>
          <p:cNvSpPr txBox="1"/>
          <p:nvPr/>
        </p:nvSpPr>
        <p:spPr>
          <a:xfrm>
            <a:off x="1962687" y="3586901"/>
            <a:ext cx="4300994"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按沙盘演练需求，准备的明细或汇总业务数据</a:t>
            </a: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为数据科学家的挖掘预测操作提供数据服务</a:t>
            </a:r>
          </a:p>
        </p:txBody>
      </p:sp>
      <p:sp>
        <p:nvSpPr>
          <p:cNvPr id="10" name="Rectangle 60"/>
          <p:cNvSpPr/>
          <p:nvPr/>
        </p:nvSpPr>
        <p:spPr bwMode="auto">
          <a:xfrm>
            <a:off x="1956575" y="3586901"/>
            <a:ext cx="4379404" cy="2709208"/>
          </a:xfrm>
          <a:prstGeom prst="rect">
            <a:avLst/>
          </a:prstGeom>
          <a:noFill/>
          <a:ln w="9525" cap="flat" cmpd="sng" algn="ctr">
            <a:solidFill>
              <a:srgbClr val="0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mn-ea"/>
              <a:ea typeface="+mn-ea"/>
            </a:endParaRPr>
          </a:p>
        </p:txBody>
      </p:sp>
      <p:sp>
        <p:nvSpPr>
          <p:cNvPr id="11" name="Rectangle 61"/>
          <p:cNvSpPr/>
          <p:nvPr/>
        </p:nvSpPr>
        <p:spPr bwMode="auto">
          <a:xfrm>
            <a:off x="6380839" y="3586901"/>
            <a:ext cx="4395594" cy="2709208"/>
          </a:xfrm>
          <a:prstGeom prst="rect">
            <a:avLst/>
          </a:prstGeom>
          <a:noFill/>
          <a:ln w="9525" cap="flat" cmpd="sng" algn="ctr">
            <a:solidFill>
              <a:srgbClr val="0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mn-ea"/>
              <a:ea typeface="+mn-ea"/>
            </a:endParaRPr>
          </a:p>
        </p:txBody>
      </p:sp>
      <p:sp>
        <p:nvSpPr>
          <p:cNvPr id="12" name="Rectangle 62"/>
          <p:cNvSpPr/>
          <p:nvPr/>
        </p:nvSpPr>
        <p:spPr bwMode="auto">
          <a:xfrm>
            <a:off x="790189" y="358078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smtClean="0">
                <a:solidFill>
                  <a:schemeClr val="tx2">
                    <a:lumMod val="50000"/>
                  </a:schemeClr>
                </a:solidFill>
                <a:latin typeface="+mn-ea"/>
              </a:rPr>
              <a:t>数据内容</a:t>
            </a:r>
            <a:endParaRPr lang="en-US" altLang="zh-CN" sz="1200" kern="0" dirty="0" smtClean="0">
              <a:solidFill>
                <a:schemeClr val="tx2">
                  <a:lumMod val="50000"/>
                </a:schemeClr>
              </a:solidFill>
              <a:latin typeface="+mn-ea"/>
            </a:endParaRPr>
          </a:p>
          <a:p>
            <a:pPr marL="93663" indent="-93663" algn="ctr" eaLnBrk="0" hangingPunct="0">
              <a:buFont typeface="Wingdings" pitchFamily="2" charset="2"/>
              <a:buNone/>
            </a:pPr>
            <a:r>
              <a:rPr lang="zh-CN" altLang="en-US" sz="1200" kern="0" dirty="0">
                <a:solidFill>
                  <a:schemeClr val="tx2">
                    <a:lumMod val="50000"/>
                  </a:schemeClr>
                </a:solidFill>
                <a:latin typeface="+mn-ea"/>
              </a:rPr>
              <a:t>主要</a:t>
            </a:r>
            <a:r>
              <a:rPr lang="zh-CN" altLang="en-US" sz="1200" kern="0" dirty="0" smtClean="0">
                <a:solidFill>
                  <a:schemeClr val="tx2">
                    <a:lumMod val="50000"/>
                  </a:schemeClr>
                </a:solidFill>
                <a:latin typeface="+mn-ea"/>
              </a:rPr>
              <a:t>用途</a:t>
            </a:r>
            <a:endParaRPr lang="en-US" sz="1200" kern="0" dirty="0">
              <a:solidFill>
                <a:schemeClr val="tx2">
                  <a:lumMod val="50000"/>
                </a:schemeClr>
              </a:solidFill>
              <a:latin typeface="+mn-ea"/>
            </a:endParaRPr>
          </a:p>
        </p:txBody>
      </p:sp>
      <p:sp>
        <p:nvSpPr>
          <p:cNvPr id="13" name="Rectangle 63"/>
          <p:cNvSpPr/>
          <p:nvPr/>
        </p:nvSpPr>
        <p:spPr bwMode="auto">
          <a:xfrm>
            <a:off x="790189" y="414531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数据模型</a:t>
            </a:r>
            <a:endParaRPr lang="en-US" altLang="zh-CN" sz="1200" kern="0" dirty="0">
              <a:solidFill>
                <a:schemeClr val="tx2">
                  <a:lumMod val="50000"/>
                </a:schemeClr>
              </a:solidFill>
              <a:latin typeface="+mn-ea"/>
            </a:endParaRPr>
          </a:p>
          <a:p>
            <a:pPr marL="93663" indent="-93663" algn="ctr" eaLnBrk="0" hangingPunct="0">
              <a:buFont typeface="Wingdings" pitchFamily="2" charset="2"/>
              <a:buNone/>
            </a:pPr>
            <a:r>
              <a:rPr lang="zh-CN" altLang="en-US" sz="1200" kern="0" dirty="0">
                <a:solidFill>
                  <a:schemeClr val="tx2">
                    <a:lumMod val="50000"/>
                  </a:schemeClr>
                </a:solidFill>
                <a:latin typeface="+mn-ea"/>
              </a:rPr>
              <a:t>保留周期</a:t>
            </a:r>
            <a:endParaRPr lang="en-US" sz="1200" kern="0" dirty="0">
              <a:solidFill>
                <a:schemeClr val="tx2">
                  <a:lumMod val="50000"/>
                </a:schemeClr>
              </a:solidFill>
              <a:latin typeface="+mn-ea"/>
            </a:endParaRPr>
          </a:p>
        </p:txBody>
      </p:sp>
      <p:sp>
        <p:nvSpPr>
          <p:cNvPr id="14" name="Rectangle 64"/>
          <p:cNvSpPr/>
          <p:nvPr/>
        </p:nvSpPr>
        <p:spPr bwMode="auto">
          <a:xfrm>
            <a:off x="789173" y="470984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用户</a:t>
            </a:r>
            <a:r>
              <a:rPr lang="en-US" altLang="zh-CN" sz="1200" kern="0" dirty="0">
                <a:solidFill>
                  <a:schemeClr val="tx2">
                    <a:lumMod val="50000"/>
                  </a:schemeClr>
                </a:solidFill>
                <a:latin typeface="+mn-ea"/>
              </a:rPr>
              <a:t/>
            </a:r>
            <a:br>
              <a:rPr lang="en-US" altLang="zh-CN" sz="1200" kern="0" dirty="0">
                <a:solidFill>
                  <a:schemeClr val="tx2">
                    <a:lumMod val="50000"/>
                  </a:schemeClr>
                </a:solidFill>
                <a:latin typeface="+mn-ea"/>
              </a:rPr>
            </a:br>
            <a:r>
              <a:rPr lang="zh-CN" altLang="en-US" sz="1200" kern="0" dirty="0">
                <a:solidFill>
                  <a:schemeClr val="tx2">
                    <a:lumMod val="50000"/>
                  </a:schemeClr>
                </a:solidFill>
                <a:latin typeface="+mn-ea"/>
              </a:rPr>
              <a:t>访问模式</a:t>
            </a:r>
            <a:endParaRPr lang="en-US" sz="1200" kern="0" dirty="0">
              <a:solidFill>
                <a:schemeClr val="tx2">
                  <a:lumMod val="50000"/>
                </a:schemeClr>
              </a:solidFill>
              <a:latin typeface="+mn-ea"/>
            </a:endParaRPr>
          </a:p>
        </p:txBody>
      </p:sp>
      <p:sp>
        <p:nvSpPr>
          <p:cNvPr id="15" name="Rectangle 65"/>
          <p:cNvSpPr/>
          <p:nvPr/>
        </p:nvSpPr>
        <p:spPr bwMode="auto">
          <a:xfrm>
            <a:off x="790189" y="527437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工作负载</a:t>
            </a:r>
            <a:endParaRPr lang="en-US" sz="1200" kern="0" dirty="0">
              <a:solidFill>
                <a:schemeClr val="tx2">
                  <a:lumMod val="50000"/>
                </a:schemeClr>
              </a:solidFill>
              <a:latin typeface="+mn-ea"/>
            </a:endParaRPr>
          </a:p>
        </p:txBody>
      </p:sp>
      <p:sp>
        <p:nvSpPr>
          <p:cNvPr id="16" name="Rectangle 66"/>
          <p:cNvSpPr/>
          <p:nvPr/>
        </p:nvSpPr>
        <p:spPr bwMode="auto">
          <a:xfrm>
            <a:off x="789173" y="583890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可用性要求</a:t>
            </a:r>
            <a:endParaRPr lang="en-US" sz="1200" kern="0" dirty="0">
              <a:solidFill>
                <a:schemeClr val="tx2">
                  <a:lumMod val="50000"/>
                </a:schemeClr>
              </a:solidFill>
              <a:latin typeface="+mn-ea"/>
            </a:endParaRPr>
          </a:p>
        </p:txBody>
      </p:sp>
      <p:cxnSp>
        <p:nvCxnSpPr>
          <p:cNvPr id="17" name="Straight Connector 67"/>
          <p:cNvCxnSpPr/>
          <p:nvPr/>
        </p:nvCxnSpPr>
        <p:spPr bwMode="auto">
          <a:xfrm>
            <a:off x="1979887" y="4094725"/>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18" name="Straight Connector 68"/>
          <p:cNvCxnSpPr/>
          <p:nvPr/>
        </p:nvCxnSpPr>
        <p:spPr bwMode="auto">
          <a:xfrm>
            <a:off x="1979887" y="4667021"/>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19" name="Straight Connector 69"/>
          <p:cNvCxnSpPr/>
          <p:nvPr/>
        </p:nvCxnSpPr>
        <p:spPr bwMode="auto">
          <a:xfrm>
            <a:off x="1979887" y="5235549"/>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20" name="Straight Connector 70"/>
          <p:cNvCxnSpPr/>
          <p:nvPr/>
        </p:nvCxnSpPr>
        <p:spPr bwMode="auto">
          <a:xfrm>
            <a:off x="1979887" y="5794197"/>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sp>
        <p:nvSpPr>
          <p:cNvPr id="21" name="TextBox 20"/>
          <p:cNvSpPr txBox="1"/>
          <p:nvPr/>
        </p:nvSpPr>
        <p:spPr>
          <a:xfrm>
            <a:off x="1962687" y="4151913"/>
            <a:ext cx="4293532"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模型</a:t>
            </a:r>
            <a:r>
              <a:rPr lang="zh-CN" altLang="en-US" sz="1200" b="1" dirty="0">
                <a:solidFill>
                  <a:schemeClr val="tx1">
                    <a:lumMod val="50000"/>
                    <a:lumOff val="50000"/>
                  </a:schemeClr>
                </a:solidFill>
                <a:latin typeface="+mj-ea"/>
                <a:ea typeface="+mj-ea"/>
              </a:rPr>
              <a:t>依赖于沙盘演练</a:t>
            </a:r>
            <a:r>
              <a:rPr lang="zh-CN" altLang="en-US" sz="1200" b="1" dirty="0" smtClean="0">
                <a:solidFill>
                  <a:schemeClr val="tx1">
                    <a:lumMod val="50000"/>
                    <a:lumOff val="50000"/>
                  </a:schemeClr>
                </a:solidFill>
                <a:latin typeface="+mj-ea"/>
                <a:ea typeface="+mj-ea"/>
              </a:rPr>
              <a:t>需求</a:t>
            </a:r>
            <a:endParaRPr lang="zh-CN" altLang="en-US"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在整个沙盘演练周期内保留</a:t>
            </a:r>
          </a:p>
        </p:txBody>
      </p:sp>
      <p:sp>
        <p:nvSpPr>
          <p:cNvPr id="22" name="TextBox 21"/>
          <p:cNvSpPr txBox="1"/>
          <p:nvPr/>
        </p:nvSpPr>
        <p:spPr>
          <a:xfrm>
            <a:off x="1962686" y="4739028"/>
            <a:ext cx="437302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集市区</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沙盘区</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归档区批量作业访问</a:t>
            </a: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少量高级业务人员进行灵活查询、挖掘预测</a:t>
            </a:r>
          </a:p>
        </p:txBody>
      </p:sp>
      <p:sp>
        <p:nvSpPr>
          <p:cNvPr id="23" name="TextBox 22"/>
          <p:cNvSpPr txBox="1"/>
          <p:nvPr/>
        </p:nvSpPr>
        <p:spPr>
          <a:xfrm>
            <a:off x="1962686" y="5299777"/>
            <a:ext cx="437302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en-US" altLang="zh-CN" sz="1200" b="1" dirty="0">
                <a:solidFill>
                  <a:schemeClr val="tx1">
                    <a:lumMod val="50000"/>
                    <a:lumOff val="50000"/>
                  </a:schemeClr>
                </a:solidFill>
                <a:latin typeface="+mj-ea"/>
                <a:ea typeface="+mj-ea"/>
              </a:rPr>
              <a:t>I/O</a:t>
            </a:r>
            <a:r>
              <a:rPr lang="zh-CN" altLang="en-US" sz="1200" b="1" dirty="0">
                <a:solidFill>
                  <a:schemeClr val="tx1">
                    <a:lumMod val="50000"/>
                    <a:lumOff val="50000"/>
                  </a:schemeClr>
                </a:solidFill>
                <a:latin typeface="+mj-ea"/>
                <a:ea typeface="+mj-ea"/>
              </a:rPr>
              <a:t>敏感，终批量</a:t>
            </a:r>
            <a:r>
              <a:rPr lang="en-US" altLang="zh-CN" sz="1200" b="1" dirty="0">
                <a:solidFill>
                  <a:schemeClr val="tx1">
                    <a:lumMod val="50000"/>
                    <a:lumOff val="50000"/>
                  </a:schemeClr>
                </a:solidFill>
                <a:latin typeface="+mj-ea"/>
                <a:ea typeface="+mj-ea"/>
              </a:rPr>
              <a:t>ETL </a:t>
            </a:r>
            <a:r>
              <a:rPr lang="zh-CN" altLang="en-US" sz="1200" b="1" dirty="0">
                <a:solidFill>
                  <a:schemeClr val="tx1">
                    <a:lumMod val="50000"/>
                    <a:lumOff val="50000"/>
                  </a:schemeClr>
                </a:solidFill>
                <a:latin typeface="+mj-ea"/>
                <a:ea typeface="+mj-ea"/>
              </a:rPr>
              <a:t>（合并、拉链、关联、汇总等等）</a:t>
            </a:r>
            <a:endParaRPr lang="en-US" altLang="zh-CN"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以</a:t>
            </a:r>
            <a:r>
              <a:rPr lang="en-US" altLang="zh-CN" sz="1200" b="1" dirty="0">
                <a:solidFill>
                  <a:schemeClr val="tx1">
                    <a:lumMod val="50000"/>
                    <a:lumOff val="50000"/>
                  </a:schemeClr>
                </a:solidFill>
                <a:latin typeface="+mj-ea"/>
                <a:ea typeface="+mj-ea"/>
              </a:rPr>
              <a:t>ELT</a:t>
            </a:r>
            <a:r>
              <a:rPr lang="zh-CN" altLang="en-US" sz="1200" b="1" dirty="0">
                <a:solidFill>
                  <a:schemeClr val="tx1">
                    <a:lumMod val="50000"/>
                    <a:lumOff val="50000"/>
                  </a:schemeClr>
                </a:solidFill>
                <a:latin typeface="+mj-ea"/>
                <a:ea typeface="+mj-ea"/>
              </a:rPr>
              <a:t>形式通过</a:t>
            </a:r>
            <a:r>
              <a:rPr lang="en-US" altLang="zh-CN" sz="1200" b="1" dirty="0">
                <a:solidFill>
                  <a:schemeClr val="tx1">
                    <a:lumMod val="50000"/>
                    <a:lumOff val="50000"/>
                  </a:schemeClr>
                </a:solidFill>
                <a:latin typeface="+mj-ea"/>
                <a:ea typeface="+mj-ea"/>
              </a:rPr>
              <a:t>Hive SQL</a:t>
            </a:r>
            <a:r>
              <a:rPr lang="zh-CN" altLang="en-US" sz="1200" b="1" dirty="0">
                <a:solidFill>
                  <a:schemeClr val="tx1">
                    <a:lumMod val="50000"/>
                    <a:lumOff val="50000"/>
                  </a:schemeClr>
                </a:solidFill>
                <a:latin typeface="+mj-ea"/>
                <a:ea typeface="+mj-ea"/>
              </a:rPr>
              <a:t>执行，复杂处理使用</a:t>
            </a:r>
            <a:r>
              <a:rPr lang="en-US" altLang="zh-CN" sz="1200" b="1" dirty="0">
                <a:solidFill>
                  <a:schemeClr val="tx1">
                    <a:lumMod val="50000"/>
                    <a:lumOff val="50000"/>
                  </a:schemeClr>
                </a:solidFill>
                <a:latin typeface="+mj-ea"/>
                <a:ea typeface="+mj-ea"/>
              </a:rPr>
              <a:t>MR</a:t>
            </a:r>
            <a:r>
              <a:rPr lang="zh-CN" altLang="en-US" sz="1200" b="1" dirty="0">
                <a:solidFill>
                  <a:schemeClr val="tx1">
                    <a:lumMod val="50000"/>
                    <a:lumOff val="50000"/>
                  </a:schemeClr>
                </a:solidFill>
                <a:latin typeface="+mj-ea"/>
                <a:ea typeface="+mj-ea"/>
              </a:rPr>
              <a:t>定制</a:t>
            </a:r>
            <a:r>
              <a:rPr lang="en-US" altLang="zh-CN" sz="1200" b="1" dirty="0">
                <a:solidFill>
                  <a:schemeClr val="tx1">
                    <a:lumMod val="50000"/>
                    <a:lumOff val="50000"/>
                  </a:schemeClr>
                </a:solidFill>
                <a:latin typeface="+mj-ea"/>
                <a:ea typeface="+mj-ea"/>
              </a:rPr>
              <a:t>UDF</a:t>
            </a:r>
            <a:endParaRPr lang="zh-CN" altLang="en-US" sz="1200" b="1" dirty="0">
              <a:solidFill>
                <a:schemeClr val="tx1">
                  <a:lumMod val="50000"/>
                  <a:lumOff val="50000"/>
                </a:schemeClr>
              </a:solidFill>
              <a:latin typeface="+mj-ea"/>
              <a:ea typeface="+mj-ea"/>
            </a:endParaRPr>
          </a:p>
        </p:txBody>
      </p:sp>
      <p:sp>
        <p:nvSpPr>
          <p:cNvPr id="24" name="TextBox 23"/>
          <p:cNvSpPr txBox="1"/>
          <p:nvPr/>
        </p:nvSpPr>
        <p:spPr>
          <a:xfrm>
            <a:off x="1962686" y="5838908"/>
            <a:ext cx="440739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独立的</a:t>
            </a:r>
            <a:r>
              <a:rPr lang="en-US" altLang="zh-CN" sz="1200" b="1" dirty="0" smtClean="0">
                <a:solidFill>
                  <a:schemeClr val="tx1">
                    <a:lumMod val="50000"/>
                    <a:lumOff val="50000"/>
                  </a:schemeClr>
                </a:solidFill>
                <a:latin typeface="+mj-ea"/>
                <a:ea typeface="+mj-ea"/>
              </a:rPr>
              <a:t>Hadoop</a:t>
            </a:r>
            <a:r>
              <a:rPr lang="zh-CN" altLang="en-US" sz="1200" b="1" dirty="0" smtClean="0">
                <a:solidFill>
                  <a:schemeClr val="tx1">
                    <a:lumMod val="50000"/>
                    <a:lumOff val="50000"/>
                  </a:schemeClr>
                </a:solidFill>
                <a:latin typeface="+mj-ea"/>
                <a:ea typeface="+mj-ea"/>
              </a:rPr>
              <a:t>集群（</a:t>
            </a:r>
            <a:r>
              <a:rPr lang="en-US" altLang="zh-CN" sz="1200" b="1" dirty="0" smtClean="0">
                <a:solidFill>
                  <a:schemeClr val="tx1">
                    <a:lumMod val="50000"/>
                    <a:lumOff val="50000"/>
                  </a:schemeClr>
                </a:solidFill>
                <a:latin typeface="+mj-ea"/>
                <a:ea typeface="+mj-ea"/>
              </a:rPr>
              <a:t>HDFS</a:t>
            </a:r>
            <a:r>
              <a:rPr lang="zh-CN" altLang="en-US" sz="1200" b="1" dirty="0" smtClean="0">
                <a:solidFill>
                  <a:schemeClr val="tx1">
                    <a:lumMod val="50000"/>
                    <a:lumOff val="50000"/>
                  </a:schemeClr>
                </a:solidFill>
                <a:latin typeface="+mj-ea"/>
                <a:ea typeface="+mj-ea"/>
              </a:rPr>
              <a:t>）</a:t>
            </a:r>
            <a:endParaRPr lang="en-US" altLang="zh-CN"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无单点</a:t>
            </a:r>
            <a:r>
              <a:rPr lang="zh-CN" altLang="en-US" sz="1200" b="1" dirty="0" smtClean="0">
                <a:solidFill>
                  <a:schemeClr val="tx1">
                    <a:lumMod val="50000"/>
                    <a:lumOff val="50000"/>
                  </a:schemeClr>
                </a:solidFill>
                <a:latin typeface="+mj-ea"/>
              </a:rPr>
              <a:t>故障</a:t>
            </a:r>
            <a:r>
              <a:rPr lang="zh-CN" altLang="en-US" sz="1200" b="1" dirty="0">
                <a:solidFill>
                  <a:schemeClr val="tx1">
                    <a:lumMod val="50000"/>
                    <a:lumOff val="50000"/>
                  </a:schemeClr>
                </a:solidFill>
                <a:latin typeface="+mj-ea"/>
              </a:rPr>
              <a:t>，</a:t>
            </a:r>
            <a:r>
              <a:rPr lang="en-US" altLang="zh-CN" sz="1200" b="1" dirty="0" smtClean="0">
                <a:solidFill>
                  <a:schemeClr val="tx1">
                    <a:lumMod val="50000"/>
                    <a:lumOff val="50000"/>
                  </a:schemeClr>
                </a:solidFill>
                <a:latin typeface="+mj-ea"/>
                <a:ea typeface="+mj-ea"/>
              </a:rPr>
              <a:t>7×24</a:t>
            </a:r>
            <a:r>
              <a:rPr lang="zh-CN" altLang="en-US" sz="1200" b="1" dirty="0">
                <a:solidFill>
                  <a:schemeClr val="tx1">
                    <a:lumMod val="50000"/>
                    <a:lumOff val="50000"/>
                  </a:schemeClr>
                </a:solidFill>
                <a:latin typeface="+mj-ea"/>
                <a:ea typeface="+mj-ea"/>
              </a:rPr>
              <a:t>小时</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非工作日有限停机</a:t>
            </a:r>
            <a:endParaRPr lang="en-US" sz="1200" b="1" dirty="0">
              <a:solidFill>
                <a:schemeClr val="tx1">
                  <a:lumMod val="50000"/>
                  <a:lumOff val="50000"/>
                </a:schemeClr>
              </a:solidFill>
              <a:latin typeface="+mj-ea"/>
              <a:ea typeface="+mj-ea"/>
            </a:endParaRPr>
          </a:p>
        </p:txBody>
      </p:sp>
      <p:sp>
        <p:nvSpPr>
          <p:cNvPr id="25" name="TextBox 24"/>
          <p:cNvSpPr txBox="1"/>
          <p:nvPr/>
        </p:nvSpPr>
        <p:spPr>
          <a:xfrm>
            <a:off x="6380838" y="4739029"/>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沙盘区</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归档区批量作业访问</a:t>
            </a: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决策人员、管理人员、业务人员访问</a:t>
            </a:r>
          </a:p>
        </p:txBody>
      </p:sp>
      <p:sp>
        <p:nvSpPr>
          <p:cNvPr id="26" name="TextBox 25"/>
          <p:cNvSpPr txBox="1"/>
          <p:nvPr/>
        </p:nvSpPr>
        <p:spPr>
          <a:xfrm>
            <a:off x="6380838" y="5280260"/>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en-US" altLang="zh-CN" sz="1200" b="1" dirty="0">
                <a:solidFill>
                  <a:schemeClr val="tx1">
                    <a:lumMod val="50000"/>
                    <a:lumOff val="50000"/>
                  </a:schemeClr>
                </a:solidFill>
                <a:latin typeface="+mj-ea"/>
                <a:ea typeface="+mj-ea"/>
              </a:rPr>
              <a:t>I/O</a:t>
            </a:r>
            <a:r>
              <a:rPr lang="zh-CN" altLang="en-US" sz="1200" b="1" dirty="0">
                <a:solidFill>
                  <a:schemeClr val="tx1">
                    <a:lumMod val="50000"/>
                    <a:lumOff val="50000"/>
                  </a:schemeClr>
                </a:solidFill>
                <a:latin typeface="+mj-ea"/>
                <a:ea typeface="+mj-ea"/>
              </a:rPr>
              <a:t>敏感型，</a:t>
            </a:r>
            <a:r>
              <a:rPr lang="en-US" altLang="zh-CN" sz="1200" b="1" dirty="0">
                <a:solidFill>
                  <a:schemeClr val="tx1">
                    <a:lumMod val="50000"/>
                    <a:lumOff val="50000"/>
                  </a:schemeClr>
                </a:solidFill>
                <a:latin typeface="+mj-ea"/>
                <a:ea typeface="+mj-ea"/>
              </a:rPr>
              <a:t>BI</a:t>
            </a:r>
            <a:r>
              <a:rPr lang="zh-CN" altLang="en-US" sz="1200" b="1" dirty="0">
                <a:solidFill>
                  <a:schemeClr val="tx1">
                    <a:lumMod val="50000"/>
                    <a:lumOff val="50000"/>
                  </a:schemeClr>
                </a:solidFill>
                <a:latin typeface="+mj-ea"/>
                <a:ea typeface="+mj-ea"/>
              </a:rPr>
              <a:t>工具提交的报表、查询、分析</a:t>
            </a:r>
            <a:r>
              <a:rPr lang="en-US" altLang="zh-CN" sz="1200" b="1" dirty="0">
                <a:solidFill>
                  <a:schemeClr val="tx1">
                    <a:lumMod val="50000"/>
                    <a:lumOff val="50000"/>
                  </a:schemeClr>
                </a:solidFill>
                <a:latin typeface="+mj-ea"/>
                <a:ea typeface="+mj-ea"/>
              </a:rPr>
              <a:t>SQL</a:t>
            </a:r>
            <a:r>
              <a:rPr lang="zh-CN" altLang="en-US" sz="1200" b="1" dirty="0">
                <a:solidFill>
                  <a:schemeClr val="tx1">
                    <a:lumMod val="50000"/>
                    <a:lumOff val="50000"/>
                  </a:schemeClr>
                </a:solidFill>
                <a:latin typeface="+mj-ea"/>
                <a:ea typeface="+mj-ea"/>
              </a:rPr>
              <a:t>命令和日终批量</a:t>
            </a:r>
            <a:r>
              <a:rPr lang="en-US" altLang="zh-CN" sz="1200" b="1" dirty="0">
                <a:solidFill>
                  <a:schemeClr val="tx1">
                    <a:lumMod val="50000"/>
                    <a:lumOff val="50000"/>
                  </a:schemeClr>
                </a:solidFill>
                <a:latin typeface="+mj-ea"/>
                <a:ea typeface="+mj-ea"/>
              </a:rPr>
              <a:t>ETL</a:t>
            </a:r>
            <a:r>
              <a:rPr lang="zh-CN" altLang="en-US" sz="1200" b="1" dirty="0">
                <a:solidFill>
                  <a:schemeClr val="tx1">
                    <a:lumMod val="50000"/>
                    <a:lumOff val="50000"/>
                  </a:schemeClr>
                </a:solidFill>
                <a:latin typeface="+mj-ea"/>
                <a:ea typeface="+mj-ea"/>
              </a:rPr>
              <a:t>（汇总、聚集等操作，以</a:t>
            </a:r>
            <a:r>
              <a:rPr lang="en-US" altLang="zh-CN" sz="1200" b="1" dirty="0">
                <a:solidFill>
                  <a:schemeClr val="tx1">
                    <a:lumMod val="50000"/>
                    <a:lumOff val="50000"/>
                  </a:schemeClr>
                </a:solidFill>
                <a:latin typeface="+mj-ea"/>
                <a:ea typeface="+mj-ea"/>
              </a:rPr>
              <a:t>ELT</a:t>
            </a:r>
            <a:r>
              <a:rPr lang="zh-CN" altLang="en-US" sz="1200" b="1" dirty="0">
                <a:solidFill>
                  <a:schemeClr val="tx1">
                    <a:lumMod val="50000"/>
                    <a:lumOff val="50000"/>
                  </a:schemeClr>
                </a:solidFill>
                <a:latin typeface="+mj-ea"/>
                <a:ea typeface="+mj-ea"/>
              </a:rPr>
              <a:t>形式通过</a:t>
            </a:r>
            <a:r>
              <a:rPr lang="en-US" altLang="zh-CN" sz="1200" b="1" dirty="0">
                <a:solidFill>
                  <a:schemeClr val="tx1">
                    <a:lumMod val="50000"/>
                    <a:lumOff val="50000"/>
                  </a:schemeClr>
                </a:solidFill>
                <a:latin typeface="+mj-ea"/>
                <a:ea typeface="+mj-ea"/>
              </a:rPr>
              <a:t>SQL</a:t>
            </a:r>
            <a:r>
              <a:rPr lang="zh-CN" altLang="en-US" sz="1200" b="1" dirty="0">
                <a:solidFill>
                  <a:schemeClr val="tx1">
                    <a:lumMod val="50000"/>
                    <a:lumOff val="50000"/>
                  </a:schemeClr>
                </a:solidFill>
                <a:latin typeface="+mj-ea"/>
                <a:ea typeface="+mj-ea"/>
              </a:rPr>
              <a:t>执行）</a:t>
            </a:r>
          </a:p>
        </p:txBody>
      </p:sp>
      <p:sp>
        <p:nvSpPr>
          <p:cNvPr id="27" name="TextBox 26"/>
          <p:cNvSpPr txBox="1"/>
          <p:nvPr/>
        </p:nvSpPr>
        <p:spPr>
          <a:xfrm>
            <a:off x="6407747" y="5838908"/>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基于开放平台的</a:t>
            </a:r>
            <a:r>
              <a:rPr lang="zh-CN" altLang="en-US" sz="1200" b="1" dirty="0">
                <a:solidFill>
                  <a:schemeClr val="tx1">
                    <a:lumMod val="50000"/>
                    <a:lumOff val="50000"/>
                  </a:schemeClr>
                </a:solidFill>
                <a:latin typeface="+mj-ea"/>
                <a:ea typeface="+mj-ea"/>
              </a:rPr>
              <a:t>完全无共享</a:t>
            </a:r>
            <a:r>
              <a:rPr lang="en-US" altLang="zh-CN" sz="1200" b="1" dirty="0" smtClean="0">
                <a:solidFill>
                  <a:schemeClr val="tx1">
                    <a:lumMod val="50000"/>
                    <a:lumOff val="50000"/>
                  </a:schemeClr>
                </a:solidFill>
                <a:latin typeface="+mj-ea"/>
                <a:ea typeface="+mj-ea"/>
              </a:rPr>
              <a:t> </a:t>
            </a:r>
            <a:r>
              <a:rPr lang="en-US" altLang="zh-CN" sz="1200" b="1" dirty="0">
                <a:solidFill>
                  <a:schemeClr val="tx1">
                    <a:lumMod val="50000"/>
                    <a:lumOff val="50000"/>
                  </a:schemeClr>
                </a:solidFill>
                <a:latin typeface="+mj-ea"/>
              </a:rPr>
              <a:t>MPP </a:t>
            </a:r>
            <a:r>
              <a:rPr lang="zh-CN" altLang="en-US" sz="1200" b="1" dirty="0">
                <a:solidFill>
                  <a:schemeClr val="tx1">
                    <a:lumMod val="50000"/>
                    <a:lumOff val="50000"/>
                  </a:schemeClr>
                </a:solidFill>
                <a:latin typeface="+mj-ea"/>
              </a:rPr>
              <a:t>数据库</a:t>
            </a:r>
            <a:r>
              <a:rPr lang="zh-CN" altLang="en-US" sz="1200" b="1" dirty="0" smtClean="0">
                <a:solidFill>
                  <a:schemeClr val="tx1">
                    <a:lumMod val="50000"/>
                    <a:lumOff val="50000"/>
                  </a:schemeClr>
                </a:solidFill>
                <a:latin typeface="+mj-ea"/>
              </a:rPr>
              <a:t>集群</a:t>
            </a:r>
            <a:r>
              <a:rPr lang="en-US" altLang="zh-CN" sz="1200" b="1" dirty="0" smtClean="0">
                <a:solidFill>
                  <a:schemeClr val="tx1">
                    <a:lumMod val="50000"/>
                    <a:lumOff val="50000"/>
                  </a:schemeClr>
                </a:solidFill>
                <a:latin typeface="+mj-ea"/>
              </a:rPr>
              <a:t>+</a:t>
            </a:r>
            <a:r>
              <a:rPr lang="zh-CN" altLang="en-US" sz="1200" b="1" dirty="0" smtClean="0">
                <a:solidFill>
                  <a:schemeClr val="tx1">
                    <a:lumMod val="50000"/>
                    <a:lumOff val="50000"/>
                  </a:schemeClr>
                </a:solidFill>
                <a:latin typeface="+mj-ea"/>
              </a:rPr>
              <a:t>内存数据库</a:t>
            </a:r>
            <a:endParaRPr lang="en-US" altLang="zh-CN"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rPr>
              <a:t>无单点</a:t>
            </a:r>
            <a:r>
              <a:rPr lang="zh-CN" altLang="en-US" sz="1200" b="1" dirty="0" smtClean="0">
                <a:solidFill>
                  <a:schemeClr val="tx1">
                    <a:lumMod val="50000"/>
                    <a:lumOff val="50000"/>
                  </a:schemeClr>
                </a:solidFill>
                <a:latin typeface="+mj-ea"/>
              </a:rPr>
              <a:t>故障</a:t>
            </a:r>
            <a:r>
              <a:rPr lang="zh-CN" altLang="en-US" sz="1200" b="1" dirty="0">
                <a:solidFill>
                  <a:schemeClr val="tx1">
                    <a:lumMod val="50000"/>
                    <a:lumOff val="50000"/>
                  </a:schemeClr>
                </a:solidFill>
                <a:latin typeface="+mj-ea"/>
              </a:rPr>
              <a:t>，</a:t>
            </a:r>
            <a:r>
              <a:rPr lang="en-US" altLang="zh-CN" sz="1200" b="1" dirty="0" smtClean="0">
                <a:solidFill>
                  <a:schemeClr val="tx1">
                    <a:lumMod val="50000"/>
                    <a:lumOff val="50000"/>
                  </a:schemeClr>
                </a:solidFill>
                <a:latin typeface="+mj-ea"/>
                <a:ea typeface="+mj-ea"/>
              </a:rPr>
              <a:t>7×24</a:t>
            </a:r>
            <a:r>
              <a:rPr lang="zh-CN" altLang="en-US" sz="1200" b="1" dirty="0">
                <a:solidFill>
                  <a:schemeClr val="tx1">
                    <a:lumMod val="50000"/>
                    <a:lumOff val="50000"/>
                  </a:schemeClr>
                </a:solidFill>
                <a:latin typeface="+mj-ea"/>
                <a:ea typeface="+mj-ea"/>
              </a:rPr>
              <a:t>小时</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非工作日有限停机</a:t>
            </a:r>
            <a:endParaRPr lang="en-US" sz="1200" b="1" dirty="0">
              <a:solidFill>
                <a:schemeClr val="tx1">
                  <a:lumMod val="50000"/>
                  <a:lumOff val="50000"/>
                </a:schemeClr>
              </a:solidFill>
              <a:latin typeface="+mj-ea"/>
              <a:ea typeface="+mj-ea"/>
            </a:endParaRPr>
          </a:p>
        </p:txBody>
      </p:sp>
      <p:sp>
        <p:nvSpPr>
          <p:cNvPr id="28" name="TextBox 27"/>
          <p:cNvSpPr txBox="1"/>
          <p:nvPr/>
        </p:nvSpPr>
        <p:spPr>
          <a:xfrm>
            <a:off x="6380838" y="4162965"/>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维</a:t>
            </a:r>
            <a:r>
              <a:rPr lang="zh-CN" altLang="en-US" sz="1200" b="1" dirty="0">
                <a:solidFill>
                  <a:schemeClr val="tx1">
                    <a:lumMod val="50000"/>
                    <a:lumOff val="50000"/>
                  </a:schemeClr>
                </a:solidFill>
                <a:latin typeface="+mj-ea"/>
                <a:ea typeface="+mj-ea"/>
              </a:rPr>
              <a:t>度</a:t>
            </a:r>
            <a:r>
              <a:rPr lang="zh-CN" altLang="en-US" sz="1200" b="1" dirty="0" smtClean="0">
                <a:solidFill>
                  <a:schemeClr val="tx1">
                    <a:lumMod val="50000"/>
                    <a:lumOff val="50000"/>
                  </a:schemeClr>
                </a:solidFill>
                <a:latin typeface="+mj-ea"/>
                <a:ea typeface="+mj-ea"/>
              </a:rPr>
              <a:t>数据模型</a:t>
            </a:r>
            <a:endParaRPr lang="zh-CN" altLang="en-US"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依赖业务需求</a:t>
            </a:r>
          </a:p>
        </p:txBody>
      </p:sp>
      <p:sp>
        <p:nvSpPr>
          <p:cNvPr id="29" name="TextBox 28"/>
          <p:cNvSpPr txBox="1"/>
          <p:nvPr/>
        </p:nvSpPr>
        <p:spPr>
          <a:xfrm>
            <a:off x="6380838" y="3586901"/>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面向企业内部管理分析类应用需求的汇总数据</a:t>
            </a:r>
            <a:endParaRPr lang="zh-CN" altLang="en-US"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为客户、</a:t>
            </a:r>
            <a:r>
              <a:rPr lang="zh-CN" altLang="en-US" sz="1200" b="1" dirty="0" smtClean="0">
                <a:solidFill>
                  <a:schemeClr val="tx1">
                    <a:lumMod val="50000"/>
                    <a:lumOff val="50000"/>
                  </a:schemeClr>
                </a:solidFill>
                <a:latin typeface="+mj-ea"/>
                <a:ea typeface="+mj-ea"/>
              </a:rPr>
              <a:t>运营等</a:t>
            </a:r>
            <a:r>
              <a:rPr lang="zh-CN" altLang="en-US" sz="1200" b="1" dirty="0">
                <a:solidFill>
                  <a:schemeClr val="tx1">
                    <a:lumMod val="50000"/>
                    <a:lumOff val="50000"/>
                  </a:schemeClr>
                </a:solidFill>
                <a:latin typeface="+mj-ea"/>
                <a:ea typeface="+mj-ea"/>
              </a:rPr>
              <a:t>管理</a:t>
            </a:r>
            <a:r>
              <a:rPr lang="zh-CN" altLang="en-US" sz="1200" b="1" dirty="0" smtClean="0">
                <a:solidFill>
                  <a:schemeClr val="tx1">
                    <a:lumMod val="50000"/>
                    <a:lumOff val="50000"/>
                  </a:schemeClr>
                </a:solidFill>
                <a:latin typeface="+mj-ea"/>
                <a:ea typeface="+mj-ea"/>
              </a:rPr>
              <a:t>分析主题和数据增值产品提供</a:t>
            </a:r>
            <a:r>
              <a:rPr lang="zh-CN" altLang="en-US" sz="1200" b="1" dirty="0">
                <a:solidFill>
                  <a:schemeClr val="tx1">
                    <a:lumMod val="50000"/>
                    <a:lumOff val="50000"/>
                  </a:schemeClr>
                </a:solidFill>
                <a:latin typeface="+mj-ea"/>
                <a:ea typeface="+mj-ea"/>
              </a:rPr>
              <a:t>数据服务</a:t>
            </a:r>
          </a:p>
        </p:txBody>
      </p:sp>
      <p:sp>
        <p:nvSpPr>
          <p:cNvPr id="30" name="Rectangle 80"/>
          <p:cNvSpPr/>
          <p:nvPr/>
        </p:nvSpPr>
        <p:spPr>
          <a:xfrm>
            <a:off x="1940114" y="3308749"/>
            <a:ext cx="4395600" cy="2286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400" kern="0" dirty="0">
                <a:solidFill>
                  <a:schemeClr val="tx2">
                    <a:lumMod val="50000"/>
                  </a:schemeClr>
                </a:solidFill>
                <a:latin typeface="+mn-ea"/>
              </a:rPr>
              <a:t>沙盘演练</a:t>
            </a:r>
            <a:r>
              <a:rPr lang="zh-CN" altLang="en-US" sz="1400" kern="0" dirty="0" smtClean="0">
                <a:solidFill>
                  <a:schemeClr val="tx2">
                    <a:lumMod val="50000"/>
                  </a:schemeClr>
                </a:solidFill>
                <a:latin typeface="+mn-ea"/>
              </a:rPr>
              <a:t>数据区</a:t>
            </a:r>
            <a:endParaRPr lang="en-US" sz="1400" kern="0" dirty="0">
              <a:solidFill>
                <a:schemeClr val="tx2">
                  <a:lumMod val="50000"/>
                </a:schemeClr>
              </a:solidFill>
              <a:latin typeface="+mn-ea"/>
            </a:endParaRPr>
          </a:p>
        </p:txBody>
      </p:sp>
      <p:sp>
        <p:nvSpPr>
          <p:cNvPr id="31" name="Rectangle 81"/>
          <p:cNvSpPr/>
          <p:nvPr/>
        </p:nvSpPr>
        <p:spPr>
          <a:xfrm>
            <a:off x="6380839" y="3308749"/>
            <a:ext cx="4395594" cy="2286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400" kern="0" dirty="0" smtClean="0">
                <a:solidFill>
                  <a:schemeClr val="tx2">
                    <a:lumMod val="50000"/>
                  </a:schemeClr>
                </a:solidFill>
                <a:latin typeface="+mn-ea"/>
              </a:rPr>
              <a:t>应用集市数据区</a:t>
            </a:r>
            <a:endParaRPr lang="en-US" sz="1400" kern="0" dirty="0">
              <a:solidFill>
                <a:schemeClr val="tx2">
                  <a:lumMod val="50000"/>
                </a:schemeClr>
              </a:solidFill>
              <a:latin typeface="+mn-ea"/>
            </a:endParaRPr>
          </a:p>
        </p:txBody>
      </p:sp>
      <p:cxnSp>
        <p:nvCxnSpPr>
          <p:cNvPr id="32" name="Straight Connector 82"/>
          <p:cNvCxnSpPr/>
          <p:nvPr/>
        </p:nvCxnSpPr>
        <p:spPr bwMode="auto">
          <a:xfrm>
            <a:off x="6427876" y="4094725"/>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3" name="Straight Connector 83"/>
          <p:cNvCxnSpPr/>
          <p:nvPr/>
        </p:nvCxnSpPr>
        <p:spPr bwMode="auto">
          <a:xfrm>
            <a:off x="6427876" y="4667021"/>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4" name="Straight Connector 84"/>
          <p:cNvCxnSpPr/>
          <p:nvPr/>
        </p:nvCxnSpPr>
        <p:spPr bwMode="auto">
          <a:xfrm>
            <a:off x="6427876" y="5235549"/>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5" name="Straight Connector 85"/>
          <p:cNvCxnSpPr/>
          <p:nvPr/>
        </p:nvCxnSpPr>
        <p:spPr bwMode="auto">
          <a:xfrm>
            <a:off x="6427876" y="5794197"/>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sp>
        <p:nvSpPr>
          <p:cNvPr id="36" name="矩形 35"/>
          <p:cNvSpPr/>
          <p:nvPr/>
        </p:nvSpPr>
        <p:spPr bwMode="auto">
          <a:xfrm>
            <a:off x="3598460" y="881262"/>
            <a:ext cx="5330442" cy="612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mn-ea"/>
              <a:ea typeface="+mn-ea"/>
            </a:endParaRPr>
          </a:p>
        </p:txBody>
      </p:sp>
    </p:spTree>
    <p:extLst>
      <p:ext uri="{BB962C8B-B14F-4D97-AF65-F5344CB8AC3E}">
        <p14:creationId xmlns="" xmlns:p14="http://schemas.microsoft.com/office/powerpoint/2010/main" val="25279680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967023" y="881343"/>
            <a:ext cx="8834737" cy="237709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a:t>大数据分析平台总体</a:t>
            </a:r>
            <a:r>
              <a:rPr lang="zh-CN" altLang="en-US" dirty="0" smtClean="0"/>
              <a:t>架构</a:t>
            </a:r>
            <a:r>
              <a:rPr lang="en-US" altLang="zh-CN" dirty="0" smtClean="0"/>
              <a:t>——</a:t>
            </a:r>
            <a:r>
              <a:rPr lang="zh-CN" altLang="en-US" dirty="0" smtClean="0"/>
              <a:t>数据存储层（续）</a:t>
            </a:r>
            <a:endParaRPr lang="zh-CN" altLang="en-US" dirty="0"/>
          </a:p>
        </p:txBody>
      </p:sp>
      <p:sp>
        <p:nvSpPr>
          <p:cNvPr id="5" name="矩形 4"/>
          <p:cNvSpPr/>
          <p:nvPr/>
        </p:nvSpPr>
        <p:spPr bwMode="auto">
          <a:xfrm>
            <a:off x="2015780" y="914762"/>
            <a:ext cx="718284" cy="2304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mn-ea"/>
              <a:ea typeface="+mn-ea"/>
            </a:endParaRPr>
          </a:p>
        </p:txBody>
      </p:sp>
      <p:sp>
        <p:nvSpPr>
          <p:cNvPr id="9" name="TextBox 8"/>
          <p:cNvSpPr txBox="1"/>
          <p:nvPr/>
        </p:nvSpPr>
        <p:spPr>
          <a:xfrm>
            <a:off x="1962686" y="3586901"/>
            <a:ext cx="433699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根据外部用户的数据使用需求数据平台加工计算的结果数据</a:t>
            </a:r>
            <a:endParaRPr lang="zh-CN" altLang="en-US"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为</a:t>
            </a:r>
            <a:r>
              <a:rPr lang="zh-CN" altLang="en-US" sz="1200" b="1" dirty="0" smtClean="0">
                <a:solidFill>
                  <a:schemeClr val="tx1">
                    <a:lumMod val="50000"/>
                    <a:lumOff val="50000"/>
                  </a:schemeClr>
                </a:solidFill>
                <a:latin typeface="+mj-ea"/>
                <a:ea typeface="+mj-ea"/>
              </a:rPr>
              <a:t>部署在数据平台上的企业内外部增值产品提供数据支持</a:t>
            </a:r>
            <a:endParaRPr lang="zh-CN" altLang="en-US" sz="1200" b="1" dirty="0">
              <a:solidFill>
                <a:schemeClr val="tx1">
                  <a:lumMod val="50000"/>
                  <a:lumOff val="50000"/>
                </a:schemeClr>
              </a:solidFill>
              <a:latin typeface="+mj-ea"/>
              <a:ea typeface="+mj-ea"/>
            </a:endParaRPr>
          </a:p>
        </p:txBody>
      </p:sp>
      <p:sp>
        <p:nvSpPr>
          <p:cNvPr id="10" name="Rectangle 60"/>
          <p:cNvSpPr/>
          <p:nvPr/>
        </p:nvSpPr>
        <p:spPr bwMode="auto">
          <a:xfrm>
            <a:off x="1956575" y="3586901"/>
            <a:ext cx="4379404" cy="2709208"/>
          </a:xfrm>
          <a:prstGeom prst="rect">
            <a:avLst/>
          </a:prstGeom>
          <a:noFill/>
          <a:ln w="9525" cap="flat" cmpd="sng" algn="ctr">
            <a:solidFill>
              <a:srgbClr val="0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mn-ea"/>
              <a:ea typeface="+mn-ea"/>
            </a:endParaRPr>
          </a:p>
        </p:txBody>
      </p:sp>
      <p:sp>
        <p:nvSpPr>
          <p:cNvPr id="11" name="Rectangle 61"/>
          <p:cNvSpPr/>
          <p:nvPr/>
        </p:nvSpPr>
        <p:spPr bwMode="auto">
          <a:xfrm>
            <a:off x="6380839" y="3586901"/>
            <a:ext cx="4395594" cy="2709208"/>
          </a:xfrm>
          <a:prstGeom prst="rect">
            <a:avLst/>
          </a:prstGeom>
          <a:noFill/>
          <a:ln w="9525" cap="flat" cmpd="sng" algn="ctr">
            <a:solidFill>
              <a:srgbClr val="000000"/>
            </a:solidFill>
            <a:prstDash val="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0" cap="none" spc="0" normalizeH="0" baseline="0" noProof="0" smtClean="0">
              <a:ln>
                <a:noFill/>
              </a:ln>
              <a:solidFill>
                <a:srgbClr val="000000"/>
              </a:solidFill>
              <a:effectLst/>
              <a:uLnTx/>
              <a:uFillTx/>
              <a:latin typeface="+mn-ea"/>
              <a:ea typeface="+mn-ea"/>
            </a:endParaRPr>
          </a:p>
        </p:txBody>
      </p:sp>
      <p:sp>
        <p:nvSpPr>
          <p:cNvPr id="12" name="Rectangle 62"/>
          <p:cNvSpPr/>
          <p:nvPr/>
        </p:nvSpPr>
        <p:spPr bwMode="auto">
          <a:xfrm>
            <a:off x="790189" y="358078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smtClean="0">
                <a:solidFill>
                  <a:schemeClr val="tx2">
                    <a:lumMod val="50000"/>
                  </a:schemeClr>
                </a:solidFill>
                <a:latin typeface="+mn-ea"/>
              </a:rPr>
              <a:t>数据内容</a:t>
            </a:r>
            <a:endParaRPr lang="en-US" altLang="zh-CN" sz="1200" kern="0" dirty="0" smtClean="0">
              <a:solidFill>
                <a:schemeClr val="tx2">
                  <a:lumMod val="50000"/>
                </a:schemeClr>
              </a:solidFill>
              <a:latin typeface="+mn-ea"/>
            </a:endParaRPr>
          </a:p>
          <a:p>
            <a:pPr marL="93663" indent="-93663" algn="ctr" eaLnBrk="0" hangingPunct="0">
              <a:buFont typeface="Wingdings" pitchFamily="2" charset="2"/>
              <a:buNone/>
            </a:pPr>
            <a:r>
              <a:rPr lang="zh-CN" altLang="en-US" sz="1200" kern="0" dirty="0">
                <a:solidFill>
                  <a:schemeClr val="tx2">
                    <a:lumMod val="50000"/>
                  </a:schemeClr>
                </a:solidFill>
                <a:latin typeface="+mn-ea"/>
              </a:rPr>
              <a:t>主要</a:t>
            </a:r>
            <a:r>
              <a:rPr lang="zh-CN" altLang="en-US" sz="1200" kern="0" dirty="0" smtClean="0">
                <a:solidFill>
                  <a:schemeClr val="tx2">
                    <a:lumMod val="50000"/>
                  </a:schemeClr>
                </a:solidFill>
                <a:latin typeface="+mn-ea"/>
              </a:rPr>
              <a:t>用途</a:t>
            </a:r>
            <a:endParaRPr lang="en-US" sz="1200" kern="0" dirty="0">
              <a:solidFill>
                <a:schemeClr val="tx2">
                  <a:lumMod val="50000"/>
                </a:schemeClr>
              </a:solidFill>
              <a:latin typeface="+mn-ea"/>
            </a:endParaRPr>
          </a:p>
        </p:txBody>
      </p:sp>
      <p:sp>
        <p:nvSpPr>
          <p:cNvPr id="13" name="Rectangle 63"/>
          <p:cNvSpPr/>
          <p:nvPr/>
        </p:nvSpPr>
        <p:spPr bwMode="auto">
          <a:xfrm>
            <a:off x="790189" y="414531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数据模型</a:t>
            </a:r>
            <a:endParaRPr lang="en-US" altLang="zh-CN" sz="1200" kern="0" dirty="0">
              <a:solidFill>
                <a:schemeClr val="tx2">
                  <a:lumMod val="50000"/>
                </a:schemeClr>
              </a:solidFill>
              <a:latin typeface="+mn-ea"/>
            </a:endParaRPr>
          </a:p>
          <a:p>
            <a:pPr marL="93663" indent="-93663" algn="ctr" eaLnBrk="0" hangingPunct="0">
              <a:buFont typeface="Wingdings" pitchFamily="2" charset="2"/>
              <a:buNone/>
            </a:pPr>
            <a:r>
              <a:rPr lang="zh-CN" altLang="en-US" sz="1200" kern="0" dirty="0">
                <a:solidFill>
                  <a:schemeClr val="tx2">
                    <a:lumMod val="50000"/>
                  </a:schemeClr>
                </a:solidFill>
                <a:latin typeface="+mn-ea"/>
              </a:rPr>
              <a:t>保留周期</a:t>
            </a:r>
            <a:endParaRPr lang="en-US" sz="1200" kern="0" dirty="0">
              <a:solidFill>
                <a:schemeClr val="tx2">
                  <a:lumMod val="50000"/>
                </a:schemeClr>
              </a:solidFill>
              <a:latin typeface="+mn-ea"/>
            </a:endParaRPr>
          </a:p>
        </p:txBody>
      </p:sp>
      <p:sp>
        <p:nvSpPr>
          <p:cNvPr id="14" name="Rectangle 64"/>
          <p:cNvSpPr/>
          <p:nvPr/>
        </p:nvSpPr>
        <p:spPr bwMode="auto">
          <a:xfrm>
            <a:off x="789173" y="470984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用户</a:t>
            </a:r>
            <a:r>
              <a:rPr lang="en-US" altLang="zh-CN" sz="1200" kern="0" dirty="0">
                <a:solidFill>
                  <a:schemeClr val="tx2">
                    <a:lumMod val="50000"/>
                  </a:schemeClr>
                </a:solidFill>
                <a:latin typeface="+mn-ea"/>
              </a:rPr>
              <a:t/>
            </a:r>
            <a:br>
              <a:rPr lang="en-US" altLang="zh-CN" sz="1200" kern="0" dirty="0">
                <a:solidFill>
                  <a:schemeClr val="tx2">
                    <a:lumMod val="50000"/>
                  </a:schemeClr>
                </a:solidFill>
                <a:latin typeface="+mn-ea"/>
              </a:rPr>
            </a:br>
            <a:r>
              <a:rPr lang="zh-CN" altLang="en-US" sz="1200" kern="0" dirty="0">
                <a:solidFill>
                  <a:schemeClr val="tx2">
                    <a:lumMod val="50000"/>
                  </a:schemeClr>
                </a:solidFill>
                <a:latin typeface="+mn-ea"/>
              </a:rPr>
              <a:t>访问模式</a:t>
            </a:r>
            <a:endParaRPr lang="en-US" sz="1200" kern="0" dirty="0">
              <a:solidFill>
                <a:schemeClr val="tx2">
                  <a:lumMod val="50000"/>
                </a:schemeClr>
              </a:solidFill>
              <a:latin typeface="+mn-ea"/>
            </a:endParaRPr>
          </a:p>
        </p:txBody>
      </p:sp>
      <p:sp>
        <p:nvSpPr>
          <p:cNvPr id="15" name="Rectangle 65"/>
          <p:cNvSpPr/>
          <p:nvPr/>
        </p:nvSpPr>
        <p:spPr bwMode="auto">
          <a:xfrm>
            <a:off x="790189" y="527437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工作负载</a:t>
            </a:r>
            <a:endParaRPr lang="en-US" sz="1200" kern="0" dirty="0">
              <a:solidFill>
                <a:schemeClr val="tx2">
                  <a:lumMod val="50000"/>
                </a:schemeClr>
              </a:solidFill>
              <a:latin typeface="+mn-ea"/>
            </a:endParaRPr>
          </a:p>
        </p:txBody>
      </p:sp>
      <p:sp>
        <p:nvSpPr>
          <p:cNvPr id="16" name="Rectangle 66"/>
          <p:cNvSpPr/>
          <p:nvPr/>
        </p:nvSpPr>
        <p:spPr bwMode="auto">
          <a:xfrm>
            <a:off x="789173" y="5838909"/>
            <a:ext cx="1079104" cy="4572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200" kern="0" dirty="0">
                <a:solidFill>
                  <a:schemeClr val="tx2">
                    <a:lumMod val="50000"/>
                  </a:schemeClr>
                </a:solidFill>
                <a:latin typeface="+mn-ea"/>
              </a:rPr>
              <a:t>可用性要求</a:t>
            </a:r>
            <a:endParaRPr lang="en-US" sz="1200" kern="0" dirty="0">
              <a:solidFill>
                <a:schemeClr val="tx2">
                  <a:lumMod val="50000"/>
                </a:schemeClr>
              </a:solidFill>
              <a:latin typeface="+mn-ea"/>
            </a:endParaRPr>
          </a:p>
        </p:txBody>
      </p:sp>
      <p:cxnSp>
        <p:nvCxnSpPr>
          <p:cNvPr id="17" name="Straight Connector 67"/>
          <p:cNvCxnSpPr/>
          <p:nvPr/>
        </p:nvCxnSpPr>
        <p:spPr bwMode="auto">
          <a:xfrm>
            <a:off x="1979887" y="4094725"/>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18" name="Straight Connector 68"/>
          <p:cNvCxnSpPr/>
          <p:nvPr/>
        </p:nvCxnSpPr>
        <p:spPr bwMode="auto">
          <a:xfrm>
            <a:off x="1979887" y="4667021"/>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19" name="Straight Connector 69"/>
          <p:cNvCxnSpPr/>
          <p:nvPr/>
        </p:nvCxnSpPr>
        <p:spPr bwMode="auto">
          <a:xfrm>
            <a:off x="1979887" y="5235549"/>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20" name="Straight Connector 70"/>
          <p:cNvCxnSpPr/>
          <p:nvPr/>
        </p:nvCxnSpPr>
        <p:spPr bwMode="auto">
          <a:xfrm>
            <a:off x="1979887" y="5794197"/>
            <a:ext cx="4319797" cy="0"/>
          </a:xfrm>
          <a:prstGeom prst="line">
            <a:avLst/>
          </a:prstGeom>
          <a:solidFill>
            <a:srgbClr val="7889FB"/>
          </a:solidFill>
          <a:ln w="9525" cap="flat" cmpd="sng" algn="ctr">
            <a:solidFill>
              <a:srgbClr val="000000"/>
            </a:solidFill>
            <a:prstDash val="dash"/>
            <a:round/>
            <a:headEnd type="none" w="med" len="med"/>
            <a:tailEnd type="none" w="med" len="med"/>
          </a:ln>
          <a:effectLst/>
        </p:spPr>
      </p:cxnSp>
      <p:sp>
        <p:nvSpPr>
          <p:cNvPr id="21" name="TextBox 20"/>
          <p:cNvSpPr txBox="1"/>
          <p:nvPr/>
        </p:nvSpPr>
        <p:spPr>
          <a:xfrm>
            <a:off x="1962687" y="4151913"/>
            <a:ext cx="4329472"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应用模型，依赖于用户业务需求</a:t>
            </a:r>
            <a:endParaRPr lang="zh-CN" altLang="en-US"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依赖于</a:t>
            </a:r>
            <a:r>
              <a:rPr lang="zh-CN" altLang="en-US" sz="1200" b="1" dirty="0" smtClean="0">
                <a:solidFill>
                  <a:schemeClr val="tx1">
                    <a:lumMod val="50000"/>
                    <a:lumOff val="50000"/>
                  </a:schemeClr>
                </a:solidFill>
                <a:latin typeface="+mj-ea"/>
              </a:rPr>
              <a:t>用户</a:t>
            </a:r>
            <a:r>
              <a:rPr lang="zh-CN" altLang="en-US" sz="1200" b="1" dirty="0">
                <a:solidFill>
                  <a:schemeClr val="tx1">
                    <a:lumMod val="50000"/>
                    <a:lumOff val="50000"/>
                  </a:schemeClr>
                </a:solidFill>
                <a:latin typeface="+mj-ea"/>
              </a:rPr>
              <a:t>业务</a:t>
            </a:r>
            <a:r>
              <a:rPr lang="zh-CN" altLang="en-US" sz="1200" b="1" dirty="0" smtClean="0">
                <a:solidFill>
                  <a:schemeClr val="tx1">
                    <a:lumMod val="50000"/>
                    <a:lumOff val="50000"/>
                  </a:schemeClr>
                </a:solidFill>
                <a:latin typeface="+mj-ea"/>
              </a:rPr>
              <a:t>需求</a:t>
            </a:r>
            <a:endParaRPr lang="zh-CN" altLang="en-US" sz="1200" b="1" dirty="0">
              <a:solidFill>
                <a:schemeClr val="tx1">
                  <a:lumMod val="50000"/>
                  <a:lumOff val="50000"/>
                </a:schemeClr>
              </a:solidFill>
              <a:latin typeface="+mj-ea"/>
              <a:ea typeface="+mj-ea"/>
            </a:endParaRPr>
          </a:p>
        </p:txBody>
      </p:sp>
      <p:sp>
        <p:nvSpPr>
          <p:cNvPr id="22" name="TextBox 21"/>
          <p:cNvSpPr txBox="1"/>
          <p:nvPr/>
        </p:nvSpPr>
        <p:spPr>
          <a:xfrm>
            <a:off x="1962686" y="4739028"/>
            <a:ext cx="4373027"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企业外部人员，如：京东客户</a:t>
            </a:r>
            <a:endParaRPr lang="en-US" altLang="zh-CN" sz="1200" b="1" dirty="0" smtClean="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通过自己部署在</a:t>
            </a:r>
            <a:r>
              <a:rPr lang="en-US" altLang="zh-CN" sz="1200" b="1" dirty="0" err="1" smtClean="0">
                <a:solidFill>
                  <a:schemeClr val="tx1">
                    <a:lumMod val="50000"/>
                    <a:lumOff val="50000"/>
                  </a:schemeClr>
                </a:solidFill>
                <a:latin typeface="+mj-ea"/>
                <a:ea typeface="+mj-ea"/>
              </a:rPr>
              <a:t>Paas</a:t>
            </a:r>
            <a:r>
              <a:rPr lang="zh-CN" altLang="en-US" sz="1200" b="1" dirty="0" smtClean="0">
                <a:solidFill>
                  <a:schemeClr val="tx1">
                    <a:lumMod val="50000"/>
                    <a:lumOff val="50000"/>
                  </a:schemeClr>
                </a:solidFill>
                <a:latin typeface="+mj-ea"/>
                <a:ea typeface="+mj-ea"/>
              </a:rPr>
              <a:t>平台上的应用访问</a:t>
            </a:r>
            <a:endParaRPr lang="zh-CN" altLang="en-US" sz="1200" b="1" dirty="0">
              <a:solidFill>
                <a:schemeClr val="tx1">
                  <a:lumMod val="50000"/>
                  <a:lumOff val="50000"/>
                </a:schemeClr>
              </a:solidFill>
              <a:latin typeface="+mj-ea"/>
              <a:ea typeface="+mj-ea"/>
            </a:endParaRPr>
          </a:p>
        </p:txBody>
      </p:sp>
      <p:sp>
        <p:nvSpPr>
          <p:cNvPr id="23" name="TextBox 22"/>
          <p:cNvSpPr txBox="1"/>
          <p:nvPr/>
        </p:nvSpPr>
        <p:spPr>
          <a:xfrm>
            <a:off x="1962686" y="5299777"/>
            <a:ext cx="4421705"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en-US" altLang="zh-CN" sz="1200" b="1" dirty="0">
                <a:solidFill>
                  <a:schemeClr val="tx1">
                    <a:lumMod val="50000"/>
                    <a:lumOff val="50000"/>
                  </a:schemeClr>
                </a:solidFill>
                <a:latin typeface="+mj-ea"/>
              </a:rPr>
              <a:t>I/O</a:t>
            </a:r>
            <a:r>
              <a:rPr lang="zh-CN" altLang="en-US" sz="1200" b="1" dirty="0">
                <a:solidFill>
                  <a:schemeClr val="tx1">
                    <a:lumMod val="50000"/>
                    <a:lumOff val="50000"/>
                  </a:schemeClr>
                </a:solidFill>
                <a:latin typeface="+mj-ea"/>
              </a:rPr>
              <a:t>敏感型，</a:t>
            </a:r>
            <a:r>
              <a:rPr lang="en-US" altLang="zh-CN" sz="1200" b="1" dirty="0">
                <a:solidFill>
                  <a:schemeClr val="tx1">
                    <a:lumMod val="50000"/>
                    <a:lumOff val="50000"/>
                  </a:schemeClr>
                </a:solidFill>
                <a:latin typeface="+mj-ea"/>
              </a:rPr>
              <a:t>BI</a:t>
            </a:r>
            <a:r>
              <a:rPr lang="zh-CN" altLang="en-US" sz="1200" b="1" dirty="0">
                <a:solidFill>
                  <a:schemeClr val="tx1">
                    <a:lumMod val="50000"/>
                    <a:lumOff val="50000"/>
                  </a:schemeClr>
                </a:solidFill>
                <a:latin typeface="+mj-ea"/>
              </a:rPr>
              <a:t>工具提交的报表、查询、分析</a:t>
            </a:r>
            <a:r>
              <a:rPr lang="en-US" altLang="zh-CN" sz="1200" b="1" dirty="0">
                <a:solidFill>
                  <a:schemeClr val="tx1">
                    <a:lumMod val="50000"/>
                    <a:lumOff val="50000"/>
                  </a:schemeClr>
                </a:solidFill>
                <a:latin typeface="+mj-ea"/>
              </a:rPr>
              <a:t>SQL</a:t>
            </a:r>
            <a:r>
              <a:rPr lang="zh-CN" altLang="en-US" sz="1200" b="1" dirty="0">
                <a:solidFill>
                  <a:schemeClr val="tx1">
                    <a:lumMod val="50000"/>
                    <a:lumOff val="50000"/>
                  </a:schemeClr>
                </a:solidFill>
                <a:latin typeface="+mj-ea"/>
              </a:rPr>
              <a:t>命令和日终批量</a:t>
            </a:r>
            <a:r>
              <a:rPr lang="en-US" altLang="zh-CN" sz="1200" b="1" dirty="0">
                <a:solidFill>
                  <a:schemeClr val="tx1">
                    <a:lumMod val="50000"/>
                    <a:lumOff val="50000"/>
                  </a:schemeClr>
                </a:solidFill>
                <a:latin typeface="+mj-ea"/>
              </a:rPr>
              <a:t>ETL</a:t>
            </a:r>
            <a:r>
              <a:rPr lang="zh-CN" altLang="en-US" sz="1200" b="1" dirty="0">
                <a:solidFill>
                  <a:schemeClr val="tx1">
                    <a:lumMod val="50000"/>
                    <a:lumOff val="50000"/>
                  </a:schemeClr>
                </a:solidFill>
                <a:latin typeface="+mj-ea"/>
              </a:rPr>
              <a:t>（汇总、聚集等操作，以</a:t>
            </a:r>
            <a:r>
              <a:rPr lang="en-US" altLang="zh-CN" sz="1200" b="1" dirty="0">
                <a:solidFill>
                  <a:schemeClr val="tx1">
                    <a:lumMod val="50000"/>
                    <a:lumOff val="50000"/>
                  </a:schemeClr>
                </a:solidFill>
                <a:latin typeface="+mj-ea"/>
              </a:rPr>
              <a:t>ELT</a:t>
            </a:r>
            <a:r>
              <a:rPr lang="zh-CN" altLang="en-US" sz="1200" b="1" dirty="0">
                <a:solidFill>
                  <a:schemeClr val="tx1">
                    <a:lumMod val="50000"/>
                    <a:lumOff val="50000"/>
                  </a:schemeClr>
                </a:solidFill>
                <a:latin typeface="+mj-ea"/>
              </a:rPr>
              <a:t>形式通过</a:t>
            </a:r>
            <a:r>
              <a:rPr lang="en-US" altLang="zh-CN" sz="1200" b="1" dirty="0">
                <a:solidFill>
                  <a:schemeClr val="tx1">
                    <a:lumMod val="50000"/>
                    <a:lumOff val="50000"/>
                  </a:schemeClr>
                </a:solidFill>
                <a:latin typeface="+mj-ea"/>
              </a:rPr>
              <a:t>SQL</a:t>
            </a:r>
            <a:r>
              <a:rPr lang="zh-CN" altLang="en-US" sz="1200" b="1" dirty="0">
                <a:solidFill>
                  <a:schemeClr val="tx1">
                    <a:lumMod val="50000"/>
                    <a:lumOff val="50000"/>
                  </a:schemeClr>
                </a:solidFill>
                <a:latin typeface="+mj-ea"/>
              </a:rPr>
              <a:t>执行）</a:t>
            </a:r>
          </a:p>
        </p:txBody>
      </p:sp>
      <p:sp>
        <p:nvSpPr>
          <p:cNvPr id="24" name="TextBox 23"/>
          <p:cNvSpPr txBox="1"/>
          <p:nvPr/>
        </p:nvSpPr>
        <p:spPr>
          <a:xfrm>
            <a:off x="1962686" y="5838908"/>
            <a:ext cx="440739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独立的</a:t>
            </a:r>
            <a:r>
              <a:rPr lang="en-US" altLang="zh-CN" sz="1200" b="1" dirty="0" err="1" smtClean="0">
                <a:solidFill>
                  <a:schemeClr val="tx1">
                    <a:lumMod val="50000"/>
                    <a:lumOff val="50000"/>
                  </a:schemeClr>
                </a:solidFill>
                <a:latin typeface="+mj-ea"/>
                <a:ea typeface="+mj-ea"/>
              </a:rPr>
              <a:t>Paas</a:t>
            </a:r>
            <a:r>
              <a:rPr lang="zh-CN" altLang="en-US" sz="1200" b="1" dirty="0" smtClean="0">
                <a:solidFill>
                  <a:schemeClr val="tx1">
                    <a:lumMod val="50000"/>
                    <a:lumOff val="50000"/>
                  </a:schemeClr>
                </a:solidFill>
                <a:latin typeface="+mj-ea"/>
                <a:ea typeface="+mj-ea"/>
              </a:rPr>
              <a:t>平台，部署</a:t>
            </a:r>
            <a:r>
              <a:rPr lang="en-US" altLang="zh-CN" sz="1200" b="1" dirty="0" smtClean="0">
                <a:solidFill>
                  <a:schemeClr val="tx1">
                    <a:lumMod val="50000"/>
                    <a:lumOff val="50000"/>
                  </a:schemeClr>
                </a:solidFill>
                <a:latin typeface="+mj-ea"/>
                <a:ea typeface="+mj-ea"/>
              </a:rPr>
              <a:t>Hadoop</a:t>
            </a:r>
            <a:r>
              <a:rPr lang="zh-CN" altLang="en-US" sz="1200" b="1" dirty="0" smtClean="0">
                <a:solidFill>
                  <a:schemeClr val="tx1">
                    <a:lumMod val="50000"/>
                    <a:lumOff val="50000"/>
                  </a:schemeClr>
                </a:solidFill>
                <a:latin typeface="+mj-ea"/>
                <a:ea typeface="+mj-ea"/>
              </a:rPr>
              <a:t>集群</a:t>
            </a:r>
            <a:endParaRPr lang="en-US" altLang="zh-CN"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无单点</a:t>
            </a:r>
            <a:r>
              <a:rPr lang="zh-CN" altLang="en-US" sz="1200" b="1" dirty="0" smtClean="0">
                <a:solidFill>
                  <a:schemeClr val="tx1">
                    <a:lumMod val="50000"/>
                    <a:lumOff val="50000"/>
                  </a:schemeClr>
                </a:solidFill>
                <a:latin typeface="+mj-ea"/>
                <a:ea typeface="+mj-ea"/>
              </a:rPr>
              <a:t>故障，</a:t>
            </a:r>
            <a:r>
              <a:rPr lang="en-US" altLang="zh-CN" sz="1200" b="1" dirty="0" smtClean="0">
                <a:solidFill>
                  <a:schemeClr val="tx1">
                    <a:lumMod val="50000"/>
                    <a:lumOff val="50000"/>
                  </a:schemeClr>
                </a:solidFill>
                <a:latin typeface="+mj-ea"/>
                <a:ea typeface="+mj-ea"/>
              </a:rPr>
              <a:t>7×24</a:t>
            </a:r>
            <a:r>
              <a:rPr lang="zh-CN" altLang="en-US" sz="1200" b="1" dirty="0">
                <a:solidFill>
                  <a:schemeClr val="tx1">
                    <a:lumMod val="50000"/>
                    <a:lumOff val="50000"/>
                  </a:schemeClr>
                </a:solidFill>
                <a:latin typeface="+mj-ea"/>
                <a:ea typeface="+mj-ea"/>
              </a:rPr>
              <a:t>小时</a:t>
            </a:r>
            <a:r>
              <a:rPr lang="en-US" altLang="zh-CN" sz="1200" b="1" dirty="0">
                <a:solidFill>
                  <a:schemeClr val="tx1">
                    <a:lumMod val="50000"/>
                    <a:lumOff val="50000"/>
                  </a:schemeClr>
                </a:solidFill>
                <a:latin typeface="+mj-ea"/>
                <a:ea typeface="+mj-ea"/>
              </a:rPr>
              <a:t>+</a:t>
            </a:r>
            <a:r>
              <a:rPr lang="zh-CN" altLang="en-US" sz="1200" b="1" dirty="0">
                <a:solidFill>
                  <a:schemeClr val="tx1">
                    <a:lumMod val="50000"/>
                    <a:lumOff val="50000"/>
                  </a:schemeClr>
                </a:solidFill>
                <a:latin typeface="+mj-ea"/>
                <a:ea typeface="+mj-ea"/>
              </a:rPr>
              <a:t>非工作日有限停机</a:t>
            </a:r>
            <a:endParaRPr lang="en-US" sz="1200" b="1" dirty="0">
              <a:solidFill>
                <a:schemeClr val="tx1">
                  <a:lumMod val="50000"/>
                  <a:lumOff val="50000"/>
                </a:schemeClr>
              </a:solidFill>
              <a:latin typeface="+mj-ea"/>
              <a:ea typeface="+mj-ea"/>
            </a:endParaRPr>
          </a:p>
        </p:txBody>
      </p:sp>
      <p:sp>
        <p:nvSpPr>
          <p:cNvPr id="25" name="TextBox 24"/>
          <p:cNvSpPr txBox="1"/>
          <p:nvPr/>
        </p:nvSpPr>
        <p:spPr>
          <a:xfrm>
            <a:off x="6380838" y="4739029"/>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企业业务人员</a:t>
            </a:r>
            <a:endParaRPr lang="en-US" altLang="zh-CN" sz="1200" b="1" dirty="0" smtClean="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高时效</a:t>
            </a:r>
            <a:r>
              <a:rPr lang="zh-CN" altLang="en-US" sz="1200" b="1" dirty="0">
                <a:solidFill>
                  <a:schemeClr val="tx1">
                    <a:lumMod val="50000"/>
                    <a:lumOff val="50000"/>
                  </a:schemeClr>
                </a:solidFill>
                <a:latin typeface="+mj-ea"/>
                <a:ea typeface="+mj-ea"/>
              </a:rPr>
              <a:t>、高</a:t>
            </a:r>
            <a:r>
              <a:rPr lang="zh-CN" altLang="en-US" sz="1200" b="1" dirty="0" smtClean="0">
                <a:solidFill>
                  <a:schemeClr val="tx1">
                    <a:lumMod val="50000"/>
                    <a:lumOff val="50000"/>
                  </a:schemeClr>
                </a:solidFill>
                <a:latin typeface="+mj-ea"/>
                <a:ea typeface="+mj-ea"/>
              </a:rPr>
              <a:t>并发、高可靠性的联机交易类查询</a:t>
            </a:r>
            <a:endParaRPr lang="zh-CN" altLang="en-US" sz="1200" b="1" dirty="0">
              <a:solidFill>
                <a:schemeClr val="tx1">
                  <a:lumMod val="50000"/>
                  <a:lumOff val="50000"/>
                </a:schemeClr>
              </a:solidFill>
              <a:latin typeface="+mj-ea"/>
              <a:ea typeface="+mj-ea"/>
            </a:endParaRPr>
          </a:p>
        </p:txBody>
      </p:sp>
      <p:sp>
        <p:nvSpPr>
          <p:cNvPr id="26" name="TextBox 25"/>
          <p:cNvSpPr txBox="1"/>
          <p:nvPr/>
        </p:nvSpPr>
        <p:spPr>
          <a:xfrm>
            <a:off x="6380838" y="5280260"/>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en-US" altLang="zh-CN" sz="1200" b="1" dirty="0">
                <a:solidFill>
                  <a:schemeClr val="tx1">
                    <a:lumMod val="50000"/>
                    <a:lumOff val="50000"/>
                  </a:schemeClr>
                </a:solidFill>
                <a:latin typeface="+mj-ea"/>
                <a:ea typeface="+mj-ea"/>
              </a:rPr>
              <a:t>CPU</a:t>
            </a:r>
            <a:r>
              <a:rPr lang="zh-CN" altLang="en-US" sz="1200" b="1" dirty="0">
                <a:solidFill>
                  <a:schemeClr val="tx1">
                    <a:lumMod val="50000"/>
                    <a:lumOff val="50000"/>
                  </a:schemeClr>
                </a:solidFill>
                <a:latin typeface="+mj-ea"/>
                <a:ea typeface="+mj-ea"/>
              </a:rPr>
              <a:t>敏感，</a:t>
            </a:r>
            <a:r>
              <a:rPr lang="en-US" altLang="zh-CN" sz="1200" b="1" dirty="0">
                <a:solidFill>
                  <a:schemeClr val="tx1">
                    <a:lumMod val="50000"/>
                    <a:lumOff val="50000"/>
                  </a:schemeClr>
                </a:solidFill>
                <a:latin typeface="+mj-ea"/>
                <a:ea typeface="+mj-ea"/>
              </a:rPr>
              <a:t>BI</a:t>
            </a:r>
            <a:r>
              <a:rPr lang="zh-CN" altLang="en-US" sz="1200" b="1" dirty="0">
                <a:solidFill>
                  <a:schemeClr val="tx1">
                    <a:lumMod val="50000"/>
                    <a:lumOff val="50000"/>
                  </a:schemeClr>
                </a:solidFill>
                <a:latin typeface="+mj-ea"/>
                <a:ea typeface="+mj-ea"/>
              </a:rPr>
              <a:t>工具或业务系统高并发、高时效查询，以及准实时连续</a:t>
            </a:r>
            <a:r>
              <a:rPr lang="en-US" altLang="zh-CN" sz="1200" b="1" dirty="0">
                <a:solidFill>
                  <a:schemeClr val="tx1">
                    <a:lumMod val="50000"/>
                    <a:lumOff val="50000"/>
                  </a:schemeClr>
                </a:solidFill>
                <a:latin typeface="+mj-ea"/>
                <a:ea typeface="+mj-ea"/>
              </a:rPr>
              <a:t>ETL</a:t>
            </a:r>
            <a:r>
              <a:rPr lang="zh-CN" altLang="en-US" sz="1200" b="1" dirty="0">
                <a:solidFill>
                  <a:schemeClr val="tx1">
                    <a:lumMod val="50000"/>
                    <a:lumOff val="50000"/>
                  </a:schemeClr>
                </a:solidFill>
                <a:latin typeface="+mj-ea"/>
                <a:ea typeface="+mj-ea"/>
              </a:rPr>
              <a:t>处理</a:t>
            </a:r>
            <a:r>
              <a:rPr lang="en-US" altLang="zh-CN" sz="1200" b="1" dirty="0">
                <a:solidFill>
                  <a:schemeClr val="tx1">
                    <a:lumMod val="50000"/>
                    <a:lumOff val="50000"/>
                  </a:schemeClr>
                </a:solidFill>
                <a:latin typeface="+mj-ea"/>
                <a:ea typeface="+mj-ea"/>
              </a:rPr>
              <a:t>+SQL</a:t>
            </a:r>
            <a:r>
              <a:rPr lang="zh-CN" altLang="en-US" sz="1200" b="1" dirty="0">
                <a:solidFill>
                  <a:schemeClr val="tx1">
                    <a:lumMod val="50000"/>
                    <a:lumOff val="50000"/>
                  </a:schemeClr>
                </a:solidFill>
                <a:latin typeface="+mj-ea"/>
                <a:ea typeface="+mj-ea"/>
              </a:rPr>
              <a:t>批量处理</a:t>
            </a:r>
          </a:p>
        </p:txBody>
      </p:sp>
      <p:sp>
        <p:nvSpPr>
          <p:cNvPr id="27" name="TextBox 26"/>
          <p:cNvSpPr txBox="1"/>
          <p:nvPr/>
        </p:nvSpPr>
        <p:spPr>
          <a:xfrm>
            <a:off x="6407747" y="5838908"/>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独立的内存数据库集群</a:t>
            </a:r>
            <a:endParaRPr lang="en-US" altLang="zh-CN" sz="1200" b="1" dirty="0" smtClean="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无</a:t>
            </a:r>
            <a:r>
              <a:rPr lang="zh-CN" altLang="en-US" sz="1200" b="1" dirty="0">
                <a:solidFill>
                  <a:schemeClr val="tx1">
                    <a:lumMod val="50000"/>
                    <a:lumOff val="50000"/>
                  </a:schemeClr>
                </a:solidFill>
                <a:latin typeface="+mj-ea"/>
                <a:ea typeface="+mj-ea"/>
              </a:rPr>
              <a:t>单点</a:t>
            </a:r>
            <a:r>
              <a:rPr lang="zh-CN" altLang="en-US" sz="1200" b="1" dirty="0" smtClean="0">
                <a:solidFill>
                  <a:schemeClr val="tx1">
                    <a:lumMod val="50000"/>
                    <a:lumOff val="50000"/>
                  </a:schemeClr>
                </a:solidFill>
                <a:latin typeface="+mj-ea"/>
                <a:ea typeface="+mj-ea"/>
              </a:rPr>
              <a:t>故障，</a:t>
            </a:r>
            <a:r>
              <a:rPr lang="en-US" altLang="zh-CN" sz="1200" b="1" dirty="0" smtClean="0">
                <a:solidFill>
                  <a:schemeClr val="tx1">
                    <a:lumMod val="50000"/>
                    <a:lumOff val="50000"/>
                  </a:schemeClr>
                </a:solidFill>
                <a:latin typeface="+mj-ea"/>
                <a:ea typeface="+mj-ea"/>
              </a:rPr>
              <a:t>365×24</a:t>
            </a:r>
            <a:r>
              <a:rPr lang="zh-CN" altLang="en-US" sz="1200" b="1" dirty="0">
                <a:solidFill>
                  <a:schemeClr val="tx1">
                    <a:lumMod val="50000"/>
                    <a:lumOff val="50000"/>
                  </a:schemeClr>
                </a:solidFill>
                <a:latin typeface="+mj-ea"/>
                <a:ea typeface="+mj-ea"/>
              </a:rPr>
              <a:t>小时不停机</a:t>
            </a:r>
          </a:p>
        </p:txBody>
      </p:sp>
      <p:sp>
        <p:nvSpPr>
          <p:cNvPr id="28" name="TextBox 27"/>
          <p:cNvSpPr txBox="1"/>
          <p:nvPr/>
        </p:nvSpPr>
        <p:spPr>
          <a:xfrm>
            <a:off x="6380838" y="4162965"/>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贴源数据模型</a:t>
            </a:r>
            <a:endParaRPr lang="zh-CN" altLang="en-US" sz="12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200" b="1" dirty="0" smtClean="0">
                <a:solidFill>
                  <a:schemeClr val="tx1">
                    <a:lumMod val="50000"/>
                    <a:lumOff val="50000"/>
                  </a:schemeClr>
                </a:solidFill>
                <a:latin typeface="+mj-ea"/>
                <a:ea typeface="+mj-ea"/>
              </a:rPr>
              <a:t>依赖用户业务</a:t>
            </a:r>
            <a:r>
              <a:rPr lang="zh-CN" altLang="en-US" sz="1200" b="1" dirty="0">
                <a:solidFill>
                  <a:schemeClr val="tx1">
                    <a:lumMod val="50000"/>
                    <a:lumOff val="50000"/>
                  </a:schemeClr>
                </a:solidFill>
                <a:latin typeface="+mj-ea"/>
                <a:ea typeface="+mj-ea"/>
              </a:rPr>
              <a:t>需求</a:t>
            </a:r>
          </a:p>
        </p:txBody>
      </p:sp>
      <p:sp>
        <p:nvSpPr>
          <p:cNvPr id="29" name="TextBox 28"/>
          <p:cNvSpPr txBox="1"/>
          <p:nvPr/>
        </p:nvSpPr>
        <p:spPr>
          <a:xfrm>
            <a:off x="6380838" y="3586901"/>
            <a:ext cx="4394013" cy="461665"/>
          </a:xfrm>
          <a:prstGeom prst="rect">
            <a:avLst/>
          </a:prstGeom>
          <a:noFill/>
        </p:spPr>
        <p:txBody>
          <a:bodyPr wrap="square" rtlCol="0">
            <a:spAutoFit/>
          </a:bodyPr>
          <a:lstStyle/>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面向应用的业务系统快照数据和一段时间的交易流水</a:t>
            </a:r>
          </a:p>
          <a:p>
            <a:pPr marL="177800" lvl="1" indent="-177800" eaLnBrk="0" hangingPunct="0">
              <a:spcBef>
                <a:spcPts val="0"/>
              </a:spcBef>
              <a:buClr>
                <a:srgbClr val="EE8A04"/>
              </a:buClr>
              <a:buSzPct val="80000"/>
              <a:buFont typeface="Wingdings" pitchFamily="2" charset="2"/>
              <a:buChar char="l"/>
              <a:defRPr/>
            </a:pPr>
            <a:r>
              <a:rPr lang="zh-CN" altLang="en-US" sz="1200" b="1" dirty="0">
                <a:solidFill>
                  <a:schemeClr val="tx1">
                    <a:lumMod val="50000"/>
                    <a:lumOff val="50000"/>
                  </a:schemeClr>
                </a:solidFill>
                <a:latin typeface="+mj-ea"/>
                <a:ea typeface="+mj-ea"/>
              </a:rPr>
              <a:t>为实时获准实时分析应用提供数据服务</a:t>
            </a:r>
          </a:p>
        </p:txBody>
      </p:sp>
      <p:sp>
        <p:nvSpPr>
          <p:cNvPr id="30" name="Rectangle 80"/>
          <p:cNvSpPr/>
          <p:nvPr/>
        </p:nvSpPr>
        <p:spPr>
          <a:xfrm>
            <a:off x="1940114" y="3308749"/>
            <a:ext cx="4395600" cy="2286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400" kern="0" dirty="0" smtClean="0">
                <a:solidFill>
                  <a:schemeClr val="tx2">
                    <a:lumMod val="50000"/>
                  </a:schemeClr>
                </a:solidFill>
                <a:latin typeface="+mn-ea"/>
              </a:rPr>
              <a:t>增值产品数据区</a:t>
            </a:r>
            <a:endParaRPr lang="en-US" sz="1400" kern="0" dirty="0">
              <a:solidFill>
                <a:schemeClr val="tx2">
                  <a:lumMod val="50000"/>
                </a:schemeClr>
              </a:solidFill>
              <a:latin typeface="+mn-ea"/>
            </a:endParaRPr>
          </a:p>
        </p:txBody>
      </p:sp>
      <p:sp>
        <p:nvSpPr>
          <p:cNvPr id="31" name="Rectangle 81"/>
          <p:cNvSpPr/>
          <p:nvPr/>
        </p:nvSpPr>
        <p:spPr>
          <a:xfrm>
            <a:off x="6380839" y="3308749"/>
            <a:ext cx="4395594" cy="228600"/>
          </a:xfrm>
          <a:prstGeom prst="rect">
            <a:avLst/>
          </a:prstGeom>
          <a:ln>
            <a:headEnd/>
            <a:tailEnd/>
          </a:ln>
          <a:effectLst/>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indent="-93663" algn="ctr" eaLnBrk="0" hangingPunct="0">
              <a:buFont typeface="Wingdings" pitchFamily="2" charset="2"/>
              <a:buNone/>
            </a:pPr>
            <a:r>
              <a:rPr lang="zh-CN" altLang="en-US" sz="1400" kern="0" dirty="0" smtClean="0">
                <a:solidFill>
                  <a:schemeClr val="tx2">
                    <a:lumMod val="50000"/>
                  </a:schemeClr>
                </a:solidFill>
                <a:latin typeface="+mn-ea"/>
              </a:rPr>
              <a:t>实时数据区</a:t>
            </a:r>
            <a:endParaRPr lang="en-US" sz="1400" kern="0" dirty="0">
              <a:solidFill>
                <a:schemeClr val="tx2">
                  <a:lumMod val="50000"/>
                </a:schemeClr>
              </a:solidFill>
              <a:latin typeface="+mn-ea"/>
            </a:endParaRPr>
          </a:p>
        </p:txBody>
      </p:sp>
      <p:cxnSp>
        <p:nvCxnSpPr>
          <p:cNvPr id="32" name="Straight Connector 82"/>
          <p:cNvCxnSpPr/>
          <p:nvPr/>
        </p:nvCxnSpPr>
        <p:spPr bwMode="auto">
          <a:xfrm>
            <a:off x="6427876" y="4094725"/>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3" name="Straight Connector 83"/>
          <p:cNvCxnSpPr/>
          <p:nvPr/>
        </p:nvCxnSpPr>
        <p:spPr bwMode="auto">
          <a:xfrm>
            <a:off x="6427876" y="4667021"/>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4" name="Straight Connector 84"/>
          <p:cNvCxnSpPr/>
          <p:nvPr/>
        </p:nvCxnSpPr>
        <p:spPr bwMode="auto">
          <a:xfrm>
            <a:off x="6427876" y="5235549"/>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cxnSp>
        <p:nvCxnSpPr>
          <p:cNvPr id="35" name="Straight Connector 85"/>
          <p:cNvCxnSpPr/>
          <p:nvPr/>
        </p:nvCxnSpPr>
        <p:spPr bwMode="auto">
          <a:xfrm>
            <a:off x="6427876" y="5794197"/>
            <a:ext cx="4358025" cy="0"/>
          </a:xfrm>
          <a:prstGeom prst="line">
            <a:avLst/>
          </a:prstGeom>
          <a:solidFill>
            <a:srgbClr val="7889FB"/>
          </a:solidFill>
          <a:ln w="9525" cap="flat" cmpd="sng" algn="ctr">
            <a:solidFill>
              <a:srgbClr val="000000"/>
            </a:solidFill>
            <a:prstDash val="dash"/>
            <a:round/>
            <a:headEnd type="none" w="med" len="med"/>
            <a:tailEnd type="none" w="med" len="med"/>
          </a:ln>
          <a:effectLst/>
        </p:spPr>
      </p:cxnSp>
      <p:sp>
        <p:nvSpPr>
          <p:cNvPr id="36" name="矩形 35"/>
          <p:cNvSpPr/>
          <p:nvPr/>
        </p:nvSpPr>
        <p:spPr bwMode="auto">
          <a:xfrm>
            <a:off x="8965661" y="935031"/>
            <a:ext cx="936000" cy="540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mn-ea"/>
              <a:ea typeface="+mn-ea"/>
            </a:endParaRPr>
          </a:p>
        </p:txBody>
      </p:sp>
    </p:spTree>
    <p:extLst>
      <p:ext uri="{BB962C8B-B14F-4D97-AF65-F5344CB8AC3E}">
        <p14:creationId xmlns="" xmlns:p14="http://schemas.microsoft.com/office/powerpoint/2010/main" val="27344273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大数据分析平台总体架构</a:t>
            </a:r>
            <a:r>
              <a:rPr lang="en-US" altLang="zh-CN" dirty="0"/>
              <a:t>——</a:t>
            </a:r>
            <a:r>
              <a:rPr lang="zh-CN" altLang="en-US" dirty="0"/>
              <a:t>数据存储</a:t>
            </a:r>
            <a:r>
              <a:rPr lang="zh-CN" altLang="en-US" dirty="0" smtClean="0"/>
              <a:t>层</a:t>
            </a:r>
            <a:r>
              <a:rPr lang="zh-CN" altLang="en-US" dirty="0"/>
              <a:t>数据流</a:t>
            </a:r>
          </a:p>
        </p:txBody>
      </p:sp>
      <p:sp>
        <p:nvSpPr>
          <p:cNvPr id="4" name="Rectangle 128"/>
          <p:cNvSpPr>
            <a:spLocks noChangeArrowheads="1"/>
          </p:cNvSpPr>
          <p:nvPr/>
        </p:nvSpPr>
        <p:spPr bwMode="auto">
          <a:xfrm>
            <a:off x="573073" y="1223038"/>
            <a:ext cx="10444786" cy="5112000"/>
          </a:xfrm>
          <a:prstGeom prst="rect">
            <a:avLst/>
          </a:prstGeom>
          <a:noFill/>
          <a:ln w="19050" algn="ctr">
            <a:solidFill>
              <a:schemeClr val="accent6"/>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altLang="zh-CN" sz="700" b="1" i="0" u="none" strike="noStrike" kern="0" cap="none" spc="0" normalizeH="0" baseline="0" noProof="0" dirty="0">
              <a:ln>
                <a:noFill/>
              </a:ln>
              <a:solidFill>
                <a:srgbClr val="FFFFFF"/>
              </a:solidFill>
              <a:effectLst/>
              <a:uLnTx/>
              <a:uFillTx/>
              <a:latin typeface="+mn-ea"/>
              <a:ea typeface="+mn-ea"/>
            </a:endParaRPr>
          </a:p>
        </p:txBody>
      </p:sp>
      <p:sp>
        <p:nvSpPr>
          <p:cNvPr id="5" name="Rectangle 129"/>
          <p:cNvSpPr>
            <a:spLocks noChangeArrowheads="1"/>
          </p:cNvSpPr>
          <p:nvPr/>
        </p:nvSpPr>
        <p:spPr bwMode="auto">
          <a:xfrm>
            <a:off x="573073" y="862998"/>
            <a:ext cx="10444785" cy="360040"/>
          </a:xfrm>
          <a:prstGeom prst="rect">
            <a:avLst/>
          </a:prstGeom>
          <a:solidFill>
            <a:schemeClr val="accent6">
              <a:lumMod val="60000"/>
              <a:lumOff val="40000"/>
            </a:schemeClr>
          </a:solidFill>
          <a:ln w="9525" algn="ctr">
            <a:solidFill>
              <a:srgbClr val="727272"/>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a:ln>
                  <a:noFill/>
                </a:ln>
                <a:solidFill>
                  <a:srgbClr val="FFFFFF"/>
                </a:solidFill>
                <a:effectLst/>
                <a:uLnTx/>
                <a:uFillTx/>
                <a:latin typeface="+mn-ea"/>
                <a:ea typeface="+mn-ea"/>
                <a:cs typeface="微软雅黑" pitchFamily="34" charset="-122"/>
              </a:rPr>
              <a:t>数</a:t>
            </a:r>
            <a:r>
              <a:rPr kumimoji="0" lang="zh-CN" altLang="en-US" sz="1800" b="1" i="0" u="none" strike="noStrike" kern="0" cap="none" spc="0" normalizeH="0" baseline="0" noProof="0" dirty="0" smtClean="0">
                <a:ln>
                  <a:noFill/>
                </a:ln>
                <a:solidFill>
                  <a:srgbClr val="FFFFFF"/>
                </a:solidFill>
                <a:effectLst/>
                <a:uLnTx/>
                <a:uFillTx/>
                <a:latin typeface="+mn-ea"/>
                <a:ea typeface="+mn-ea"/>
                <a:cs typeface="微软雅黑" pitchFamily="34" charset="-122"/>
              </a:rPr>
              <a:t>据集成层</a:t>
            </a:r>
            <a:endParaRPr kumimoji="0" lang="en-GB" altLang="zh-CN" sz="1800" b="1" i="0" u="none" strike="noStrike" kern="0" cap="none" spc="0" normalizeH="0" baseline="0" noProof="0" dirty="0">
              <a:ln>
                <a:noFill/>
              </a:ln>
              <a:solidFill>
                <a:srgbClr val="FFFFFF"/>
              </a:solidFill>
              <a:effectLst/>
              <a:uLnTx/>
              <a:uFillTx/>
              <a:latin typeface="+mn-ea"/>
              <a:ea typeface="+mn-ea"/>
              <a:cs typeface="微软雅黑" pitchFamily="34" charset="-122"/>
            </a:endParaRPr>
          </a:p>
        </p:txBody>
      </p:sp>
      <p:sp>
        <p:nvSpPr>
          <p:cNvPr id="6" name="Rectangle 132"/>
          <p:cNvSpPr>
            <a:spLocks noChangeArrowheads="1"/>
          </p:cNvSpPr>
          <p:nvPr/>
        </p:nvSpPr>
        <p:spPr bwMode="auto">
          <a:xfrm>
            <a:off x="4391853" y="1489074"/>
            <a:ext cx="2880000" cy="274320"/>
          </a:xfrm>
          <a:prstGeom prst="rect">
            <a:avLst/>
          </a:prstGeom>
          <a:solidFill>
            <a:srgbClr val="C7CDFD"/>
          </a:solidFill>
          <a:ln w="9525" algn="ctr">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cs typeface="微软雅黑" pitchFamily="34" charset="-122"/>
              </a:rPr>
              <a:t>操作型聚合数据</a:t>
            </a:r>
            <a:endParaRPr kumimoji="0" lang="en-US" sz="1600" b="0" i="0" u="none" strike="noStrike" kern="0" cap="none" spc="0" normalizeH="0" baseline="0" noProof="0" dirty="0">
              <a:ln>
                <a:noFill/>
              </a:ln>
              <a:solidFill>
                <a:sysClr val="windowText" lastClr="000000"/>
              </a:solidFill>
              <a:effectLst/>
              <a:uLnTx/>
              <a:uFillTx/>
              <a:latin typeface="+mn-ea"/>
              <a:ea typeface="+mn-ea"/>
              <a:cs typeface="微软雅黑" pitchFamily="34" charset="-122"/>
            </a:endParaRPr>
          </a:p>
        </p:txBody>
      </p:sp>
      <p:sp>
        <p:nvSpPr>
          <p:cNvPr id="8" name="Rectangle 133"/>
          <p:cNvSpPr>
            <a:spLocks noChangeArrowheads="1"/>
          </p:cNvSpPr>
          <p:nvPr/>
        </p:nvSpPr>
        <p:spPr bwMode="auto">
          <a:xfrm>
            <a:off x="10297527" y="2082630"/>
            <a:ext cx="468000" cy="2736000"/>
          </a:xfrm>
          <a:prstGeom prst="rect">
            <a:avLst/>
          </a:prstGeom>
          <a:solidFill>
            <a:srgbClr val="FFFFFF">
              <a:lumMod val="85000"/>
            </a:srgbClr>
          </a:solidFill>
          <a:ln w="9525" algn="ctr">
            <a:solidFill>
              <a:srgbClr val="000000"/>
            </a:solidFill>
            <a:miter lim="800000"/>
            <a:headEnd/>
            <a:tailEnd/>
          </a:ln>
          <a:effectLst/>
        </p:spPr>
        <p:txBody>
          <a:bodyPr vert="wordArtVertRtl" wrap="none" lIns="3600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临时数据区</a:t>
            </a:r>
            <a:endParaRPr kumimoji="0" lang="en-US" altLang="zh-CN" sz="1600" b="0" i="0" u="none" strike="noStrike" kern="0" cap="none" spc="0" normalizeH="0" baseline="0" noProof="0" dirty="0">
              <a:ln>
                <a:noFill/>
              </a:ln>
              <a:solidFill>
                <a:sysClr val="windowText" lastClr="000000"/>
              </a:solidFill>
              <a:effectLst/>
              <a:uLnTx/>
              <a:uFillTx/>
              <a:latin typeface="+mn-ea"/>
              <a:ea typeface="+mn-ea"/>
            </a:endParaRPr>
          </a:p>
        </p:txBody>
      </p:sp>
      <p:sp>
        <p:nvSpPr>
          <p:cNvPr id="10" name="Rectangle 132"/>
          <p:cNvSpPr>
            <a:spLocks noChangeArrowheads="1"/>
          </p:cNvSpPr>
          <p:nvPr/>
        </p:nvSpPr>
        <p:spPr bwMode="auto">
          <a:xfrm>
            <a:off x="2589997" y="1367460"/>
            <a:ext cx="8175529" cy="504000"/>
          </a:xfrm>
          <a:prstGeom prst="rect">
            <a:avLst/>
          </a:prstGeom>
          <a:noFill/>
          <a:ln w="19050" algn="ctr">
            <a:solidFill>
              <a:srgbClr val="C00000"/>
            </a:solidFill>
            <a:prstDash val="sysDash"/>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auto">
              <a:spcBef>
                <a:spcPts val="0"/>
              </a:spcBef>
              <a:spcAft>
                <a:spcPts val="0"/>
              </a:spcAft>
            </a:pPr>
            <a:endParaRPr lang="en-US" altLang="zh-CN" sz="1100" kern="0">
              <a:solidFill>
                <a:sysClr val="windowText" lastClr="000000"/>
              </a:solidFill>
              <a:latin typeface="+mn-ea"/>
              <a:ea typeface="+mn-ea"/>
              <a:cs typeface="微软雅黑" pitchFamily="34" charset="-122"/>
            </a:endParaRPr>
          </a:p>
        </p:txBody>
      </p:sp>
      <p:sp>
        <p:nvSpPr>
          <p:cNvPr id="11" name="TextBox 3"/>
          <p:cNvSpPr txBox="1">
            <a:spLocks noChangeArrowheads="1"/>
          </p:cNvSpPr>
          <p:nvPr/>
        </p:nvSpPr>
        <p:spPr bwMode="auto">
          <a:xfrm>
            <a:off x="2764621" y="1456957"/>
            <a:ext cx="121058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FF"/>
                </a:solidFill>
                <a:effectLst/>
                <a:uLnTx/>
                <a:uFillTx/>
                <a:latin typeface="+mn-ea"/>
                <a:ea typeface="+mn-ea"/>
              </a:rPr>
              <a:t>实时数据区</a:t>
            </a:r>
            <a:endParaRPr kumimoji="0" lang="zh-CN" altLang="en-US" sz="1600" b="1" i="0" u="none" strike="noStrike" kern="0" cap="none" spc="0" normalizeH="0" baseline="0" noProof="0" dirty="0">
              <a:ln>
                <a:noFill/>
              </a:ln>
              <a:solidFill>
                <a:srgbClr val="0000FF"/>
              </a:solidFill>
              <a:effectLst/>
              <a:uLnTx/>
              <a:uFillTx/>
              <a:latin typeface="+mn-ea"/>
              <a:ea typeface="+mn-ea"/>
            </a:endParaRPr>
          </a:p>
        </p:txBody>
      </p:sp>
      <p:sp>
        <p:nvSpPr>
          <p:cNvPr id="12" name="Rectangle 134"/>
          <p:cNvSpPr>
            <a:spLocks noChangeArrowheads="1"/>
          </p:cNvSpPr>
          <p:nvPr/>
        </p:nvSpPr>
        <p:spPr bwMode="auto">
          <a:xfrm>
            <a:off x="5399547" y="2480108"/>
            <a:ext cx="576000" cy="2196612"/>
          </a:xfrm>
          <a:prstGeom prst="rect">
            <a:avLst/>
          </a:prstGeom>
          <a:solidFill>
            <a:srgbClr val="C7CDFD"/>
          </a:solidFill>
          <a:ln w="9525" algn="ctr">
            <a:solidFill>
              <a:srgbClr val="000000"/>
            </a:solidFill>
            <a:miter lim="800000"/>
            <a:headEnd/>
            <a:tailEnd/>
          </a:ln>
          <a:effectLst/>
          <a:extLst/>
        </p:spPr>
        <p:txBody>
          <a:bodyPr vert="wordArtVertRtl"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公共汇总</a:t>
            </a:r>
            <a:r>
              <a:rPr kumimoji="0" lang="zh-CN" altLang="en-US" sz="1600" b="0" i="0" u="none" strike="noStrike" kern="0" cap="none" spc="0" normalizeH="0" baseline="0" noProof="0" dirty="0">
                <a:ln>
                  <a:noFill/>
                </a:ln>
                <a:solidFill>
                  <a:sysClr val="windowText" lastClr="000000"/>
                </a:solidFill>
                <a:effectLst/>
                <a:uLnTx/>
                <a:uFillTx/>
                <a:latin typeface="+mn-ea"/>
                <a:ea typeface="+mn-ea"/>
              </a:rPr>
              <a:t>数据</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13" name="Rectangle 134"/>
          <p:cNvSpPr>
            <a:spLocks noChangeArrowheads="1"/>
          </p:cNvSpPr>
          <p:nvPr/>
        </p:nvSpPr>
        <p:spPr bwMode="auto">
          <a:xfrm>
            <a:off x="6480042" y="2480108"/>
            <a:ext cx="576000" cy="2196612"/>
          </a:xfrm>
          <a:prstGeom prst="rect">
            <a:avLst/>
          </a:prstGeom>
          <a:solidFill>
            <a:srgbClr val="C7CDFD"/>
          </a:solidFill>
          <a:ln w="9525" algn="ctr">
            <a:solidFill>
              <a:srgbClr val="000000"/>
            </a:solidFill>
            <a:miter lim="800000"/>
            <a:headEnd/>
            <a:tailEnd/>
          </a:ln>
          <a:effectLst/>
          <a:extLst/>
        </p:spPr>
        <p:txBody>
          <a:bodyPr vert="wordArtVertRtl"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主题明细</a:t>
            </a:r>
            <a:r>
              <a:rPr kumimoji="0" lang="zh-CN" altLang="en-US" sz="1600" b="0" i="0" u="none" strike="noStrike" kern="0" cap="none" spc="0" normalizeH="0" baseline="0" noProof="0" dirty="0">
                <a:ln>
                  <a:noFill/>
                </a:ln>
                <a:solidFill>
                  <a:sysClr val="windowText" lastClr="000000"/>
                </a:solidFill>
                <a:effectLst/>
                <a:uLnTx/>
                <a:uFillTx/>
                <a:latin typeface="+mn-ea"/>
                <a:ea typeface="+mn-ea"/>
              </a:rPr>
              <a:t>数据</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14" name="Rectangle 132"/>
          <p:cNvSpPr>
            <a:spLocks noChangeArrowheads="1"/>
          </p:cNvSpPr>
          <p:nvPr/>
        </p:nvSpPr>
        <p:spPr bwMode="auto">
          <a:xfrm>
            <a:off x="5183184" y="2088813"/>
            <a:ext cx="2088957" cy="2736000"/>
          </a:xfrm>
          <a:prstGeom prst="rect">
            <a:avLst/>
          </a:prstGeom>
          <a:noFill/>
          <a:ln w="19050" algn="ctr">
            <a:solidFill>
              <a:srgbClr val="C00000"/>
            </a:solidFill>
            <a:prstDash val="sysDash"/>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auto">
              <a:spcBef>
                <a:spcPts val="0"/>
              </a:spcBef>
              <a:spcAft>
                <a:spcPts val="0"/>
              </a:spcAft>
            </a:pPr>
            <a:endParaRPr lang="en-US" altLang="zh-CN" sz="1100" kern="0">
              <a:solidFill>
                <a:sysClr val="windowText" lastClr="000000"/>
              </a:solidFill>
              <a:latin typeface="+mn-ea"/>
              <a:ea typeface="+mn-ea"/>
              <a:cs typeface="微软雅黑" pitchFamily="34" charset="-122"/>
            </a:endParaRPr>
          </a:p>
        </p:txBody>
      </p:sp>
      <p:sp>
        <p:nvSpPr>
          <p:cNvPr id="19" name="Rectangle 132"/>
          <p:cNvSpPr>
            <a:spLocks noChangeArrowheads="1"/>
          </p:cNvSpPr>
          <p:nvPr/>
        </p:nvSpPr>
        <p:spPr bwMode="auto">
          <a:xfrm>
            <a:off x="2589996" y="4989997"/>
            <a:ext cx="8175530" cy="504000"/>
          </a:xfrm>
          <a:prstGeom prst="rect">
            <a:avLst/>
          </a:prstGeom>
          <a:noFill/>
          <a:ln w="19050" algn="ctr">
            <a:solidFill>
              <a:srgbClr val="C00000"/>
            </a:solidFill>
            <a:prstDash val="sysDash"/>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auto">
              <a:spcBef>
                <a:spcPts val="0"/>
              </a:spcBef>
              <a:spcAft>
                <a:spcPts val="0"/>
              </a:spcAft>
            </a:pPr>
            <a:endParaRPr lang="en-US" altLang="zh-CN" sz="1100" kern="0">
              <a:solidFill>
                <a:sysClr val="windowText" lastClr="000000"/>
              </a:solidFill>
              <a:latin typeface="+mn-ea"/>
              <a:ea typeface="+mn-ea"/>
              <a:cs typeface="微软雅黑" pitchFamily="34" charset="-122"/>
            </a:endParaRPr>
          </a:p>
        </p:txBody>
      </p:sp>
      <p:sp>
        <p:nvSpPr>
          <p:cNvPr id="21" name="Rectangle 133"/>
          <p:cNvSpPr>
            <a:spLocks noChangeArrowheads="1"/>
          </p:cNvSpPr>
          <p:nvPr/>
        </p:nvSpPr>
        <p:spPr bwMode="auto">
          <a:xfrm>
            <a:off x="4460753" y="5845485"/>
            <a:ext cx="2880000" cy="274320"/>
          </a:xfrm>
          <a:prstGeom prst="rect">
            <a:avLst/>
          </a:prstGeom>
          <a:solidFill>
            <a:srgbClr val="C7CDFD"/>
          </a:solidFill>
          <a:ln w="9525" algn="ctr">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mn-ea"/>
                <a:ea typeface="+mn-ea"/>
                <a:cs typeface="微软雅黑" pitchFamily="34" charset="-122"/>
              </a:rPr>
              <a:t>结构化数据</a:t>
            </a:r>
            <a:endParaRPr kumimoji="0" lang="en-US" sz="1400" b="0" i="0" u="none" strike="noStrike" kern="0" cap="none" spc="0" normalizeH="0" baseline="0" noProof="0" dirty="0">
              <a:ln>
                <a:noFill/>
              </a:ln>
              <a:solidFill>
                <a:sysClr val="windowText" lastClr="000000"/>
              </a:solidFill>
              <a:effectLst/>
              <a:uLnTx/>
              <a:uFillTx/>
              <a:latin typeface="+mn-ea"/>
              <a:ea typeface="+mn-ea"/>
              <a:cs typeface="微软雅黑" pitchFamily="34" charset="-122"/>
            </a:endParaRPr>
          </a:p>
        </p:txBody>
      </p:sp>
      <p:sp>
        <p:nvSpPr>
          <p:cNvPr id="22" name="Rectangle 133"/>
          <p:cNvSpPr>
            <a:spLocks noChangeArrowheads="1"/>
          </p:cNvSpPr>
          <p:nvPr/>
        </p:nvSpPr>
        <p:spPr bwMode="auto">
          <a:xfrm>
            <a:off x="7651526" y="5845485"/>
            <a:ext cx="2880000" cy="274320"/>
          </a:xfrm>
          <a:prstGeom prst="rect">
            <a:avLst/>
          </a:prstGeom>
          <a:solidFill>
            <a:srgbClr val="C7CDFD"/>
          </a:solidFill>
          <a:ln w="9525" algn="ctr">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mn-ea"/>
                <a:ea typeface="+mn-ea"/>
                <a:cs typeface="微软雅黑" pitchFamily="34" charset="-122"/>
              </a:rPr>
              <a:t>非结构化</a:t>
            </a:r>
            <a:r>
              <a:rPr kumimoji="0" lang="en-US" altLang="zh-CN" sz="1400" b="0" i="0" u="none" strike="noStrike" kern="0" cap="none" spc="0" normalizeH="0" baseline="0" noProof="0" dirty="0" smtClean="0">
                <a:ln>
                  <a:noFill/>
                </a:ln>
                <a:solidFill>
                  <a:sysClr val="windowText" lastClr="000000"/>
                </a:solidFill>
                <a:effectLst/>
                <a:uLnTx/>
                <a:uFillTx/>
                <a:latin typeface="+mn-ea"/>
                <a:ea typeface="+mn-ea"/>
                <a:cs typeface="微软雅黑" pitchFamily="34" charset="-122"/>
              </a:rPr>
              <a:t>&amp;</a:t>
            </a:r>
            <a:r>
              <a:rPr kumimoji="0" lang="zh-CN" altLang="en-US" sz="1400" b="0" i="0" u="none" strike="noStrike" kern="0" cap="none" spc="0" normalizeH="0" baseline="0" noProof="0" dirty="0" smtClean="0">
                <a:ln>
                  <a:noFill/>
                </a:ln>
                <a:solidFill>
                  <a:sysClr val="windowText" lastClr="000000"/>
                </a:solidFill>
                <a:effectLst/>
                <a:uLnTx/>
                <a:uFillTx/>
                <a:latin typeface="+mn-ea"/>
                <a:ea typeface="+mn-ea"/>
                <a:cs typeface="微软雅黑" pitchFamily="34" charset="-122"/>
              </a:rPr>
              <a:t>半结构化数据</a:t>
            </a:r>
            <a:endParaRPr kumimoji="0" lang="en-US" altLang="zh-CN" sz="1400" b="0" i="0" u="none" strike="noStrike" kern="0" cap="none" spc="0" normalizeH="0" baseline="0" noProof="0" dirty="0">
              <a:ln>
                <a:noFill/>
              </a:ln>
              <a:solidFill>
                <a:sysClr val="windowText" lastClr="000000"/>
              </a:solidFill>
              <a:effectLst/>
              <a:uLnTx/>
              <a:uFillTx/>
              <a:latin typeface="+mn-ea"/>
              <a:ea typeface="+mn-ea"/>
              <a:cs typeface="微软雅黑" pitchFamily="34" charset="-122"/>
            </a:endParaRPr>
          </a:p>
        </p:txBody>
      </p:sp>
      <p:sp>
        <p:nvSpPr>
          <p:cNvPr id="24" name="Rectangle 132"/>
          <p:cNvSpPr>
            <a:spLocks noChangeArrowheads="1"/>
          </p:cNvSpPr>
          <p:nvPr/>
        </p:nvSpPr>
        <p:spPr bwMode="auto">
          <a:xfrm>
            <a:off x="2589996" y="2519757"/>
            <a:ext cx="2088000" cy="2305056"/>
          </a:xfrm>
          <a:prstGeom prst="rect">
            <a:avLst/>
          </a:prstGeom>
          <a:noFill/>
          <a:ln w="19050" algn="ctr">
            <a:solidFill>
              <a:srgbClr val="C00000"/>
            </a:solidFill>
            <a:prstDash val="sysDash"/>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auto">
              <a:spcBef>
                <a:spcPts val="0"/>
              </a:spcBef>
              <a:spcAft>
                <a:spcPts val="0"/>
              </a:spcAft>
            </a:pPr>
            <a:endParaRPr lang="en-US" altLang="zh-CN" sz="1100" kern="0">
              <a:solidFill>
                <a:sysClr val="windowText" lastClr="000000"/>
              </a:solidFill>
              <a:latin typeface="+mn-ea"/>
              <a:ea typeface="+mn-ea"/>
              <a:cs typeface="微软雅黑" pitchFamily="34" charset="-122"/>
            </a:endParaRPr>
          </a:p>
        </p:txBody>
      </p:sp>
      <p:sp>
        <p:nvSpPr>
          <p:cNvPr id="25" name="TextBox 670"/>
          <p:cNvSpPr txBox="1">
            <a:spLocks noChangeArrowheads="1"/>
          </p:cNvSpPr>
          <p:nvPr/>
        </p:nvSpPr>
        <p:spPr bwMode="auto">
          <a:xfrm>
            <a:off x="2662030" y="5072720"/>
            <a:ext cx="172982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FF"/>
                </a:solidFill>
                <a:effectLst/>
                <a:uLnTx/>
                <a:uFillTx/>
                <a:latin typeface="+mn-ea"/>
                <a:ea typeface="+mn-ea"/>
              </a:rPr>
              <a:t>沙盘演练数据区</a:t>
            </a:r>
            <a:endParaRPr kumimoji="0" lang="en-US" altLang="zh-CN" sz="1600" b="1" i="0" u="none" strike="noStrike" kern="0" cap="none" spc="0" normalizeH="0" baseline="0" noProof="0" dirty="0">
              <a:ln>
                <a:noFill/>
              </a:ln>
              <a:solidFill>
                <a:srgbClr val="0000FF"/>
              </a:solidFill>
              <a:effectLst/>
              <a:uLnTx/>
              <a:uFillTx/>
              <a:latin typeface="+mn-ea"/>
              <a:ea typeface="+mn-ea"/>
            </a:endParaRPr>
          </a:p>
        </p:txBody>
      </p:sp>
      <p:sp>
        <p:nvSpPr>
          <p:cNvPr id="26" name="Rectangle 133"/>
          <p:cNvSpPr>
            <a:spLocks noChangeArrowheads="1"/>
          </p:cNvSpPr>
          <p:nvPr/>
        </p:nvSpPr>
        <p:spPr bwMode="auto">
          <a:xfrm>
            <a:off x="4460753" y="5104837"/>
            <a:ext cx="6070773" cy="274320"/>
          </a:xfrm>
          <a:prstGeom prst="rect">
            <a:avLst/>
          </a:prstGeom>
          <a:solidFill>
            <a:srgbClr val="C7CDFD"/>
          </a:solidFill>
          <a:ln w="9525" algn="ctr">
            <a:solidFill>
              <a:srgbClr val="000000"/>
            </a:solidFill>
            <a:miter lim="800000"/>
            <a:headEnd/>
            <a:tailEnd/>
          </a:ln>
        </p:spPr>
        <p:txBody>
          <a:bodyPr wrap="none" anchor="ctr"/>
          <a:lstStyle/>
          <a:p>
            <a:pPr algn="ctr"/>
            <a:r>
              <a:rPr lang="zh-CN" altLang="en-US" sz="1400" kern="0" dirty="0">
                <a:solidFill>
                  <a:sysClr val="windowText" lastClr="000000"/>
                </a:solidFill>
                <a:latin typeface="+mn-ea"/>
                <a:ea typeface="+mn-ea"/>
                <a:cs typeface="微软雅黑" pitchFamily="34" charset="-122"/>
              </a:rPr>
              <a:t>实验室数据</a:t>
            </a:r>
            <a:endParaRPr lang="en-US" altLang="zh-CN" sz="1400" kern="0" dirty="0">
              <a:solidFill>
                <a:sysClr val="windowText" lastClr="000000"/>
              </a:solidFill>
              <a:latin typeface="+mn-ea"/>
              <a:ea typeface="+mn-ea"/>
              <a:cs typeface="微软雅黑" pitchFamily="34" charset="-122"/>
            </a:endParaRPr>
          </a:p>
        </p:txBody>
      </p:sp>
      <p:sp>
        <p:nvSpPr>
          <p:cNvPr id="27" name="Rectangle 132"/>
          <p:cNvSpPr>
            <a:spLocks noChangeArrowheads="1"/>
          </p:cNvSpPr>
          <p:nvPr/>
        </p:nvSpPr>
        <p:spPr bwMode="auto">
          <a:xfrm>
            <a:off x="2589996" y="5730645"/>
            <a:ext cx="8175530" cy="504000"/>
          </a:xfrm>
          <a:prstGeom prst="rect">
            <a:avLst/>
          </a:prstGeom>
          <a:noFill/>
          <a:ln w="19050" algn="ctr">
            <a:solidFill>
              <a:srgbClr val="C00000"/>
            </a:solidFill>
            <a:prstDash val="sysDash"/>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auto">
              <a:spcBef>
                <a:spcPts val="0"/>
              </a:spcBef>
              <a:spcAft>
                <a:spcPts val="0"/>
              </a:spcAft>
            </a:pPr>
            <a:endParaRPr lang="en-US" altLang="zh-CN" sz="1100" kern="0">
              <a:solidFill>
                <a:sysClr val="windowText" lastClr="000000"/>
              </a:solidFill>
              <a:latin typeface="+mn-ea"/>
              <a:ea typeface="+mn-ea"/>
              <a:cs typeface="微软雅黑" pitchFamily="34" charset="-122"/>
            </a:endParaRPr>
          </a:p>
        </p:txBody>
      </p:sp>
      <p:sp>
        <p:nvSpPr>
          <p:cNvPr id="28" name="TextBox 670"/>
          <p:cNvSpPr txBox="1">
            <a:spLocks noChangeArrowheads="1"/>
          </p:cNvSpPr>
          <p:nvPr/>
        </p:nvSpPr>
        <p:spPr bwMode="auto">
          <a:xfrm>
            <a:off x="2589998" y="2519757"/>
            <a:ext cx="208799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FF"/>
                </a:solidFill>
                <a:effectLst/>
                <a:uLnTx/>
                <a:uFillTx/>
                <a:latin typeface="+mn-ea"/>
                <a:ea typeface="+mn-ea"/>
              </a:rPr>
              <a:t>集市数据区</a:t>
            </a:r>
            <a:endParaRPr kumimoji="0" lang="zh-CN" altLang="en-US" sz="1600" b="1" i="0" u="none" strike="noStrike" kern="0" cap="none" spc="0" normalizeH="0" baseline="0" noProof="0" dirty="0">
              <a:ln>
                <a:noFill/>
              </a:ln>
              <a:solidFill>
                <a:srgbClr val="0000FF"/>
              </a:solidFill>
              <a:effectLst/>
              <a:uLnTx/>
              <a:uFillTx/>
              <a:latin typeface="+mn-ea"/>
              <a:ea typeface="+mn-ea"/>
            </a:endParaRPr>
          </a:p>
        </p:txBody>
      </p:sp>
      <p:cxnSp>
        <p:nvCxnSpPr>
          <p:cNvPr id="33" name="Straight Arrow Connector 13"/>
          <p:cNvCxnSpPr/>
          <p:nvPr/>
        </p:nvCxnSpPr>
        <p:spPr>
          <a:xfrm flipH="1">
            <a:off x="5975547" y="3408827"/>
            <a:ext cx="504495" cy="0"/>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42" name="Straight Arrow Connector 68"/>
          <p:cNvCxnSpPr/>
          <p:nvPr/>
        </p:nvCxnSpPr>
        <p:spPr>
          <a:xfrm>
            <a:off x="6263681" y="4820495"/>
            <a:ext cx="2555" cy="164584"/>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43" name="Straight Arrow Connector 69"/>
          <p:cNvCxnSpPr/>
          <p:nvPr/>
        </p:nvCxnSpPr>
        <p:spPr>
          <a:xfrm>
            <a:off x="3667938" y="4820495"/>
            <a:ext cx="2555" cy="164584"/>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sp>
        <p:nvSpPr>
          <p:cNvPr id="48" name="Rectangle 132"/>
          <p:cNvSpPr>
            <a:spLocks noChangeArrowheads="1"/>
          </p:cNvSpPr>
          <p:nvPr/>
        </p:nvSpPr>
        <p:spPr bwMode="auto">
          <a:xfrm>
            <a:off x="7776372" y="2088813"/>
            <a:ext cx="2088957" cy="2736000"/>
          </a:xfrm>
          <a:prstGeom prst="rect">
            <a:avLst/>
          </a:prstGeom>
          <a:noFill/>
          <a:ln w="19050" algn="ctr">
            <a:solidFill>
              <a:srgbClr val="C00000"/>
            </a:solidFill>
            <a:prstDash val="sysDash"/>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auto">
              <a:spcBef>
                <a:spcPts val="0"/>
              </a:spcBef>
              <a:spcAft>
                <a:spcPts val="0"/>
              </a:spcAft>
            </a:pPr>
            <a:endParaRPr lang="en-US" altLang="zh-CN" sz="1100" kern="0">
              <a:solidFill>
                <a:sysClr val="windowText" lastClr="000000"/>
              </a:solidFill>
              <a:latin typeface="+mn-ea"/>
              <a:ea typeface="+mn-ea"/>
              <a:cs typeface="微软雅黑" pitchFamily="34" charset="-122"/>
            </a:endParaRPr>
          </a:p>
        </p:txBody>
      </p:sp>
      <p:sp>
        <p:nvSpPr>
          <p:cNvPr id="50" name="Rectangle 134"/>
          <p:cNvSpPr>
            <a:spLocks noChangeArrowheads="1"/>
          </p:cNvSpPr>
          <p:nvPr/>
        </p:nvSpPr>
        <p:spPr bwMode="auto">
          <a:xfrm>
            <a:off x="8010850" y="2480108"/>
            <a:ext cx="1620000" cy="324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ysClr val="windowText" lastClr="000000"/>
                </a:solidFill>
                <a:effectLst/>
                <a:uLnTx/>
                <a:uFillTx/>
                <a:latin typeface="+mn-ea"/>
                <a:ea typeface="+mn-ea"/>
              </a:rPr>
              <a:t>POP</a:t>
            </a: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自营数据</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51" name="TextBox 671"/>
          <p:cNvSpPr txBox="1">
            <a:spLocks noChangeArrowheads="1"/>
          </p:cNvSpPr>
          <p:nvPr/>
        </p:nvSpPr>
        <p:spPr bwMode="auto">
          <a:xfrm>
            <a:off x="7776373" y="2104903"/>
            <a:ext cx="208895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FF"/>
                </a:solidFill>
                <a:effectLst/>
                <a:uLnTx/>
                <a:uFillTx/>
                <a:latin typeface="+mn-ea"/>
                <a:ea typeface="+mn-ea"/>
              </a:rPr>
              <a:t>贴源数据区</a:t>
            </a:r>
            <a:endParaRPr kumimoji="0" lang="zh-CN" altLang="en-US" sz="1800" b="1" i="0" u="none" strike="noStrike" kern="0" cap="none" spc="0" normalizeH="0" baseline="0" noProof="0" dirty="0">
              <a:ln>
                <a:noFill/>
              </a:ln>
              <a:solidFill>
                <a:srgbClr val="0000FF"/>
              </a:solidFill>
              <a:effectLst/>
              <a:uLnTx/>
              <a:uFillTx/>
              <a:latin typeface="+mn-ea"/>
              <a:ea typeface="+mn-ea"/>
            </a:endParaRPr>
          </a:p>
        </p:txBody>
      </p:sp>
      <p:sp>
        <p:nvSpPr>
          <p:cNvPr id="52" name="Rectangle 134"/>
          <p:cNvSpPr>
            <a:spLocks noChangeArrowheads="1"/>
          </p:cNvSpPr>
          <p:nvPr/>
        </p:nvSpPr>
        <p:spPr bwMode="auto">
          <a:xfrm>
            <a:off x="8010850" y="4352720"/>
            <a:ext cx="1620000" cy="324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金融业务数据</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54" name="TextBox 671"/>
          <p:cNvSpPr txBox="1">
            <a:spLocks noChangeArrowheads="1"/>
          </p:cNvSpPr>
          <p:nvPr/>
        </p:nvSpPr>
        <p:spPr bwMode="auto">
          <a:xfrm>
            <a:off x="5183185" y="2083531"/>
            <a:ext cx="208895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FF"/>
                </a:solidFill>
                <a:effectLst/>
                <a:uLnTx/>
                <a:uFillTx/>
                <a:latin typeface="+mn-ea"/>
                <a:ea typeface="+mn-ea"/>
              </a:rPr>
              <a:t>主题数据区</a:t>
            </a:r>
            <a:endParaRPr kumimoji="0" lang="zh-CN" altLang="en-US" sz="1800" b="1" i="0" u="none" strike="noStrike" kern="0" cap="none" spc="0" normalizeH="0" baseline="0" noProof="0" dirty="0">
              <a:ln>
                <a:noFill/>
              </a:ln>
              <a:solidFill>
                <a:srgbClr val="0000FF"/>
              </a:solidFill>
              <a:effectLst/>
              <a:uLnTx/>
              <a:uFillTx/>
              <a:latin typeface="+mn-ea"/>
              <a:ea typeface="+mn-ea"/>
            </a:endParaRPr>
          </a:p>
        </p:txBody>
      </p:sp>
      <p:sp>
        <p:nvSpPr>
          <p:cNvPr id="59" name="Rectangle 134"/>
          <p:cNvSpPr>
            <a:spLocks noChangeArrowheads="1"/>
          </p:cNvSpPr>
          <p:nvPr/>
        </p:nvSpPr>
        <p:spPr bwMode="auto">
          <a:xfrm>
            <a:off x="2845053" y="2887373"/>
            <a:ext cx="1620000" cy="324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客户管理集市</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60" name="Rectangle 134"/>
          <p:cNvSpPr>
            <a:spLocks noChangeArrowheads="1"/>
          </p:cNvSpPr>
          <p:nvPr/>
        </p:nvSpPr>
        <p:spPr bwMode="auto">
          <a:xfrm>
            <a:off x="2845053" y="3253710"/>
            <a:ext cx="1620000" cy="324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财务管理集市</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61" name="Rectangle 134"/>
          <p:cNvSpPr>
            <a:spLocks noChangeArrowheads="1"/>
          </p:cNvSpPr>
          <p:nvPr/>
        </p:nvSpPr>
        <p:spPr bwMode="auto">
          <a:xfrm>
            <a:off x="2845053" y="3620047"/>
            <a:ext cx="1620000" cy="324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运营管理集市</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62" name="Rectangle 134"/>
          <p:cNvSpPr>
            <a:spLocks noChangeArrowheads="1"/>
          </p:cNvSpPr>
          <p:nvPr/>
        </p:nvSpPr>
        <p:spPr bwMode="auto">
          <a:xfrm>
            <a:off x="2845053" y="3986384"/>
            <a:ext cx="1620000" cy="324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风险管理集市</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64" name="Rectangle 134"/>
          <p:cNvSpPr>
            <a:spLocks noChangeArrowheads="1"/>
          </p:cNvSpPr>
          <p:nvPr/>
        </p:nvSpPr>
        <p:spPr bwMode="auto">
          <a:xfrm>
            <a:off x="2845053" y="4352720"/>
            <a:ext cx="1620000" cy="324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sysClr val="windowText" lastClr="000000"/>
                </a:solidFill>
                <a:effectLst/>
                <a:uLnTx/>
                <a:uFillTx/>
                <a:latin typeface="+mn-ea"/>
                <a:ea typeface="+mn-ea"/>
              </a:rPr>
              <a:t>……</a:t>
            </a: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集市</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67" name="Rectangle 134"/>
          <p:cNvSpPr>
            <a:spLocks noChangeArrowheads="1"/>
          </p:cNvSpPr>
          <p:nvPr/>
        </p:nvSpPr>
        <p:spPr bwMode="auto">
          <a:xfrm>
            <a:off x="8010850" y="2847532"/>
            <a:ext cx="1620000" cy="324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大物流系统数据</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68" name="Rectangle 134"/>
          <p:cNvSpPr>
            <a:spLocks noChangeArrowheads="1"/>
          </p:cNvSpPr>
          <p:nvPr/>
        </p:nvSpPr>
        <p:spPr bwMode="auto">
          <a:xfrm>
            <a:off x="8010850" y="3229152"/>
            <a:ext cx="1620000" cy="324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供应链系统数据</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69" name="Rectangle 134"/>
          <p:cNvSpPr>
            <a:spLocks noChangeArrowheads="1"/>
          </p:cNvSpPr>
          <p:nvPr/>
        </p:nvSpPr>
        <p:spPr bwMode="auto">
          <a:xfrm>
            <a:off x="8010850" y="3620406"/>
            <a:ext cx="1620000" cy="324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财务审计数据</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70" name="Rectangle 134"/>
          <p:cNvSpPr>
            <a:spLocks noChangeArrowheads="1"/>
          </p:cNvSpPr>
          <p:nvPr/>
        </p:nvSpPr>
        <p:spPr bwMode="auto">
          <a:xfrm>
            <a:off x="8010850" y="4002026"/>
            <a:ext cx="1620000" cy="324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财务研发数据</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71" name="Rectangle 132"/>
          <p:cNvSpPr>
            <a:spLocks noChangeArrowheads="1"/>
          </p:cNvSpPr>
          <p:nvPr/>
        </p:nvSpPr>
        <p:spPr bwMode="auto">
          <a:xfrm>
            <a:off x="7651526" y="1489074"/>
            <a:ext cx="2880000" cy="274320"/>
          </a:xfrm>
          <a:prstGeom prst="rect">
            <a:avLst/>
          </a:prstGeom>
          <a:solidFill>
            <a:srgbClr val="C7CDFD"/>
          </a:solidFill>
          <a:ln w="9525" algn="ctr">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cs typeface="微软雅黑" pitchFamily="34" charset="-122"/>
              </a:rPr>
              <a:t>操作型明细据</a:t>
            </a:r>
            <a:endParaRPr kumimoji="0" lang="en-US" sz="1600" b="0" i="0" u="none" strike="noStrike" kern="0" cap="none" spc="0" normalizeH="0" baseline="0" noProof="0" dirty="0">
              <a:ln>
                <a:noFill/>
              </a:ln>
              <a:solidFill>
                <a:sysClr val="windowText" lastClr="000000"/>
              </a:solidFill>
              <a:effectLst/>
              <a:uLnTx/>
              <a:uFillTx/>
              <a:latin typeface="+mn-ea"/>
              <a:ea typeface="+mn-ea"/>
              <a:cs typeface="微软雅黑" pitchFamily="34" charset="-122"/>
            </a:endParaRPr>
          </a:p>
        </p:txBody>
      </p:sp>
      <p:sp>
        <p:nvSpPr>
          <p:cNvPr id="74" name="Rectangle 132"/>
          <p:cNvSpPr>
            <a:spLocks noChangeArrowheads="1"/>
          </p:cNvSpPr>
          <p:nvPr/>
        </p:nvSpPr>
        <p:spPr bwMode="auto">
          <a:xfrm>
            <a:off x="789172" y="1365931"/>
            <a:ext cx="1368625" cy="4868713"/>
          </a:xfrm>
          <a:prstGeom prst="rect">
            <a:avLst/>
          </a:prstGeom>
          <a:noFill/>
          <a:ln w="19050" algn="ctr">
            <a:solidFill>
              <a:srgbClr val="C00000"/>
            </a:solidFill>
            <a:prstDash val="sysDash"/>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auto">
              <a:spcBef>
                <a:spcPts val="0"/>
              </a:spcBef>
              <a:spcAft>
                <a:spcPts val="0"/>
              </a:spcAft>
            </a:pPr>
            <a:endParaRPr lang="en-US" altLang="zh-CN" sz="1100" kern="0">
              <a:solidFill>
                <a:sysClr val="windowText" lastClr="000000"/>
              </a:solidFill>
              <a:latin typeface="+mn-ea"/>
              <a:ea typeface="+mn-ea"/>
              <a:cs typeface="微软雅黑" pitchFamily="34" charset="-122"/>
            </a:endParaRPr>
          </a:p>
        </p:txBody>
      </p:sp>
      <p:sp>
        <p:nvSpPr>
          <p:cNvPr id="75" name="TextBox 670"/>
          <p:cNvSpPr txBox="1">
            <a:spLocks noChangeArrowheads="1"/>
          </p:cNvSpPr>
          <p:nvPr/>
        </p:nvSpPr>
        <p:spPr bwMode="auto">
          <a:xfrm>
            <a:off x="789172" y="1389988"/>
            <a:ext cx="136862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FF"/>
                </a:solidFill>
                <a:effectLst/>
                <a:uLnTx/>
                <a:uFillTx/>
                <a:latin typeface="+mn-ea"/>
                <a:ea typeface="+mn-ea"/>
              </a:rPr>
              <a:t>归档数据区</a:t>
            </a:r>
            <a:endParaRPr kumimoji="0" lang="zh-CN" altLang="en-US" sz="1600" b="1" i="0" u="none" strike="noStrike" kern="0" cap="none" spc="0" normalizeH="0" baseline="0" noProof="0" dirty="0">
              <a:ln>
                <a:noFill/>
              </a:ln>
              <a:solidFill>
                <a:srgbClr val="0000FF"/>
              </a:solidFill>
              <a:effectLst/>
              <a:uLnTx/>
              <a:uFillTx/>
              <a:latin typeface="+mn-ea"/>
              <a:ea typeface="+mn-ea"/>
            </a:endParaRPr>
          </a:p>
        </p:txBody>
      </p:sp>
      <p:sp>
        <p:nvSpPr>
          <p:cNvPr id="76" name="TextBox 670"/>
          <p:cNvSpPr txBox="1">
            <a:spLocks noChangeArrowheads="1"/>
          </p:cNvSpPr>
          <p:nvPr/>
        </p:nvSpPr>
        <p:spPr bwMode="auto">
          <a:xfrm>
            <a:off x="2589996" y="5813368"/>
            <a:ext cx="172982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FF"/>
                </a:solidFill>
                <a:effectLst/>
                <a:uLnTx/>
                <a:uFillTx/>
                <a:latin typeface="+mn-ea"/>
                <a:ea typeface="+mn-ea"/>
              </a:rPr>
              <a:t>大数据区</a:t>
            </a:r>
            <a:endParaRPr kumimoji="0" lang="en-US" altLang="zh-CN" sz="1600" b="1" i="0" u="none" strike="noStrike" kern="0" cap="none" spc="0" normalizeH="0" baseline="0" noProof="0" dirty="0">
              <a:ln>
                <a:noFill/>
              </a:ln>
              <a:solidFill>
                <a:srgbClr val="0000FF"/>
              </a:solidFill>
              <a:effectLst/>
              <a:uLnTx/>
              <a:uFillTx/>
              <a:latin typeface="+mn-ea"/>
              <a:ea typeface="+mn-ea"/>
            </a:endParaRPr>
          </a:p>
        </p:txBody>
      </p:sp>
      <p:sp>
        <p:nvSpPr>
          <p:cNvPr id="77" name="Rectangle 134"/>
          <p:cNvSpPr>
            <a:spLocks noChangeArrowheads="1"/>
          </p:cNvSpPr>
          <p:nvPr/>
        </p:nvSpPr>
        <p:spPr bwMode="auto">
          <a:xfrm>
            <a:off x="969995" y="1817664"/>
            <a:ext cx="971705" cy="540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源系统</a:t>
            </a:r>
            <a:endParaRPr kumimoji="0" lang="en-US" altLang="zh-CN" sz="1600" b="0" i="0" u="none" strike="noStrike" kern="0" cap="none" spc="0" normalizeH="0" baseline="0" noProof="0" dirty="0" smtClean="0">
              <a:ln>
                <a:noFill/>
              </a:ln>
              <a:solidFill>
                <a:sysClr val="windowText" lastClr="000000"/>
              </a:solidFill>
              <a:effectLst/>
              <a:uLnTx/>
              <a:uFillTx/>
              <a:latin typeface="+mn-ea"/>
              <a:ea typeface="+mn-ea"/>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数据文件</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78" name="Rectangle 134"/>
          <p:cNvSpPr>
            <a:spLocks noChangeArrowheads="1"/>
          </p:cNvSpPr>
          <p:nvPr/>
        </p:nvSpPr>
        <p:spPr bwMode="auto">
          <a:xfrm>
            <a:off x="969995" y="2552931"/>
            <a:ext cx="971705" cy="540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贴源数据</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79" name="Rectangle 134"/>
          <p:cNvSpPr>
            <a:spLocks noChangeArrowheads="1"/>
          </p:cNvSpPr>
          <p:nvPr/>
        </p:nvSpPr>
        <p:spPr bwMode="auto">
          <a:xfrm>
            <a:off x="969995" y="3288198"/>
            <a:ext cx="971705" cy="540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主题数据</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80" name="Rectangle 134"/>
          <p:cNvSpPr>
            <a:spLocks noChangeArrowheads="1"/>
          </p:cNvSpPr>
          <p:nvPr/>
        </p:nvSpPr>
        <p:spPr bwMode="auto">
          <a:xfrm>
            <a:off x="969995" y="4023465"/>
            <a:ext cx="971705" cy="540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集市数据</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81" name="Rectangle 134"/>
          <p:cNvSpPr>
            <a:spLocks noChangeArrowheads="1"/>
          </p:cNvSpPr>
          <p:nvPr/>
        </p:nvSpPr>
        <p:spPr bwMode="auto">
          <a:xfrm>
            <a:off x="969995" y="4758732"/>
            <a:ext cx="971705" cy="540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高时效</a:t>
            </a:r>
            <a:endParaRPr kumimoji="0" lang="en-US" altLang="zh-CN" sz="1600" b="0" i="0" u="none" strike="noStrike" kern="0" cap="none" spc="0" normalizeH="0" baseline="0" noProof="0" dirty="0" smtClean="0">
              <a:ln>
                <a:noFill/>
              </a:ln>
              <a:solidFill>
                <a:sysClr val="windowText" lastClr="000000"/>
              </a:solidFill>
              <a:effectLst/>
              <a:uLnTx/>
              <a:uFillTx/>
              <a:latin typeface="+mn-ea"/>
              <a:ea typeface="+mn-ea"/>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数据</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sp>
        <p:nvSpPr>
          <p:cNvPr id="82" name="Rectangle 134"/>
          <p:cNvSpPr>
            <a:spLocks noChangeArrowheads="1"/>
          </p:cNvSpPr>
          <p:nvPr/>
        </p:nvSpPr>
        <p:spPr bwMode="auto">
          <a:xfrm>
            <a:off x="969995" y="5493997"/>
            <a:ext cx="971705" cy="540000"/>
          </a:xfrm>
          <a:prstGeom prst="rect">
            <a:avLst/>
          </a:prstGeom>
          <a:solidFill>
            <a:srgbClr val="C7CDFD"/>
          </a:solidFill>
          <a:ln w="9525" algn="ctr">
            <a:solidFill>
              <a:srgbClr val="000000"/>
            </a:solidFill>
            <a:miter lim="800000"/>
            <a:headEnd/>
            <a:tailEnd/>
          </a:ln>
          <a:effectLst/>
          <a:extLst/>
        </p:spPr>
        <p:txBody>
          <a:bodyPr vert="horz"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大数据</a:t>
            </a:r>
            <a:endParaRPr kumimoji="0" lang="en-US" sz="1600" b="0" i="0" u="none" strike="noStrike" kern="0" cap="none" spc="0" normalizeH="0" baseline="0" noProof="0" dirty="0">
              <a:ln>
                <a:noFill/>
              </a:ln>
              <a:solidFill>
                <a:sysClr val="windowText" lastClr="000000"/>
              </a:solidFill>
              <a:effectLst/>
              <a:uLnTx/>
              <a:uFillTx/>
              <a:latin typeface="+mn-ea"/>
              <a:ea typeface="+mn-ea"/>
            </a:endParaRPr>
          </a:p>
        </p:txBody>
      </p:sp>
      <p:cxnSp>
        <p:nvCxnSpPr>
          <p:cNvPr id="86" name="Straight Arrow Connector 13"/>
          <p:cNvCxnSpPr/>
          <p:nvPr/>
        </p:nvCxnSpPr>
        <p:spPr>
          <a:xfrm flipH="1">
            <a:off x="9630849" y="2642108"/>
            <a:ext cx="648000" cy="0"/>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87" name="Straight Arrow Connector 13"/>
          <p:cNvCxnSpPr/>
          <p:nvPr/>
        </p:nvCxnSpPr>
        <p:spPr>
          <a:xfrm flipH="1">
            <a:off x="9630849" y="3009532"/>
            <a:ext cx="648000" cy="0"/>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88" name="Straight Arrow Connector 13"/>
          <p:cNvCxnSpPr/>
          <p:nvPr/>
        </p:nvCxnSpPr>
        <p:spPr>
          <a:xfrm flipH="1">
            <a:off x="9630849" y="3384153"/>
            <a:ext cx="648000" cy="0"/>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89" name="Straight Arrow Connector 13"/>
          <p:cNvCxnSpPr/>
          <p:nvPr/>
        </p:nvCxnSpPr>
        <p:spPr>
          <a:xfrm flipH="1">
            <a:off x="9630849" y="3812316"/>
            <a:ext cx="648000" cy="0"/>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90" name="Straight Arrow Connector 13"/>
          <p:cNvCxnSpPr/>
          <p:nvPr/>
        </p:nvCxnSpPr>
        <p:spPr>
          <a:xfrm flipH="1">
            <a:off x="9630849" y="4168788"/>
            <a:ext cx="648000" cy="0"/>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91" name="Straight Arrow Connector 13"/>
          <p:cNvCxnSpPr/>
          <p:nvPr/>
        </p:nvCxnSpPr>
        <p:spPr>
          <a:xfrm flipH="1">
            <a:off x="9630849" y="4505646"/>
            <a:ext cx="648000" cy="0"/>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92" name="Straight Arrow Connector 13"/>
          <p:cNvCxnSpPr/>
          <p:nvPr/>
        </p:nvCxnSpPr>
        <p:spPr>
          <a:xfrm flipH="1">
            <a:off x="7056044" y="2651375"/>
            <a:ext cx="936000" cy="0"/>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93" name="Straight Arrow Connector 13"/>
          <p:cNvCxnSpPr/>
          <p:nvPr/>
        </p:nvCxnSpPr>
        <p:spPr>
          <a:xfrm flipH="1">
            <a:off x="7056044" y="3018799"/>
            <a:ext cx="936000" cy="0"/>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94" name="Straight Arrow Connector 13"/>
          <p:cNvCxnSpPr/>
          <p:nvPr/>
        </p:nvCxnSpPr>
        <p:spPr>
          <a:xfrm flipH="1">
            <a:off x="7056044" y="3393420"/>
            <a:ext cx="936000" cy="0"/>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95" name="Straight Arrow Connector 13"/>
          <p:cNvCxnSpPr/>
          <p:nvPr/>
        </p:nvCxnSpPr>
        <p:spPr>
          <a:xfrm flipH="1">
            <a:off x="7056044" y="3816351"/>
            <a:ext cx="936000" cy="0"/>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96" name="Straight Arrow Connector 13"/>
          <p:cNvCxnSpPr/>
          <p:nvPr/>
        </p:nvCxnSpPr>
        <p:spPr>
          <a:xfrm flipH="1">
            <a:off x="7056044" y="4178055"/>
            <a:ext cx="936000" cy="0"/>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97" name="Straight Arrow Connector 13"/>
          <p:cNvCxnSpPr/>
          <p:nvPr/>
        </p:nvCxnSpPr>
        <p:spPr>
          <a:xfrm flipH="1">
            <a:off x="7056044" y="4514913"/>
            <a:ext cx="936000" cy="0"/>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99" name="Straight Arrow Connector 13"/>
          <p:cNvCxnSpPr/>
          <p:nvPr/>
        </p:nvCxnSpPr>
        <p:spPr>
          <a:xfrm flipH="1">
            <a:off x="4460753" y="3048648"/>
            <a:ext cx="936000" cy="0"/>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100" name="Straight Arrow Connector 13"/>
          <p:cNvCxnSpPr/>
          <p:nvPr/>
        </p:nvCxnSpPr>
        <p:spPr>
          <a:xfrm flipH="1">
            <a:off x="4460753" y="3393420"/>
            <a:ext cx="936000" cy="0"/>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101" name="Straight Arrow Connector 13"/>
          <p:cNvCxnSpPr/>
          <p:nvPr/>
        </p:nvCxnSpPr>
        <p:spPr>
          <a:xfrm flipH="1">
            <a:off x="4460753" y="3762460"/>
            <a:ext cx="936000" cy="0"/>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102" name="Straight Arrow Connector 13"/>
          <p:cNvCxnSpPr/>
          <p:nvPr/>
        </p:nvCxnSpPr>
        <p:spPr>
          <a:xfrm flipH="1">
            <a:off x="4460753" y="4140389"/>
            <a:ext cx="936000" cy="0"/>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106" name="Straight Arrow Connector 13"/>
          <p:cNvCxnSpPr/>
          <p:nvPr/>
        </p:nvCxnSpPr>
        <p:spPr>
          <a:xfrm flipH="1">
            <a:off x="4460753" y="4514913"/>
            <a:ext cx="936000" cy="0"/>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108" name="直接箭头连接符 107"/>
          <p:cNvCxnSpPr>
            <a:stCxn id="71" idx="1"/>
            <a:endCxn id="6" idx="3"/>
          </p:cNvCxnSpPr>
          <p:nvPr/>
        </p:nvCxnSpPr>
        <p:spPr bwMode="auto">
          <a:xfrm flipH="1">
            <a:off x="7271853" y="1626234"/>
            <a:ext cx="379673" cy="0"/>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110" name="直接箭头连接符 109"/>
          <p:cNvCxnSpPr>
            <a:stCxn id="22" idx="1"/>
            <a:endCxn id="21" idx="3"/>
          </p:cNvCxnSpPr>
          <p:nvPr/>
        </p:nvCxnSpPr>
        <p:spPr bwMode="auto">
          <a:xfrm flipH="1">
            <a:off x="7340753" y="5982645"/>
            <a:ext cx="310773" cy="0"/>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112" name="肘形连接符 111"/>
          <p:cNvCxnSpPr>
            <a:stCxn id="21" idx="0"/>
            <a:endCxn id="19" idx="2"/>
          </p:cNvCxnSpPr>
          <p:nvPr/>
        </p:nvCxnSpPr>
        <p:spPr bwMode="auto">
          <a:xfrm rot="5400000" flipH="1" flipV="1">
            <a:off x="6113513" y="5281237"/>
            <a:ext cx="351488" cy="777008"/>
          </a:xfrm>
          <a:prstGeom prst="bentConnector3">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114" name="Straight Arrow Connector 68"/>
          <p:cNvCxnSpPr/>
          <p:nvPr/>
        </p:nvCxnSpPr>
        <p:spPr>
          <a:xfrm>
            <a:off x="8854314" y="4824813"/>
            <a:ext cx="2555" cy="164584"/>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115" name="Straight Arrow Connector 13"/>
          <p:cNvCxnSpPr/>
          <p:nvPr/>
        </p:nvCxnSpPr>
        <p:spPr>
          <a:xfrm flipH="1">
            <a:off x="2158064" y="5241997"/>
            <a:ext cx="432000" cy="0"/>
          </a:xfrm>
          <a:prstGeom prst="straightConnector1">
            <a:avLst/>
          </a:prstGeom>
          <a:noFill/>
          <a:ln w="9525">
            <a:solidFill>
              <a:srgbClr val="000000"/>
            </a:solidFill>
            <a:round/>
            <a:headEnd type="triangle" w="med" len="med"/>
            <a:tailEnd type="none" w="med" len="med"/>
          </a:ln>
          <a:extLst>
            <a:ext uri="{909E8E84-426E-40DD-AFC4-6F175D3DCCD1}">
              <a14:hiddenFill xmlns="" xmlns:a14="http://schemas.microsoft.com/office/drawing/2010/main">
                <a:noFill/>
              </a14:hiddenFill>
            </a:ext>
          </a:extLst>
        </p:spPr>
      </p:cxnSp>
      <p:cxnSp>
        <p:nvCxnSpPr>
          <p:cNvPr id="117" name="Straight Arrow Connector 13"/>
          <p:cNvCxnSpPr/>
          <p:nvPr/>
        </p:nvCxnSpPr>
        <p:spPr>
          <a:xfrm flipH="1">
            <a:off x="2157797" y="5982645"/>
            <a:ext cx="432000" cy="0"/>
          </a:xfrm>
          <a:prstGeom prst="straightConnector1">
            <a:avLst/>
          </a:prstGeom>
          <a:noFill/>
          <a:ln w="9525">
            <a:solidFill>
              <a:srgbClr val="000000"/>
            </a:solidFill>
            <a:round/>
            <a:headEnd type="none" w="med" len="med"/>
            <a:tailEnd type="triangle" w="med" len="med"/>
          </a:ln>
          <a:extLst>
            <a:ext uri="{909E8E84-426E-40DD-AFC4-6F175D3DCCD1}">
              <a14:hiddenFill xmlns="" xmlns:a14="http://schemas.microsoft.com/office/drawing/2010/main">
                <a:noFill/>
              </a14:hiddenFill>
            </a:ext>
          </a:extLst>
        </p:spPr>
      </p:cxnSp>
      <p:cxnSp>
        <p:nvCxnSpPr>
          <p:cNvPr id="118" name="Straight Arrow Connector 13"/>
          <p:cNvCxnSpPr/>
          <p:nvPr/>
        </p:nvCxnSpPr>
        <p:spPr>
          <a:xfrm flipH="1">
            <a:off x="2157797" y="1626234"/>
            <a:ext cx="432000" cy="0"/>
          </a:xfrm>
          <a:prstGeom prst="straightConnector1">
            <a:avLst/>
          </a:prstGeom>
          <a:noFill/>
          <a:ln w="9525">
            <a:solidFill>
              <a:srgbClr val="000000"/>
            </a:solidFill>
            <a:round/>
            <a:headEnd type="none" w="med" len="med"/>
            <a:tailEnd type="triangle" w="med" len="med"/>
          </a:ln>
          <a:extLst>
            <a:ext uri="{909E8E84-426E-40DD-AFC4-6F175D3DCCD1}">
              <a14:hiddenFill xmlns="" xmlns:a14="http://schemas.microsoft.com/office/drawing/2010/main">
                <a:noFill/>
              </a14:hiddenFill>
            </a:ext>
          </a:extLst>
        </p:spPr>
      </p:cxnSp>
      <p:cxnSp>
        <p:nvCxnSpPr>
          <p:cNvPr id="119" name="Straight Arrow Connector 13"/>
          <p:cNvCxnSpPr/>
          <p:nvPr/>
        </p:nvCxnSpPr>
        <p:spPr>
          <a:xfrm flipH="1">
            <a:off x="2151001" y="3744318"/>
            <a:ext cx="432000" cy="0"/>
          </a:xfrm>
          <a:prstGeom prst="straightConnector1">
            <a:avLst/>
          </a:prstGeom>
          <a:noFill/>
          <a:ln w="9525">
            <a:solidFill>
              <a:srgbClr val="000000"/>
            </a:solidFill>
            <a:round/>
            <a:headEnd type="none" w="med" len="med"/>
            <a:tailEnd type="triangle" w="med" len="med"/>
          </a:ln>
          <a:extLst>
            <a:ext uri="{909E8E84-426E-40DD-AFC4-6F175D3DCCD1}">
              <a14:hiddenFill xmlns="" xmlns:a14="http://schemas.microsoft.com/office/drawing/2010/main">
                <a:noFill/>
              </a14:hiddenFill>
            </a:ext>
          </a:extLst>
        </p:spPr>
      </p:cxnSp>
      <p:cxnSp>
        <p:nvCxnSpPr>
          <p:cNvPr id="121" name="肘形连接符 120"/>
          <p:cNvCxnSpPr/>
          <p:nvPr/>
        </p:nvCxnSpPr>
        <p:spPr bwMode="auto">
          <a:xfrm rot="16200000" flipH="1" flipV="1">
            <a:off x="3544729" y="701220"/>
            <a:ext cx="1296000" cy="4069866"/>
          </a:xfrm>
          <a:prstGeom prst="bentConnector4">
            <a:avLst>
              <a:gd name="adj1" fmla="val -7185"/>
              <a:gd name="adj2" fmla="val 95371"/>
            </a:avLst>
          </a:prstGeom>
          <a:noFill/>
          <a:ln w="9525">
            <a:solidFill>
              <a:srgbClr val="000000"/>
            </a:solidFill>
            <a:round/>
            <a:headEnd type="none" w="med" len="med"/>
            <a:tailEnd type="triangle" w="med" len="med"/>
          </a:ln>
          <a:extLst>
            <a:ext uri="{909E8E84-426E-40DD-AFC4-6F175D3DCCD1}">
              <a14:hiddenFill xmlns="" xmlns:a14="http://schemas.microsoft.com/office/drawing/2010/main">
                <a:noFill/>
              </a14:hiddenFill>
            </a:ext>
          </a:extLst>
        </p:spPr>
      </p:cxnSp>
      <p:cxnSp>
        <p:nvCxnSpPr>
          <p:cNvPr id="131" name="肘形连接符 130"/>
          <p:cNvCxnSpPr>
            <a:stCxn id="48" idx="0"/>
            <a:endCxn id="54" idx="0"/>
          </p:cNvCxnSpPr>
          <p:nvPr/>
        </p:nvCxnSpPr>
        <p:spPr bwMode="auto">
          <a:xfrm rot="16200000" flipV="1">
            <a:off x="7521616" y="789578"/>
            <a:ext cx="5282" cy="2593188"/>
          </a:xfrm>
          <a:prstGeom prst="bentConnector3">
            <a:avLst>
              <a:gd name="adj1" fmla="val 1741613"/>
            </a:avLst>
          </a:prstGeom>
          <a:noFill/>
          <a:ln w="9525">
            <a:solidFill>
              <a:srgbClr val="000000"/>
            </a:solidFill>
            <a:round/>
            <a:headEnd type="none" w="med" len="med"/>
            <a:tailEnd type="none" w="med" len="med"/>
          </a:ln>
          <a:extLst>
            <a:ext uri="{909E8E84-426E-40DD-AFC4-6F175D3DCCD1}">
              <a14:hiddenFill xmlns="" xmlns:a14="http://schemas.microsoft.com/office/drawing/2010/main">
                <a:noFill/>
              </a14:hiddenFill>
            </a:ext>
          </a:extLst>
        </p:spPr>
      </p:cxnSp>
      <p:cxnSp>
        <p:nvCxnSpPr>
          <p:cNvPr id="134" name="Straight Arrow Connector 13"/>
          <p:cNvCxnSpPr/>
          <p:nvPr/>
        </p:nvCxnSpPr>
        <p:spPr>
          <a:xfrm flipH="1">
            <a:off x="5975547" y="3023988"/>
            <a:ext cx="504495" cy="0"/>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135" name="Straight Arrow Connector 13"/>
          <p:cNvCxnSpPr/>
          <p:nvPr/>
        </p:nvCxnSpPr>
        <p:spPr>
          <a:xfrm flipH="1">
            <a:off x="5975547" y="2654265"/>
            <a:ext cx="504495" cy="0"/>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136" name="Straight Arrow Connector 13"/>
          <p:cNvCxnSpPr/>
          <p:nvPr/>
        </p:nvCxnSpPr>
        <p:spPr>
          <a:xfrm flipH="1">
            <a:off x="5975547" y="3762460"/>
            <a:ext cx="504495" cy="0"/>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137" name="Straight Arrow Connector 13"/>
          <p:cNvCxnSpPr/>
          <p:nvPr/>
        </p:nvCxnSpPr>
        <p:spPr>
          <a:xfrm flipH="1">
            <a:off x="5975414" y="4165795"/>
            <a:ext cx="504495" cy="0"/>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138" name="Straight Arrow Connector 13"/>
          <p:cNvCxnSpPr/>
          <p:nvPr/>
        </p:nvCxnSpPr>
        <p:spPr>
          <a:xfrm flipH="1">
            <a:off x="5975414" y="4505646"/>
            <a:ext cx="504495" cy="0"/>
          </a:xfrm>
          <a:prstGeom prst="straightConnector1">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cxnSp>
        <p:nvCxnSpPr>
          <p:cNvPr id="140" name="肘形连接符 139"/>
          <p:cNvCxnSpPr>
            <a:stCxn id="13" idx="2"/>
          </p:cNvCxnSpPr>
          <p:nvPr/>
        </p:nvCxnSpPr>
        <p:spPr bwMode="auto">
          <a:xfrm rot="5400000" flipH="1">
            <a:off x="4837170" y="2745849"/>
            <a:ext cx="2022455" cy="1839289"/>
          </a:xfrm>
          <a:prstGeom prst="bentConnector3">
            <a:avLst>
              <a:gd name="adj1" fmla="val -4287"/>
            </a:avLst>
          </a:prstGeom>
          <a:noFill/>
          <a:ln w="9525">
            <a:solidFill>
              <a:srgbClr val="000000"/>
            </a:solidFill>
            <a:round/>
            <a:headEnd type="none" w="med" len="med"/>
            <a:tailEnd type="none" w="med" len="med"/>
          </a:ln>
          <a:extLst>
            <a:ext uri="{909E8E84-426E-40DD-AFC4-6F175D3DCCD1}">
              <a14:hiddenFill xmlns="" xmlns:a14="http://schemas.microsoft.com/office/drawing/2010/main">
                <a:noFill/>
              </a14:hiddenFill>
            </a:ext>
          </a:extLst>
        </p:spPr>
      </p:cxnSp>
      <p:sp>
        <p:nvSpPr>
          <p:cNvPr id="142" name="椭圆 141"/>
          <p:cNvSpPr/>
          <p:nvPr/>
        </p:nvSpPr>
        <p:spPr bwMode="auto">
          <a:xfrm>
            <a:off x="4895054" y="2618103"/>
            <a:ext cx="72033" cy="72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143" name="椭圆 142"/>
          <p:cNvSpPr/>
          <p:nvPr/>
        </p:nvSpPr>
        <p:spPr bwMode="auto">
          <a:xfrm>
            <a:off x="4895054" y="3024021"/>
            <a:ext cx="72033" cy="72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144" name="椭圆 143"/>
          <p:cNvSpPr/>
          <p:nvPr/>
        </p:nvSpPr>
        <p:spPr bwMode="auto">
          <a:xfrm>
            <a:off x="4895054" y="3384186"/>
            <a:ext cx="72033" cy="72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145" name="椭圆 144"/>
          <p:cNvSpPr/>
          <p:nvPr/>
        </p:nvSpPr>
        <p:spPr bwMode="auto">
          <a:xfrm>
            <a:off x="4895054" y="3744318"/>
            <a:ext cx="72033" cy="72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146" name="椭圆 145"/>
          <p:cNvSpPr/>
          <p:nvPr/>
        </p:nvSpPr>
        <p:spPr bwMode="auto">
          <a:xfrm>
            <a:off x="4895054" y="4104516"/>
            <a:ext cx="72033" cy="72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147" name="椭圆 146"/>
          <p:cNvSpPr/>
          <p:nvPr/>
        </p:nvSpPr>
        <p:spPr bwMode="auto">
          <a:xfrm>
            <a:off x="4895054" y="4464681"/>
            <a:ext cx="72033" cy="72000"/>
          </a:xfrm>
          <a:prstGeom prst="ellipse">
            <a:avLst/>
          </a:prstGeom>
          <a:solidFill>
            <a:schemeClr val="tx1"/>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103" name="TextBox 670"/>
          <p:cNvSpPr txBox="1">
            <a:spLocks noChangeArrowheads="1"/>
          </p:cNvSpPr>
          <p:nvPr/>
        </p:nvSpPr>
        <p:spPr bwMode="auto">
          <a:xfrm>
            <a:off x="2583001" y="2114309"/>
            <a:ext cx="2087998"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0" fontAlgn="auto" latinLnBrk="0" hangingPunct="0">
              <a:lnSpc>
                <a:spcPct val="100000"/>
              </a:lnSpc>
              <a:spcBef>
                <a:spcPts val="0"/>
              </a:spcBef>
              <a:spcAft>
                <a:spcPts val="0"/>
              </a:spcAft>
              <a:buClrTx/>
              <a:buSzTx/>
              <a:buFontTx/>
              <a:buNone/>
              <a:tabLst/>
              <a:defRPr/>
            </a:pPr>
            <a:r>
              <a:rPr kumimoji="0" lang="zh-CN" altLang="en-US" sz="1600" b="1" i="0" u="none" strike="noStrike" kern="0" cap="none" spc="0" normalizeH="0" baseline="0" noProof="0" dirty="0" smtClean="0">
                <a:ln>
                  <a:noFill/>
                </a:ln>
                <a:solidFill>
                  <a:srgbClr val="0000FF"/>
                </a:solidFill>
                <a:effectLst/>
                <a:uLnTx/>
                <a:uFillTx/>
                <a:latin typeface="+mn-ea"/>
                <a:ea typeface="+mn-ea"/>
              </a:rPr>
              <a:t>增值产品数据区</a:t>
            </a:r>
            <a:endParaRPr kumimoji="0" lang="zh-CN" altLang="en-US" sz="1600" b="1" i="0" u="none" strike="noStrike" kern="0" cap="none" spc="0" normalizeH="0" baseline="0" noProof="0" dirty="0">
              <a:ln>
                <a:noFill/>
              </a:ln>
              <a:solidFill>
                <a:srgbClr val="0000FF"/>
              </a:solidFill>
              <a:effectLst/>
              <a:uLnTx/>
              <a:uFillTx/>
              <a:latin typeface="+mn-ea"/>
              <a:ea typeface="+mn-ea"/>
            </a:endParaRPr>
          </a:p>
        </p:txBody>
      </p:sp>
      <p:sp>
        <p:nvSpPr>
          <p:cNvPr id="104" name="Rectangle 132"/>
          <p:cNvSpPr>
            <a:spLocks noChangeArrowheads="1"/>
          </p:cNvSpPr>
          <p:nvPr/>
        </p:nvSpPr>
        <p:spPr bwMode="auto">
          <a:xfrm>
            <a:off x="2582516" y="2088152"/>
            <a:ext cx="2088000" cy="360000"/>
          </a:xfrm>
          <a:prstGeom prst="rect">
            <a:avLst/>
          </a:prstGeom>
          <a:noFill/>
          <a:ln w="19050" algn="ctr">
            <a:solidFill>
              <a:srgbClr val="C00000"/>
            </a:solidFill>
            <a:prstDash val="sysDash"/>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fontAlgn="auto">
              <a:spcBef>
                <a:spcPts val="0"/>
              </a:spcBef>
              <a:spcAft>
                <a:spcPts val="0"/>
              </a:spcAft>
            </a:pPr>
            <a:endParaRPr lang="en-US" altLang="zh-CN" sz="1100" kern="0">
              <a:solidFill>
                <a:sysClr val="windowText" lastClr="000000"/>
              </a:solidFill>
              <a:latin typeface="+mn-ea"/>
              <a:ea typeface="+mn-ea"/>
              <a:cs typeface="微软雅黑" pitchFamily="34" charset="-122"/>
            </a:endParaRPr>
          </a:p>
        </p:txBody>
      </p:sp>
      <p:cxnSp>
        <p:nvCxnSpPr>
          <p:cNvPr id="7" name="肘形连接符 6"/>
          <p:cNvCxnSpPr/>
          <p:nvPr/>
        </p:nvCxnSpPr>
        <p:spPr bwMode="auto">
          <a:xfrm rot="10800000">
            <a:off x="4670517" y="2231625"/>
            <a:ext cx="726237" cy="468000"/>
          </a:xfrm>
          <a:prstGeom prst="bentConnector3">
            <a:avLst>
              <a:gd name="adj1" fmla="val 63025"/>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cxnSp>
    </p:spTree>
    <p:extLst>
      <p:ext uri="{BB962C8B-B14F-4D97-AF65-F5344CB8AC3E}">
        <p14:creationId xmlns="" xmlns:p14="http://schemas.microsoft.com/office/powerpoint/2010/main" val="32042526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a:t>
            </a:r>
            <a:r>
              <a:rPr lang="zh-CN" altLang="en-US" dirty="0" smtClean="0"/>
              <a:t>架构</a:t>
            </a:r>
            <a:r>
              <a:rPr lang="en-US" altLang="zh-CN" dirty="0" smtClean="0"/>
              <a:t>——</a:t>
            </a:r>
            <a:r>
              <a:rPr lang="zh-CN" altLang="en-US" dirty="0" smtClean="0"/>
              <a:t>数据应用层</a:t>
            </a:r>
            <a:endParaRPr lang="zh-CN" altLang="en-US" dirty="0"/>
          </a:p>
        </p:txBody>
      </p:sp>
      <p:sp>
        <p:nvSpPr>
          <p:cNvPr id="66" name="Oval 3"/>
          <p:cNvSpPr>
            <a:spLocks noChangeArrowheads="1"/>
          </p:cNvSpPr>
          <p:nvPr/>
        </p:nvSpPr>
        <p:spPr bwMode="auto">
          <a:xfrm>
            <a:off x="3910492" y="2156259"/>
            <a:ext cx="3846201" cy="3726573"/>
          </a:xfrm>
          <a:prstGeom prst="ellipse">
            <a:avLst/>
          </a:prstGeom>
          <a:gradFill rotWithShape="1">
            <a:gsLst>
              <a:gs pos="0">
                <a:schemeClr val="accent2"/>
              </a:gs>
              <a:gs pos="100000">
                <a:schemeClr val="accent2">
                  <a:gamma/>
                  <a:tint val="0"/>
                  <a:invGamma/>
                </a:schemeClr>
              </a:gs>
            </a:gsLst>
            <a:lin ang="5400000" scaled="1"/>
          </a:gradFill>
          <a:ln w="9525" algn="ctr">
            <a:solidFill>
              <a:schemeClr val="accent1"/>
            </a:solidFill>
            <a:round/>
            <a:headEnd/>
            <a:tailEnd/>
          </a:ln>
          <a:effectLst/>
        </p:spPr>
        <p:txBody>
          <a:bodyPr wrap="none" anchor="ctr"/>
          <a:lstStyle/>
          <a:p>
            <a:pPr>
              <a:defRPr/>
            </a:pPr>
            <a:endParaRPr lang="zh-CN" altLang="en-US">
              <a:latin typeface="+mn-ea"/>
              <a:ea typeface="+mn-ea"/>
            </a:endParaRPr>
          </a:p>
        </p:txBody>
      </p:sp>
      <p:sp>
        <p:nvSpPr>
          <p:cNvPr id="67" name="Oval 5"/>
          <p:cNvSpPr>
            <a:spLocks noChangeArrowheads="1"/>
          </p:cNvSpPr>
          <p:nvPr/>
        </p:nvSpPr>
        <p:spPr bwMode="gray">
          <a:xfrm>
            <a:off x="4853900" y="3087902"/>
            <a:ext cx="1959385" cy="2006616"/>
          </a:xfrm>
          <a:prstGeom prst="ellipse">
            <a:avLst/>
          </a:prstGeom>
          <a:gradFill rotWithShape="1">
            <a:gsLst>
              <a:gs pos="0">
                <a:srgbClr val="FF6600"/>
              </a:gs>
              <a:gs pos="100000">
                <a:srgbClr val="742E00"/>
              </a:gs>
            </a:gsLst>
            <a:lin ang="5400000" scaled="1"/>
          </a:gradFill>
          <a:ln w="9525">
            <a:solidFill>
              <a:schemeClr val="tx1"/>
            </a:solidFill>
            <a:round/>
            <a:headEnd/>
            <a:tailEnd/>
          </a:ln>
        </p:spPr>
        <p:txBody>
          <a:bodyPr wrap="none" anchor="ctr"/>
          <a:lstStyle/>
          <a:p>
            <a:endParaRPr lang="zh-CN" altLang="en-US">
              <a:latin typeface="+mn-ea"/>
              <a:ea typeface="+mn-ea"/>
            </a:endParaRPr>
          </a:p>
        </p:txBody>
      </p:sp>
      <p:sp>
        <p:nvSpPr>
          <p:cNvPr id="68" name="Text Box 7"/>
          <p:cNvSpPr txBox="1">
            <a:spLocks noChangeArrowheads="1"/>
          </p:cNvSpPr>
          <p:nvPr/>
        </p:nvSpPr>
        <p:spPr bwMode="gray">
          <a:xfrm>
            <a:off x="5250010" y="3734379"/>
            <a:ext cx="1211009" cy="707691"/>
          </a:xfrm>
          <a:prstGeom prst="rect">
            <a:avLst/>
          </a:prstGeom>
          <a:noFill/>
          <a:ln w="9525">
            <a:noFill/>
            <a:miter lim="800000"/>
            <a:headEnd/>
            <a:tailEnd/>
          </a:ln>
          <a:effectLst/>
        </p:spPr>
        <p:txBody>
          <a:bodyPr wrap="none">
            <a:spAutoFit/>
          </a:bodyPr>
          <a:lstStyle/>
          <a:p>
            <a:pPr algn="ctr" eaLnBrk="0" hangingPunct="0">
              <a:defRPr/>
            </a:pPr>
            <a:r>
              <a:rPr lang="zh-CN" altLang="en-US" sz="2000" dirty="0" smtClean="0">
                <a:solidFill>
                  <a:srgbClr val="FFFF00"/>
                </a:solidFill>
                <a:effectLst>
                  <a:outerShdw blurRad="38100" dist="38100" dir="2700000" algn="tl">
                    <a:srgbClr val="C0C0C0"/>
                  </a:outerShdw>
                </a:effectLst>
                <a:latin typeface="+mn-ea"/>
                <a:ea typeface="+mn-ea"/>
              </a:rPr>
              <a:t>大数据</a:t>
            </a:r>
            <a:endParaRPr lang="en-US" altLang="zh-CN" sz="2000" dirty="0" smtClean="0">
              <a:solidFill>
                <a:srgbClr val="FFFF00"/>
              </a:solidFill>
              <a:effectLst>
                <a:outerShdw blurRad="38100" dist="38100" dir="2700000" algn="tl">
                  <a:srgbClr val="C0C0C0"/>
                </a:outerShdw>
              </a:effectLst>
              <a:latin typeface="+mn-ea"/>
              <a:ea typeface="+mn-ea"/>
            </a:endParaRPr>
          </a:p>
          <a:p>
            <a:pPr algn="ctr" eaLnBrk="0" hangingPunct="0">
              <a:defRPr/>
            </a:pPr>
            <a:r>
              <a:rPr lang="zh-CN" altLang="en-US" sz="2000" dirty="0" smtClean="0">
                <a:solidFill>
                  <a:srgbClr val="FFFF00"/>
                </a:solidFill>
                <a:effectLst>
                  <a:outerShdw blurRad="38100" dist="38100" dir="2700000" algn="tl">
                    <a:srgbClr val="C0C0C0"/>
                  </a:outerShdw>
                </a:effectLst>
                <a:latin typeface="+mn-ea"/>
                <a:ea typeface="+mn-ea"/>
              </a:rPr>
              <a:t>平台应用</a:t>
            </a:r>
            <a:endParaRPr lang="en-US" altLang="zh-CN" sz="2000" dirty="0">
              <a:solidFill>
                <a:srgbClr val="FFFF00"/>
              </a:solidFill>
              <a:effectLst>
                <a:outerShdw blurRad="38100" dist="38100" dir="2700000" algn="tl">
                  <a:srgbClr val="C0C0C0"/>
                </a:outerShdw>
              </a:effectLst>
              <a:latin typeface="+mn-ea"/>
              <a:ea typeface="+mn-ea"/>
            </a:endParaRPr>
          </a:p>
        </p:txBody>
      </p:sp>
      <p:sp>
        <p:nvSpPr>
          <p:cNvPr id="69" name="Oval 10"/>
          <p:cNvSpPr>
            <a:spLocks noChangeArrowheads="1"/>
          </p:cNvSpPr>
          <p:nvPr/>
        </p:nvSpPr>
        <p:spPr bwMode="gray">
          <a:xfrm>
            <a:off x="5434458" y="1799427"/>
            <a:ext cx="653128" cy="618109"/>
          </a:xfrm>
          <a:prstGeom prst="ellipse">
            <a:avLst/>
          </a:prstGeom>
          <a:gradFill rotWithShape="1">
            <a:gsLst>
              <a:gs pos="0">
                <a:schemeClr val="accent2"/>
              </a:gs>
              <a:gs pos="100000">
                <a:schemeClr val="accent2">
                  <a:gamma/>
                  <a:shade val="42353"/>
                  <a:invGamma/>
                </a:schemeClr>
              </a:gs>
            </a:gsLst>
            <a:lin ang="5400000" scaled="1"/>
          </a:gradFill>
          <a:ln w="9525">
            <a:solidFill>
              <a:srgbClr val="000000"/>
            </a:solidFill>
            <a:round/>
            <a:headEnd/>
            <a:tailEnd/>
          </a:ln>
          <a:effectLst/>
        </p:spPr>
        <p:txBody>
          <a:bodyPr wrap="none" anchor="ctr"/>
          <a:lstStyle/>
          <a:p>
            <a:pPr>
              <a:defRPr/>
            </a:pPr>
            <a:endParaRPr lang="zh-CN" altLang="en-US">
              <a:latin typeface="+mn-ea"/>
              <a:ea typeface="+mn-ea"/>
            </a:endParaRPr>
          </a:p>
        </p:txBody>
      </p:sp>
      <p:grpSp>
        <p:nvGrpSpPr>
          <p:cNvPr id="70" name="Group 13"/>
          <p:cNvGrpSpPr>
            <a:grpSpLocks/>
          </p:cNvGrpSpPr>
          <p:nvPr/>
        </p:nvGrpSpPr>
        <p:grpSpPr bwMode="auto">
          <a:xfrm>
            <a:off x="4823662" y="4913863"/>
            <a:ext cx="302374" cy="264264"/>
            <a:chOff x="2236" y="3191"/>
            <a:chExt cx="200" cy="177"/>
          </a:xfrm>
        </p:grpSpPr>
        <p:sp>
          <p:nvSpPr>
            <p:cNvPr id="92" name="Oval 14"/>
            <p:cNvSpPr>
              <a:spLocks noChangeArrowheads="1"/>
            </p:cNvSpPr>
            <p:nvPr/>
          </p:nvSpPr>
          <p:spPr bwMode="gray">
            <a:xfrm rot="18227093">
              <a:off x="2239" y="3283"/>
              <a:ext cx="82" cy="87"/>
            </a:xfrm>
            <a:prstGeom prst="ellipse">
              <a:avLst/>
            </a:prstGeom>
            <a:gradFill rotWithShape="1">
              <a:gsLst>
                <a:gs pos="0">
                  <a:schemeClr val="folHlink"/>
                </a:gs>
                <a:gs pos="100000">
                  <a:schemeClr val="folHlink">
                    <a:gamma/>
                    <a:shade val="66667"/>
                    <a:invGamma/>
                  </a:schemeClr>
                </a:gs>
              </a:gsLst>
              <a:path path="shape">
                <a:fillToRect l="50000" t="50000" r="50000" b="50000"/>
              </a:path>
            </a:gradFill>
            <a:ln w="9525">
              <a:solidFill>
                <a:srgbClr val="000000"/>
              </a:solidFill>
              <a:round/>
              <a:headEnd/>
              <a:tailEnd/>
            </a:ln>
            <a:effectLst/>
          </p:spPr>
          <p:txBody>
            <a:bodyPr wrap="none" anchor="ctr"/>
            <a:lstStyle/>
            <a:p>
              <a:pPr>
                <a:defRPr/>
              </a:pPr>
              <a:endParaRPr lang="zh-CN" altLang="en-US">
                <a:latin typeface="+mn-ea"/>
                <a:ea typeface="+mn-ea"/>
              </a:endParaRPr>
            </a:p>
          </p:txBody>
        </p:sp>
        <p:sp>
          <p:nvSpPr>
            <p:cNvPr id="93" name="Oval 15"/>
            <p:cNvSpPr>
              <a:spLocks noChangeArrowheads="1"/>
            </p:cNvSpPr>
            <p:nvPr/>
          </p:nvSpPr>
          <p:spPr bwMode="gray">
            <a:xfrm rot="18227093">
              <a:off x="2352" y="3189"/>
              <a:ext cx="82" cy="86"/>
            </a:xfrm>
            <a:prstGeom prst="ellipse">
              <a:avLst/>
            </a:prstGeom>
            <a:gradFill rotWithShape="1">
              <a:gsLst>
                <a:gs pos="0">
                  <a:schemeClr val="folHlink"/>
                </a:gs>
                <a:gs pos="100000">
                  <a:schemeClr val="folHlink">
                    <a:gamma/>
                    <a:shade val="66667"/>
                    <a:invGamma/>
                  </a:schemeClr>
                </a:gs>
              </a:gsLst>
              <a:path path="shape">
                <a:fillToRect l="50000" t="50000" r="50000" b="50000"/>
              </a:path>
            </a:gradFill>
            <a:ln w="9525">
              <a:solidFill>
                <a:srgbClr val="000000"/>
              </a:solidFill>
              <a:round/>
              <a:headEnd/>
              <a:tailEnd/>
            </a:ln>
            <a:effectLst/>
          </p:spPr>
          <p:txBody>
            <a:bodyPr wrap="none" anchor="ctr"/>
            <a:lstStyle/>
            <a:p>
              <a:pPr>
                <a:defRPr/>
              </a:pPr>
              <a:endParaRPr lang="zh-CN" altLang="en-US">
                <a:latin typeface="+mn-ea"/>
                <a:ea typeface="+mn-ea"/>
              </a:endParaRPr>
            </a:p>
          </p:txBody>
        </p:sp>
      </p:grpSp>
      <p:sp>
        <p:nvSpPr>
          <p:cNvPr id="71" name="Oval 18"/>
          <p:cNvSpPr>
            <a:spLocks noChangeArrowheads="1"/>
          </p:cNvSpPr>
          <p:nvPr/>
        </p:nvSpPr>
        <p:spPr bwMode="gray">
          <a:xfrm>
            <a:off x="4200771" y="5163197"/>
            <a:ext cx="653128" cy="644984"/>
          </a:xfrm>
          <a:prstGeom prst="ellipse">
            <a:avLst/>
          </a:prstGeom>
          <a:gradFill rotWithShape="1">
            <a:gsLst>
              <a:gs pos="0">
                <a:schemeClr val="folHlink"/>
              </a:gs>
              <a:gs pos="100000">
                <a:schemeClr val="folHlink">
                  <a:gamma/>
                  <a:shade val="24314"/>
                  <a:invGamma/>
                </a:schemeClr>
              </a:gs>
            </a:gsLst>
            <a:lin ang="5400000" scaled="1"/>
          </a:gradFill>
          <a:ln w="9525">
            <a:solidFill>
              <a:srgbClr val="000000"/>
            </a:solidFill>
            <a:round/>
            <a:headEnd/>
            <a:tailEnd/>
          </a:ln>
          <a:effectLst/>
        </p:spPr>
        <p:txBody>
          <a:bodyPr wrap="none" anchor="ctr"/>
          <a:lstStyle/>
          <a:p>
            <a:pPr>
              <a:defRPr/>
            </a:pPr>
            <a:endParaRPr lang="zh-CN" altLang="en-US">
              <a:latin typeface="+mn-ea"/>
              <a:ea typeface="+mn-ea"/>
            </a:endParaRPr>
          </a:p>
        </p:txBody>
      </p:sp>
      <p:sp>
        <p:nvSpPr>
          <p:cNvPr id="72" name="Oval 23"/>
          <p:cNvSpPr>
            <a:spLocks noChangeArrowheads="1"/>
          </p:cNvSpPr>
          <p:nvPr/>
        </p:nvSpPr>
        <p:spPr bwMode="gray">
          <a:xfrm>
            <a:off x="7396867" y="3087902"/>
            <a:ext cx="650105" cy="652449"/>
          </a:xfrm>
          <a:prstGeom prst="ellipse">
            <a:avLst/>
          </a:prstGeom>
          <a:gradFill rotWithShape="1">
            <a:gsLst>
              <a:gs pos="0">
                <a:schemeClr val="hlink"/>
              </a:gs>
              <a:gs pos="100000">
                <a:schemeClr val="hlink">
                  <a:gamma/>
                  <a:tint val="57647"/>
                  <a:invGamma/>
                </a:schemeClr>
              </a:gs>
            </a:gsLst>
            <a:lin ang="5400000" scaled="1"/>
          </a:gradFill>
          <a:ln w="9525">
            <a:solidFill>
              <a:srgbClr val="000000"/>
            </a:solidFill>
            <a:round/>
            <a:headEnd/>
            <a:tailEnd/>
          </a:ln>
          <a:effectLst/>
        </p:spPr>
        <p:txBody>
          <a:bodyPr wrap="none" anchor="ctr"/>
          <a:lstStyle/>
          <a:p>
            <a:pPr>
              <a:defRPr/>
            </a:pPr>
            <a:endParaRPr lang="zh-CN" altLang="en-US">
              <a:latin typeface="+mn-ea"/>
              <a:ea typeface="+mn-ea"/>
            </a:endParaRPr>
          </a:p>
        </p:txBody>
      </p:sp>
      <p:sp>
        <p:nvSpPr>
          <p:cNvPr id="73" name="Oval 28"/>
          <p:cNvSpPr>
            <a:spLocks noChangeArrowheads="1"/>
          </p:cNvSpPr>
          <p:nvPr/>
        </p:nvSpPr>
        <p:spPr bwMode="gray">
          <a:xfrm>
            <a:off x="6813285" y="5167676"/>
            <a:ext cx="622891" cy="585263"/>
          </a:xfrm>
          <a:prstGeom prst="ellipse">
            <a:avLst/>
          </a:prstGeom>
          <a:gradFill rotWithShape="1">
            <a:gsLst>
              <a:gs pos="0">
                <a:schemeClr val="bg2"/>
              </a:gs>
              <a:gs pos="100000">
                <a:schemeClr val="bg2">
                  <a:gamma/>
                  <a:shade val="45490"/>
                  <a:invGamma/>
                </a:schemeClr>
              </a:gs>
            </a:gsLst>
            <a:lin ang="5400000" scaled="1"/>
          </a:gradFill>
          <a:ln w="9525">
            <a:solidFill>
              <a:srgbClr val="000000"/>
            </a:solidFill>
            <a:round/>
            <a:headEnd/>
            <a:tailEnd/>
          </a:ln>
          <a:effectLst/>
        </p:spPr>
        <p:txBody>
          <a:bodyPr wrap="none" anchor="ctr"/>
          <a:lstStyle/>
          <a:p>
            <a:pPr>
              <a:defRPr/>
            </a:pPr>
            <a:endParaRPr lang="zh-CN" altLang="en-US">
              <a:latin typeface="+mn-ea"/>
              <a:ea typeface="+mn-ea"/>
            </a:endParaRPr>
          </a:p>
        </p:txBody>
      </p:sp>
      <p:grpSp>
        <p:nvGrpSpPr>
          <p:cNvPr id="74" name="Group 31"/>
          <p:cNvGrpSpPr>
            <a:grpSpLocks/>
          </p:cNvGrpSpPr>
          <p:nvPr/>
        </p:nvGrpSpPr>
        <p:grpSpPr bwMode="auto">
          <a:xfrm>
            <a:off x="3692783" y="3087902"/>
            <a:ext cx="653128" cy="646477"/>
            <a:chOff x="1488" y="1968"/>
            <a:chExt cx="432" cy="433"/>
          </a:xfrm>
        </p:grpSpPr>
        <p:sp>
          <p:nvSpPr>
            <p:cNvPr id="90" name="Oval 33"/>
            <p:cNvSpPr>
              <a:spLocks noChangeArrowheads="1"/>
            </p:cNvSpPr>
            <p:nvPr/>
          </p:nvSpPr>
          <p:spPr bwMode="gray">
            <a:xfrm>
              <a:off x="1488" y="1968"/>
              <a:ext cx="432" cy="433"/>
            </a:xfrm>
            <a:prstGeom prst="ellipse">
              <a:avLst/>
            </a:prstGeom>
            <a:gradFill rotWithShape="1">
              <a:gsLst>
                <a:gs pos="0">
                  <a:schemeClr val="accent1"/>
                </a:gs>
                <a:gs pos="100000">
                  <a:schemeClr val="accent1">
                    <a:gamma/>
                    <a:shade val="45490"/>
                    <a:invGamma/>
                  </a:schemeClr>
                </a:gs>
              </a:gsLst>
              <a:lin ang="5400000" scaled="1"/>
            </a:gradFill>
            <a:ln w="9525">
              <a:solidFill>
                <a:srgbClr val="000000"/>
              </a:solidFill>
              <a:round/>
              <a:headEnd/>
              <a:tailEnd/>
            </a:ln>
            <a:effectLst/>
          </p:spPr>
          <p:txBody>
            <a:bodyPr wrap="none" anchor="ctr"/>
            <a:lstStyle/>
            <a:p>
              <a:pPr>
                <a:defRPr/>
              </a:pPr>
              <a:endParaRPr lang="zh-CN" altLang="en-US">
                <a:latin typeface="+mn-ea"/>
                <a:ea typeface="+mn-ea"/>
              </a:endParaRPr>
            </a:p>
          </p:txBody>
        </p:sp>
        <p:sp>
          <p:nvSpPr>
            <p:cNvPr id="91" name="Text Box 35"/>
            <p:cNvSpPr txBox="1">
              <a:spLocks noChangeArrowheads="1"/>
            </p:cNvSpPr>
            <p:nvPr/>
          </p:nvSpPr>
          <p:spPr bwMode="gray">
            <a:xfrm>
              <a:off x="1651" y="2016"/>
              <a:ext cx="122" cy="297"/>
            </a:xfrm>
            <a:prstGeom prst="rect">
              <a:avLst/>
            </a:prstGeom>
            <a:noFill/>
            <a:ln w="9525" algn="ctr">
              <a:noFill/>
              <a:miter lim="800000"/>
              <a:headEnd/>
              <a:tailEnd/>
            </a:ln>
            <a:effectLst/>
          </p:spPr>
          <p:txBody>
            <a:bodyPr wrap="none">
              <a:spAutoFit/>
            </a:bodyPr>
            <a:lstStyle/>
            <a:p>
              <a:pPr algn="ctr" eaLnBrk="0" hangingPunct="0">
                <a:defRPr/>
              </a:pPr>
              <a:endParaRPr lang="en-US" altLang="zh-CN" sz="2400" dirty="0">
                <a:solidFill>
                  <a:srgbClr val="FFFFFF"/>
                </a:solidFill>
                <a:effectLst>
                  <a:outerShdw blurRad="38100" dist="38100" dir="2700000" algn="tl">
                    <a:srgbClr val="C0C0C0"/>
                  </a:outerShdw>
                </a:effectLst>
                <a:latin typeface="+mn-ea"/>
                <a:ea typeface="+mn-ea"/>
              </a:endParaRPr>
            </a:p>
          </p:txBody>
        </p:sp>
      </p:grpSp>
      <p:sp>
        <p:nvSpPr>
          <p:cNvPr id="75" name="Oval 36"/>
          <p:cNvSpPr>
            <a:spLocks noChangeArrowheads="1"/>
          </p:cNvSpPr>
          <p:nvPr/>
        </p:nvSpPr>
        <p:spPr bwMode="gray">
          <a:xfrm rot="18227093">
            <a:off x="6743000" y="5019057"/>
            <a:ext cx="122427" cy="130021"/>
          </a:xfrm>
          <a:prstGeom prst="ellipse">
            <a:avLst/>
          </a:prstGeom>
          <a:gradFill rotWithShape="1">
            <a:gsLst>
              <a:gs pos="0">
                <a:schemeClr val="bg2"/>
              </a:gs>
              <a:gs pos="100000">
                <a:schemeClr val="bg2">
                  <a:gamma/>
                  <a:shade val="66667"/>
                  <a:invGamma/>
                </a:schemeClr>
              </a:gs>
            </a:gsLst>
            <a:path path="shape">
              <a:fillToRect l="50000" t="50000" r="50000" b="50000"/>
            </a:path>
          </a:gradFill>
          <a:ln w="9525">
            <a:solidFill>
              <a:srgbClr val="000000"/>
            </a:solidFill>
            <a:round/>
            <a:headEnd/>
            <a:tailEnd/>
          </a:ln>
          <a:effectLst/>
        </p:spPr>
        <p:txBody>
          <a:bodyPr wrap="none" anchor="ctr"/>
          <a:lstStyle/>
          <a:p>
            <a:pPr>
              <a:defRPr/>
            </a:pPr>
            <a:endParaRPr lang="zh-CN" altLang="en-US">
              <a:latin typeface="+mn-ea"/>
              <a:ea typeface="+mn-ea"/>
            </a:endParaRPr>
          </a:p>
        </p:txBody>
      </p:sp>
      <p:sp>
        <p:nvSpPr>
          <p:cNvPr id="76" name="Oval 37"/>
          <p:cNvSpPr>
            <a:spLocks noChangeArrowheads="1"/>
          </p:cNvSpPr>
          <p:nvPr/>
        </p:nvSpPr>
        <p:spPr bwMode="gray">
          <a:xfrm rot="18227093">
            <a:off x="6600884" y="4875717"/>
            <a:ext cx="122427" cy="131533"/>
          </a:xfrm>
          <a:prstGeom prst="ellipse">
            <a:avLst/>
          </a:prstGeom>
          <a:gradFill rotWithShape="1">
            <a:gsLst>
              <a:gs pos="0">
                <a:schemeClr val="bg2"/>
              </a:gs>
              <a:gs pos="100000">
                <a:schemeClr val="bg2">
                  <a:gamma/>
                  <a:shade val="66667"/>
                  <a:invGamma/>
                </a:schemeClr>
              </a:gs>
            </a:gsLst>
            <a:path path="shape">
              <a:fillToRect l="50000" t="50000" r="50000" b="50000"/>
            </a:path>
          </a:gradFill>
          <a:ln w="9525">
            <a:solidFill>
              <a:srgbClr val="000000"/>
            </a:solidFill>
            <a:round/>
            <a:headEnd/>
            <a:tailEnd/>
          </a:ln>
          <a:effectLst/>
        </p:spPr>
        <p:txBody>
          <a:bodyPr wrap="none" anchor="ctr"/>
          <a:lstStyle/>
          <a:p>
            <a:pPr>
              <a:defRPr/>
            </a:pPr>
            <a:endParaRPr lang="zh-CN" altLang="en-US">
              <a:latin typeface="+mn-ea"/>
              <a:ea typeface="+mn-ea"/>
            </a:endParaRPr>
          </a:p>
        </p:txBody>
      </p:sp>
      <p:grpSp>
        <p:nvGrpSpPr>
          <p:cNvPr id="77" name="Group 38"/>
          <p:cNvGrpSpPr>
            <a:grpSpLocks/>
          </p:cNvGrpSpPr>
          <p:nvPr/>
        </p:nvGrpSpPr>
        <p:grpSpPr bwMode="auto">
          <a:xfrm>
            <a:off x="4418481" y="3517891"/>
            <a:ext cx="346219" cy="197078"/>
            <a:chOff x="2016" y="2304"/>
            <a:chExt cx="229" cy="132"/>
          </a:xfrm>
        </p:grpSpPr>
        <p:sp>
          <p:nvSpPr>
            <p:cNvPr id="88" name="Oval 39"/>
            <p:cNvSpPr>
              <a:spLocks noChangeArrowheads="1"/>
            </p:cNvSpPr>
            <p:nvPr/>
          </p:nvSpPr>
          <p:spPr bwMode="gray">
            <a:xfrm rot="18227093">
              <a:off x="2019" y="2301"/>
              <a:ext cx="82" cy="87"/>
            </a:xfrm>
            <a:prstGeom prst="ellipse">
              <a:avLst/>
            </a:prstGeom>
            <a:gradFill rotWithShape="1">
              <a:gsLst>
                <a:gs pos="0">
                  <a:schemeClr val="accent1"/>
                </a:gs>
                <a:gs pos="100000">
                  <a:schemeClr val="accent1">
                    <a:gamma/>
                    <a:shade val="57647"/>
                    <a:invGamma/>
                  </a:schemeClr>
                </a:gs>
              </a:gsLst>
              <a:path path="shape">
                <a:fillToRect l="50000" t="50000" r="50000" b="50000"/>
              </a:path>
            </a:gradFill>
            <a:ln w="9525">
              <a:solidFill>
                <a:srgbClr val="000000"/>
              </a:solidFill>
              <a:round/>
              <a:headEnd/>
              <a:tailEnd/>
            </a:ln>
            <a:effectLst/>
          </p:spPr>
          <p:txBody>
            <a:bodyPr wrap="none" anchor="ctr"/>
            <a:lstStyle/>
            <a:p>
              <a:pPr>
                <a:defRPr/>
              </a:pPr>
              <a:endParaRPr lang="zh-CN" altLang="en-US">
                <a:latin typeface="+mn-ea"/>
                <a:ea typeface="+mn-ea"/>
              </a:endParaRPr>
            </a:p>
          </p:txBody>
        </p:sp>
        <p:sp>
          <p:nvSpPr>
            <p:cNvPr id="89" name="Oval 40"/>
            <p:cNvSpPr>
              <a:spLocks noChangeArrowheads="1"/>
            </p:cNvSpPr>
            <p:nvPr/>
          </p:nvSpPr>
          <p:spPr bwMode="gray">
            <a:xfrm rot="18227093">
              <a:off x="2161" y="2351"/>
              <a:ext cx="82" cy="87"/>
            </a:xfrm>
            <a:prstGeom prst="ellipse">
              <a:avLst/>
            </a:prstGeom>
            <a:gradFill rotWithShape="1">
              <a:gsLst>
                <a:gs pos="0">
                  <a:schemeClr val="accent1"/>
                </a:gs>
                <a:gs pos="100000">
                  <a:schemeClr val="accent1">
                    <a:gamma/>
                    <a:shade val="48627"/>
                    <a:invGamma/>
                  </a:schemeClr>
                </a:gs>
              </a:gsLst>
              <a:path path="shape">
                <a:fillToRect l="50000" t="50000" r="50000" b="50000"/>
              </a:path>
            </a:gradFill>
            <a:ln w="9525">
              <a:solidFill>
                <a:srgbClr val="000000"/>
              </a:solidFill>
              <a:round/>
              <a:headEnd/>
              <a:tailEnd/>
            </a:ln>
            <a:effectLst/>
          </p:spPr>
          <p:txBody>
            <a:bodyPr wrap="none" anchor="ctr"/>
            <a:lstStyle/>
            <a:p>
              <a:pPr>
                <a:defRPr/>
              </a:pPr>
              <a:endParaRPr lang="zh-CN" altLang="en-US">
                <a:latin typeface="+mn-ea"/>
                <a:ea typeface="+mn-ea"/>
              </a:endParaRPr>
            </a:p>
          </p:txBody>
        </p:sp>
      </p:grpSp>
      <p:grpSp>
        <p:nvGrpSpPr>
          <p:cNvPr id="78" name="Group 41"/>
          <p:cNvGrpSpPr>
            <a:grpSpLocks/>
          </p:cNvGrpSpPr>
          <p:nvPr/>
        </p:nvGrpSpPr>
        <p:grpSpPr bwMode="auto">
          <a:xfrm>
            <a:off x="5727761" y="2559374"/>
            <a:ext cx="125485" cy="403115"/>
            <a:chOff x="2834" y="1614"/>
            <a:chExt cx="83" cy="270"/>
          </a:xfrm>
        </p:grpSpPr>
        <p:sp>
          <p:nvSpPr>
            <p:cNvPr id="86" name="Oval 42"/>
            <p:cNvSpPr>
              <a:spLocks noChangeArrowheads="1"/>
            </p:cNvSpPr>
            <p:nvPr/>
          </p:nvSpPr>
          <p:spPr bwMode="gray">
            <a:xfrm rot="18227093">
              <a:off x="2836" y="1616"/>
              <a:ext cx="83" cy="79"/>
            </a:xfrm>
            <a:prstGeom prst="ellipse">
              <a:avLst/>
            </a:prstGeom>
            <a:gradFill rotWithShape="1">
              <a:gsLst>
                <a:gs pos="0">
                  <a:schemeClr val="accent2"/>
                </a:gs>
                <a:gs pos="100000">
                  <a:schemeClr val="accent2">
                    <a:gamma/>
                    <a:shade val="45490"/>
                    <a:invGamma/>
                  </a:schemeClr>
                </a:gs>
              </a:gsLst>
              <a:path path="shape">
                <a:fillToRect l="50000" t="50000" r="50000" b="50000"/>
              </a:path>
            </a:gradFill>
            <a:ln w="9525">
              <a:solidFill>
                <a:srgbClr val="000000"/>
              </a:solidFill>
              <a:round/>
              <a:headEnd/>
              <a:tailEnd/>
            </a:ln>
            <a:effectLst/>
          </p:spPr>
          <p:txBody>
            <a:bodyPr wrap="none" anchor="ctr"/>
            <a:lstStyle/>
            <a:p>
              <a:pPr>
                <a:defRPr/>
              </a:pPr>
              <a:endParaRPr lang="zh-CN" altLang="en-US">
                <a:latin typeface="+mn-ea"/>
                <a:ea typeface="+mn-ea"/>
              </a:endParaRPr>
            </a:p>
          </p:txBody>
        </p:sp>
        <p:sp>
          <p:nvSpPr>
            <p:cNvPr id="87" name="Oval 43"/>
            <p:cNvSpPr>
              <a:spLocks noChangeArrowheads="1"/>
            </p:cNvSpPr>
            <p:nvPr/>
          </p:nvSpPr>
          <p:spPr bwMode="gray">
            <a:xfrm rot="18227093">
              <a:off x="2834" y="1801"/>
              <a:ext cx="83" cy="83"/>
            </a:xfrm>
            <a:prstGeom prst="ellipse">
              <a:avLst/>
            </a:prstGeom>
            <a:gradFill rotWithShape="1">
              <a:gsLst>
                <a:gs pos="0">
                  <a:schemeClr val="accent2"/>
                </a:gs>
                <a:gs pos="100000">
                  <a:schemeClr val="accent2">
                    <a:gamma/>
                    <a:shade val="48627"/>
                    <a:invGamma/>
                  </a:schemeClr>
                </a:gs>
              </a:gsLst>
              <a:path path="shape">
                <a:fillToRect l="50000" t="50000" r="50000" b="50000"/>
              </a:path>
            </a:gradFill>
            <a:ln w="9525">
              <a:solidFill>
                <a:srgbClr val="000000"/>
              </a:solidFill>
              <a:round/>
              <a:headEnd/>
              <a:tailEnd/>
            </a:ln>
            <a:effectLst/>
          </p:spPr>
          <p:txBody>
            <a:bodyPr wrap="none" anchor="ctr"/>
            <a:lstStyle/>
            <a:p>
              <a:pPr>
                <a:defRPr/>
              </a:pPr>
              <a:endParaRPr lang="zh-CN" altLang="en-US">
                <a:latin typeface="+mn-ea"/>
                <a:ea typeface="+mn-ea"/>
              </a:endParaRPr>
            </a:p>
          </p:txBody>
        </p:sp>
      </p:grpSp>
      <p:sp>
        <p:nvSpPr>
          <p:cNvPr id="79" name="Oval 44"/>
          <p:cNvSpPr>
            <a:spLocks noChangeArrowheads="1"/>
          </p:cNvSpPr>
          <p:nvPr/>
        </p:nvSpPr>
        <p:spPr bwMode="gray">
          <a:xfrm rot="18227093">
            <a:off x="7125504" y="3539466"/>
            <a:ext cx="122427" cy="131533"/>
          </a:xfrm>
          <a:prstGeom prst="ellipse">
            <a:avLst/>
          </a:prstGeom>
          <a:gradFill rotWithShape="1">
            <a:gsLst>
              <a:gs pos="0">
                <a:schemeClr val="hlink">
                  <a:gamma/>
                  <a:tint val="75686"/>
                  <a:invGamma/>
                </a:schemeClr>
              </a:gs>
              <a:gs pos="100000">
                <a:schemeClr val="hlink"/>
              </a:gs>
            </a:gsLst>
            <a:path path="shape">
              <a:fillToRect l="50000" t="50000" r="50000" b="50000"/>
            </a:path>
          </a:gradFill>
          <a:ln w="9525">
            <a:solidFill>
              <a:srgbClr val="000000"/>
            </a:solidFill>
            <a:round/>
            <a:headEnd/>
            <a:tailEnd/>
          </a:ln>
          <a:effectLst/>
        </p:spPr>
        <p:txBody>
          <a:bodyPr wrap="none" anchor="ctr"/>
          <a:lstStyle/>
          <a:p>
            <a:pPr>
              <a:defRPr/>
            </a:pPr>
            <a:endParaRPr lang="zh-CN" altLang="en-US">
              <a:latin typeface="+mn-ea"/>
              <a:ea typeface="+mn-ea"/>
            </a:endParaRPr>
          </a:p>
        </p:txBody>
      </p:sp>
      <p:sp>
        <p:nvSpPr>
          <p:cNvPr id="80" name="Oval 45"/>
          <p:cNvSpPr>
            <a:spLocks noChangeArrowheads="1"/>
          </p:cNvSpPr>
          <p:nvPr/>
        </p:nvSpPr>
        <p:spPr bwMode="gray">
          <a:xfrm rot="18227093">
            <a:off x="6891164" y="3657415"/>
            <a:ext cx="122427" cy="131533"/>
          </a:xfrm>
          <a:prstGeom prst="ellipse">
            <a:avLst/>
          </a:prstGeom>
          <a:gradFill rotWithShape="1">
            <a:gsLst>
              <a:gs pos="0">
                <a:schemeClr val="hlink">
                  <a:gamma/>
                  <a:tint val="75686"/>
                  <a:invGamma/>
                </a:schemeClr>
              </a:gs>
              <a:gs pos="100000">
                <a:schemeClr val="hlink"/>
              </a:gs>
            </a:gsLst>
            <a:path path="shape">
              <a:fillToRect l="50000" t="50000" r="50000" b="50000"/>
            </a:path>
          </a:gradFill>
          <a:ln w="9525">
            <a:solidFill>
              <a:srgbClr val="000000"/>
            </a:solidFill>
            <a:round/>
            <a:headEnd/>
            <a:tailEnd/>
          </a:ln>
          <a:effectLst/>
        </p:spPr>
        <p:txBody>
          <a:bodyPr wrap="none" anchor="ctr"/>
          <a:lstStyle/>
          <a:p>
            <a:pPr>
              <a:defRPr/>
            </a:pPr>
            <a:endParaRPr lang="zh-CN" altLang="en-US">
              <a:latin typeface="+mn-ea"/>
              <a:ea typeface="+mn-ea"/>
            </a:endParaRPr>
          </a:p>
        </p:txBody>
      </p:sp>
      <p:sp>
        <p:nvSpPr>
          <p:cNvPr id="81" name="Text Box 46"/>
          <p:cNvSpPr txBox="1">
            <a:spLocks noChangeArrowheads="1"/>
          </p:cNvSpPr>
          <p:nvPr/>
        </p:nvSpPr>
        <p:spPr bwMode="auto">
          <a:xfrm>
            <a:off x="718493" y="2576078"/>
            <a:ext cx="2952000" cy="1384995"/>
          </a:xfrm>
          <a:prstGeom prst="rect">
            <a:avLst/>
          </a:prstGeom>
          <a:noFill/>
          <a:ln w="9525">
            <a:noFill/>
            <a:miter lim="800000"/>
            <a:headEnd/>
            <a:tailEnd/>
          </a:ln>
          <a:effectLst/>
        </p:spPr>
        <p:txBody>
          <a:bodyPr>
            <a:spAutoFit/>
          </a:bodyPr>
          <a:lstStyle/>
          <a:p>
            <a:pPr marL="177800" lvl="1" indent="-177800" eaLnBrk="0" hangingPunct="0">
              <a:spcBef>
                <a:spcPts val="0"/>
              </a:spcBef>
              <a:buClr>
                <a:srgbClr val="EE8A04"/>
              </a:buClr>
              <a:buSzPct val="80000"/>
              <a:buFont typeface="Wingdings" pitchFamily="2" charset="2"/>
              <a:buChar char="l"/>
              <a:defRPr/>
            </a:pPr>
            <a:r>
              <a:rPr lang="zh-CN" altLang="en-US" sz="1400" b="1" dirty="0">
                <a:solidFill>
                  <a:schemeClr val="tx1">
                    <a:lumMod val="50000"/>
                    <a:lumOff val="50000"/>
                  </a:schemeClr>
                </a:solidFill>
                <a:latin typeface="+mj-ea"/>
                <a:ea typeface="+mj-ea"/>
              </a:rPr>
              <a:t>针对公检法查询需求、内外部审计需求和最终用户的历史交易查询需求，以贴源存储的归档数据为基础，实现的查询类应用</a:t>
            </a:r>
            <a:endParaRPr lang="en-US" altLang="zh-CN" sz="14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400" b="1" dirty="0">
                <a:solidFill>
                  <a:schemeClr val="tx1">
                    <a:lumMod val="50000"/>
                    <a:lumOff val="50000"/>
                  </a:schemeClr>
                </a:solidFill>
                <a:latin typeface="+mj-ea"/>
                <a:ea typeface="+mj-ea"/>
              </a:rPr>
              <a:t>历史查询类应用通常使用</a:t>
            </a:r>
            <a:r>
              <a:rPr lang="en-US" altLang="zh-CN" sz="1400" b="1" dirty="0">
                <a:solidFill>
                  <a:schemeClr val="tx1">
                    <a:lumMod val="50000"/>
                    <a:lumOff val="50000"/>
                  </a:schemeClr>
                </a:solidFill>
                <a:latin typeface="+mj-ea"/>
                <a:ea typeface="+mj-ea"/>
              </a:rPr>
              <a:t>BI </a:t>
            </a:r>
            <a:r>
              <a:rPr lang="zh-CN" altLang="en-US" sz="1400" b="1" dirty="0">
                <a:solidFill>
                  <a:schemeClr val="tx1">
                    <a:lumMod val="50000"/>
                    <a:lumOff val="50000"/>
                  </a:schemeClr>
                </a:solidFill>
                <a:latin typeface="+mj-ea"/>
                <a:ea typeface="+mj-ea"/>
              </a:rPr>
              <a:t>工具或自主开发实现</a:t>
            </a:r>
            <a:endParaRPr lang="en-US" altLang="zh-CN" sz="1400" b="1" dirty="0">
              <a:solidFill>
                <a:schemeClr val="tx1">
                  <a:lumMod val="50000"/>
                  <a:lumOff val="50000"/>
                </a:schemeClr>
              </a:solidFill>
              <a:latin typeface="+mj-ea"/>
              <a:ea typeface="+mj-ea"/>
            </a:endParaRPr>
          </a:p>
        </p:txBody>
      </p:sp>
      <p:sp>
        <p:nvSpPr>
          <p:cNvPr id="82" name="Text Box 47"/>
          <p:cNvSpPr txBox="1">
            <a:spLocks noChangeArrowheads="1"/>
          </p:cNvSpPr>
          <p:nvPr/>
        </p:nvSpPr>
        <p:spPr bwMode="auto">
          <a:xfrm>
            <a:off x="3276788" y="1132796"/>
            <a:ext cx="2952000" cy="954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200" b="1">
                <a:solidFill>
                  <a:srgbClr val="000000"/>
                </a:solidFill>
                <a:latin typeface="华文细黑" pitchFamily="2" charset="-122"/>
                <a:ea typeface="华文细黑" pitchFamily="2" charset="-122"/>
              </a:defRPr>
            </a:lvl1pPr>
            <a:lvl2pPr marL="742950" indent="-285750" eaLnBrk="0" hangingPunct="0">
              <a:defRPr sz="1200" b="1">
                <a:solidFill>
                  <a:srgbClr val="000000"/>
                </a:solidFill>
                <a:latin typeface="华文细黑" pitchFamily="2" charset="-122"/>
                <a:ea typeface="华文细黑" pitchFamily="2" charset="-122"/>
              </a:defRPr>
            </a:lvl2pPr>
            <a:lvl3pPr marL="1143000" indent="-228600" eaLnBrk="0" hangingPunct="0">
              <a:defRPr sz="1200" b="1">
                <a:solidFill>
                  <a:srgbClr val="000000"/>
                </a:solidFill>
                <a:latin typeface="华文细黑" pitchFamily="2" charset="-122"/>
                <a:ea typeface="华文细黑" pitchFamily="2" charset="-122"/>
              </a:defRPr>
            </a:lvl3pPr>
            <a:lvl4pPr marL="1600200" indent="-228600" eaLnBrk="0" hangingPunct="0">
              <a:defRPr sz="1200" b="1">
                <a:solidFill>
                  <a:srgbClr val="000000"/>
                </a:solidFill>
                <a:latin typeface="华文细黑" pitchFamily="2" charset="-122"/>
                <a:ea typeface="华文细黑" pitchFamily="2" charset="-122"/>
              </a:defRPr>
            </a:lvl4pPr>
            <a:lvl5pPr marL="2057400" indent="-228600" eaLnBrk="0" hangingPunct="0">
              <a:defRPr sz="1200" b="1">
                <a:solidFill>
                  <a:srgbClr val="000000"/>
                </a:solidFill>
                <a:latin typeface="华文细黑" pitchFamily="2" charset="-122"/>
                <a:ea typeface="华文细黑" pitchFamily="2" charset="-122"/>
              </a:defRPr>
            </a:lvl5pPr>
            <a:lvl6pPr marL="25146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6pPr>
            <a:lvl7pPr marL="29718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7pPr>
            <a:lvl8pPr marL="34290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8pPr>
            <a:lvl9pPr marL="38862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9pPr>
          </a:lstStyle>
          <a:p>
            <a:pPr marL="177800" lvl="1" indent="-177800">
              <a:spcBef>
                <a:spcPts val="0"/>
              </a:spcBef>
              <a:buClr>
                <a:srgbClr val="EE8A04"/>
              </a:buClr>
              <a:buSzPct val="80000"/>
              <a:buFont typeface="Wingdings" pitchFamily="2" charset="2"/>
              <a:buChar char="l"/>
              <a:defRPr/>
            </a:pPr>
            <a:r>
              <a:rPr lang="zh-CN" altLang="en-US" sz="1400" dirty="0">
                <a:solidFill>
                  <a:schemeClr val="tx1">
                    <a:lumMod val="50000"/>
                    <a:lumOff val="50000"/>
                  </a:schemeClr>
                </a:solidFill>
                <a:latin typeface="+mj-ea"/>
                <a:ea typeface="+mj-ea"/>
              </a:rPr>
              <a:t>客户经理等最终业务人员针对当前业务的发生（如：用户交易、用户访问日志），进行</a:t>
            </a:r>
            <a:r>
              <a:rPr lang="zh-CN" altLang="en-US" sz="1400" dirty="0" smtClean="0">
                <a:solidFill>
                  <a:schemeClr val="tx1">
                    <a:lumMod val="50000"/>
                    <a:lumOff val="50000"/>
                  </a:schemeClr>
                </a:solidFill>
                <a:latin typeface="+mj-ea"/>
                <a:ea typeface="+mj-ea"/>
              </a:rPr>
              <a:t>实时查询</a:t>
            </a:r>
            <a:r>
              <a:rPr lang="zh-CN" altLang="en-US" sz="1400" dirty="0">
                <a:solidFill>
                  <a:schemeClr val="tx1">
                    <a:lumMod val="50000"/>
                    <a:lumOff val="50000"/>
                  </a:schemeClr>
                </a:solidFill>
                <a:latin typeface="+mj-ea"/>
                <a:ea typeface="+mj-ea"/>
              </a:rPr>
              <a:t>、分析的应用</a:t>
            </a:r>
            <a:endParaRPr lang="en-US" altLang="zh-CN" sz="1400" dirty="0">
              <a:solidFill>
                <a:schemeClr val="tx1">
                  <a:lumMod val="50000"/>
                  <a:lumOff val="50000"/>
                </a:schemeClr>
              </a:solidFill>
              <a:latin typeface="+mj-ea"/>
              <a:ea typeface="+mj-ea"/>
            </a:endParaRPr>
          </a:p>
        </p:txBody>
      </p:sp>
      <p:sp>
        <p:nvSpPr>
          <p:cNvPr id="83" name="Text Box 48"/>
          <p:cNvSpPr txBox="1">
            <a:spLocks noChangeArrowheads="1"/>
          </p:cNvSpPr>
          <p:nvPr/>
        </p:nvSpPr>
        <p:spPr bwMode="auto">
          <a:xfrm>
            <a:off x="8109247" y="2576078"/>
            <a:ext cx="2952000" cy="1600438"/>
          </a:xfrm>
          <a:prstGeom prst="rect">
            <a:avLst/>
          </a:prstGeom>
          <a:noFill/>
          <a:ln w="9525">
            <a:noFill/>
            <a:miter lim="800000"/>
            <a:headEnd/>
            <a:tailEnd/>
          </a:ln>
          <a:effectLst/>
        </p:spPr>
        <p:txBody>
          <a:bodyPr wrap="square">
            <a:spAutoFit/>
          </a:bodyPr>
          <a:lstStyle/>
          <a:p>
            <a:pPr marL="177800" lvl="1" indent="-177800" eaLnBrk="0" hangingPunct="0">
              <a:spcBef>
                <a:spcPts val="0"/>
              </a:spcBef>
              <a:buClr>
                <a:srgbClr val="EE8A04"/>
              </a:buClr>
              <a:buSzPct val="80000"/>
              <a:buFont typeface="Wingdings" pitchFamily="2" charset="2"/>
              <a:buChar char="l"/>
              <a:defRPr/>
            </a:pPr>
            <a:r>
              <a:rPr lang="zh-CN" altLang="en-US" sz="1400" b="1" dirty="0">
                <a:solidFill>
                  <a:schemeClr val="tx1">
                    <a:lumMod val="50000"/>
                    <a:lumOff val="50000"/>
                  </a:schemeClr>
                </a:solidFill>
                <a:latin typeface="+mj-ea"/>
                <a:ea typeface="+mj-ea"/>
              </a:rPr>
              <a:t>管理分析类应用主要实现了集团客户管理、运营管理、财务管理、风险管理、监管信息披露五大分析体系功能</a:t>
            </a:r>
          </a:p>
          <a:p>
            <a:pPr marL="177800" lvl="1" indent="-177800" eaLnBrk="0" hangingPunct="0">
              <a:spcBef>
                <a:spcPts val="0"/>
              </a:spcBef>
              <a:buClr>
                <a:srgbClr val="EE8A04"/>
              </a:buClr>
              <a:buSzPct val="80000"/>
              <a:buFont typeface="Wingdings" pitchFamily="2" charset="2"/>
              <a:buChar char="l"/>
              <a:defRPr/>
            </a:pPr>
            <a:r>
              <a:rPr lang="zh-CN" altLang="en-US" sz="1400" b="1" dirty="0">
                <a:solidFill>
                  <a:schemeClr val="tx1">
                    <a:lumMod val="50000"/>
                    <a:lumOff val="50000"/>
                  </a:schemeClr>
                </a:solidFill>
                <a:latin typeface="+mj-ea"/>
                <a:ea typeface="+mj-ea"/>
              </a:rPr>
              <a:t>管理分析类应用通常采用套装软件和</a:t>
            </a:r>
            <a:r>
              <a:rPr lang="en-US" altLang="zh-CN" sz="1400" b="1" dirty="0">
                <a:solidFill>
                  <a:schemeClr val="tx1">
                    <a:lumMod val="50000"/>
                    <a:lumOff val="50000"/>
                  </a:schemeClr>
                </a:solidFill>
                <a:latin typeface="+mj-ea"/>
                <a:ea typeface="+mj-ea"/>
              </a:rPr>
              <a:t>BI</a:t>
            </a:r>
            <a:r>
              <a:rPr lang="zh-CN" altLang="en-US" sz="1400" b="1" dirty="0">
                <a:solidFill>
                  <a:schemeClr val="tx1">
                    <a:lumMod val="50000"/>
                    <a:lumOff val="50000"/>
                  </a:schemeClr>
                </a:solidFill>
                <a:latin typeface="+mj-ea"/>
                <a:ea typeface="+mj-ea"/>
              </a:rPr>
              <a:t>工具（</a:t>
            </a:r>
            <a:r>
              <a:rPr lang="en-US" altLang="zh-CN" sz="1400" b="1" dirty="0">
                <a:solidFill>
                  <a:schemeClr val="tx1">
                    <a:lumMod val="50000"/>
                    <a:lumOff val="50000"/>
                  </a:schemeClr>
                </a:solidFill>
                <a:latin typeface="+mj-ea"/>
                <a:ea typeface="+mj-ea"/>
              </a:rPr>
              <a:t>MicroStrategy</a:t>
            </a:r>
            <a:r>
              <a:rPr lang="zh-CN" altLang="en-US" sz="1400" b="1" dirty="0">
                <a:solidFill>
                  <a:schemeClr val="tx1">
                    <a:lumMod val="50000"/>
                    <a:lumOff val="50000"/>
                  </a:schemeClr>
                </a:solidFill>
                <a:latin typeface="+mj-ea"/>
                <a:ea typeface="+mj-ea"/>
              </a:rPr>
              <a:t>等）实现</a:t>
            </a:r>
            <a:endParaRPr lang="en-US" altLang="zh-CN" sz="1400" b="1" dirty="0">
              <a:solidFill>
                <a:schemeClr val="tx1">
                  <a:lumMod val="50000"/>
                  <a:lumOff val="50000"/>
                </a:schemeClr>
              </a:solidFill>
              <a:latin typeface="+mj-ea"/>
              <a:ea typeface="+mj-ea"/>
            </a:endParaRPr>
          </a:p>
        </p:txBody>
      </p:sp>
      <p:sp>
        <p:nvSpPr>
          <p:cNvPr id="84" name="Text Box 49"/>
          <p:cNvSpPr txBox="1">
            <a:spLocks noChangeArrowheads="1"/>
          </p:cNvSpPr>
          <p:nvPr/>
        </p:nvSpPr>
        <p:spPr bwMode="auto">
          <a:xfrm>
            <a:off x="718493" y="4880478"/>
            <a:ext cx="2952000" cy="1384995"/>
          </a:xfrm>
          <a:prstGeom prst="rect">
            <a:avLst/>
          </a:prstGeom>
          <a:noFill/>
          <a:ln w="9525">
            <a:noFill/>
            <a:miter lim="800000"/>
            <a:headEnd/>
            <a:tailEnd/>
          </a:ln>
          <a:effectLst/>
        </p:spPr>
        <p:txBody>
          <a:bodyPr wrap="square">
            <a:spAutoFit/>
          </a:bodyPr>
          <a:lstStyle/>
          <a:p>
            <a:pPr marL="177800" lvl="1" indent="-177800" eaLnBrk="0" hangingPunct="0">
              <a:spcBef>
                <a:spcPts val="0"/>
              </a:spcBef>
              <a:buClr>
                <a:srgbClr val="EE8A04"/>
              </a:buClr>
              <a:buSzPct val="80000"/>
              <a:buFont typeface="Wingdings" pitchFamily="2" charset="2"/>
              <a:buChar char="l"/>
              <a:defRPr/>
            </a:pPr>
            <a:r>
              <a:rPr lang="zh-CN" altLang="en-US" sz="1400" b="1" dirty="0">
                <a:solidFill>
                  <a:schemeClr val="tx1">
                    <a:lumMod val="50000"/>
                    <a:lumOff val="50000"/>
                  </a:schemeClr>
                </a:solidFill>
                <a:latin typeface="+mj-ea"/>
                <a:ea typeface="+mj-ea"/>
              </a:rPr>
              <a:t>业务人员根据业务需求或自己对业务的理解，设计计算模型，准备各类明细或汇总数据，导入模型运算，验证业务结果</a:t>
            </a:r>
            <a:endParaRPr lang="en-US" altLang="zh-CN" sz="14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400" b="1" dirty="0">
                <a:solidFill>
                  <a:schemeClr val="tx1">
                    <a:lumMod val="50000"/>
                    <a:lumOff val="50000"/>
                  </a:schemeClr>
                </a:solidFill>
                <a:latin typeface="+mj-ea"/>
                <a:ea typeface="+mj-ea"/>
              </a:rPr>
              <a:t>沙盘演练类应用通常使用</a:t>
            </a:r>
            <a:r>
              <a:rPr lang="en-US" altLang="zh-CN" sz="1400" b="1" dirty="0">
                <a:solidFill>
                  <a:schemeClr val="tx1">
                    <a:lumMod val="50000"/>
                    <a:lumOff val="50000"/>
                  </a:schemeClr>
                </a:solidFill>
                <a:latin typeface="+mj-ea"/>
                <a:ea typeface="+mj-ea"/>
              </a:rPr>
              <a:t>R</a:t>
            </a:r>
            <a:r>
              <a:rPr lang="zh-CN" altLang="en-US" sz="1400" b="1" dirty="0">
                <a:solidFill>
                  <a:schemeClr val="tx1">
                    <a:lumMod val="50000"/>
                    <a:lumOff val="50000"/>
                  </a:schemeClr>
                </a:solidFill>
                <a:latin typeface="+mj-ea"/>
                <a:ea typeface="+mj-ea"/>
              </a:rPr>
              <a:t>语言在</a:t>
            </a:r>
            <a:r>
              <a:rPr lang="en-US" altLang="zh-CN" sz="1400" b="1" dirty="0">
                <a:solidFill>
                  <a:schemeClr val="tx1">
                    <a:lumMod val="50000"/>
                    <a:lumOff val="50000"/>
                  </a:schemeClr>
                </a:solidFill>
                <a:latin typeface="+mj-ea"/>
                <a:ea typeface="+mj-ea"/>
              </a:rPr>
              <a:t>Hadoop</a:t>
            </a:r>
            <a:r>
              <a:rPr lang="zh-CN" altLang="en-US" sz="1400" b="1" dirty="0">
                <a:solidFill>
                  <a:schemeClr val="tx1">
                    <a:lumMod val="50000"/>
                    <a:lumOff val="50000"/>
                  </a:schemeClr>
                </a:solidFill>
                <a:latin typeface="+mj-ea"/>
                <a:ea typeface="+mj-ea"/>
              </a:rPr>
              <a:t>分布式体系下实现</a:t>
            </a:r>
            <a:endParaRPr lang="en-US" altLang="zh-CN" sz="1400" b="1" dirty="0">
              <a:solidFill>
                <a:schemeClr val="tx1">
                  <a:lumMod val="50000"/>
                  <a:lumOff val="50000"/>
                </a:schemeClr>
              </a:solidFill>
              <a:latin typeface="+mj-ea"/>
              <a:ea typeface="+mj-ea"/>
            </a:endParaRPr>
          </a:p>
        </p:txBody>
      </p:sp>
      <p:sp>
        <p:nvSpPr>
          <p:cNvPr id="85" name="Text Box 50"/>
          <p:cNvSpPr txBox="1">
            <a:spLocks noChangeArrowheads="1"/>
          </p:cNvSpPr>
          <p:nvPr/>
        </p:nvSpPr>
        <p:spPr bwMode="auto">
          <a:xfrm>
            <a:off x="8109247" y="4737068"/>
            <a:ext cx="2952000" cy="1600438"/>
          </a:xfrm>
          <a:prstGeom prst="rect">
            <a:avLst/>
          </a:prstGeom>
          <a:noFill/>
          <a:ln w="9525">
            <a:noFill/>
            <a:miter lim="800000"/>
            <a:headEnd/>
            <a:tailEnd/>
          </a:ln>
          <a:effectLst/>
        </p:spPr>
        <p:txBody>
          <a:bodyPr wrap="square">
            <a:spAutoFit/>
          </a:bodyPr>
          <a:lstStyle/>
          <a:p>
            <a:pPr marL="177800" lvl="1" indent="-177800" eaLnBrk="0" hangingPunct="0">
              <a:spcBef>
                <a:spcPts val="0"/>
              </a:spcBef>
              <a:buClr>
                <a:srgbClr val="EE8A04"/>
              </a:buClr>
              <a:buSzPct val="80000"/>
              <a:buFont typeface="Wingdings" pitchFamily="2" charset="2"/>
              <a:buChar char="l"/>
              <a:defRPr/>
            </a:pPr>
            <a:r>
              <a:rPr lang="zh-CN" altLang="en-US" sz="1400" b="1" dirty="0">
                <a:solidFill>
                  <a:schemeClr val="tx1">
                    <a:lumMod val="50000"/>
                    <a:lumOff val="50000"/>
                  </a:schemeClr>
                </a:solidFill>
                <a:latin typeface="+mj-ea"/>
                <a:ea typeface="+mj-ea"/>
              </a:rPr>
              <a:t>金融集团数据科学家根据自己对业务需求的理解或者对市场的判断，设计并运行模型，发掘数据价值，并封装成商业产品</a:t>
            </a:r>
            <a:endParaRPr lang="en-US" altLang="zh-CN" sz="1400" b="1" dirty="0">
              <a:solidFill>
                <a:schemeClr val="tx1">
                  <a:lumMod val="50000"/>
                  <a:lumOff val="50000"/>
                </a:schemeClr>
              </a:solidFill>
              <a:latin typeface="+mj-ea"/>
              <a:ea typeface="+mj-ea"/>
            </a:endParaRPr>
          </a:p>
          <a:p>
            <a:pPr marL="177800" lvl="1" indent="-177800" eaLnBrk="0" hangingPunct="0">
              <a:spcBef>
                <a:spcPts val="0"/>
              </a:spcBef>
              <a:buClr>
                <a:srgbClr val="EE8A04"/>
              </a:buClr>
              <a:buSzPct val="80000"/>
              <a:buFont typeface="Wingdings" pitchFamily="2" charset="2"/>
              <a:buChar char="l"/>
              <a:defRPr/>
            </a:pPr>
            <a:r>
              <a:rPr lang="zh-CN" altLang="en-US" sz="1400" b="1" dirty="0">
                <a:solidFill>
                  <a:schemeClr val="tx1">
                    <a:lumMod val="50000"/>
                    <a:lumOff val="50000"/>
                  </a:schemeClr>
                </a:solidFill>
                <a:latin typeface="+mj-ea"/>
                <a:ea typeface="+mj-ea"/>
              </a:rPr>
              <a:t>数据增值产品通常采用</a:t>
            </a:r>
            <a:r>
              <a:rPr lang="en-US" altLang="zh-CN" sz="1400" b="1" dirty="0">
                <a:solidFill>
                  <a:schemeClr val="tx1">
                    <a:lumMod val="50000"/>
                    <a:lumOff val="50000"/>
                  </a:schemeClr>
                </a:solidFill>
                <a:latin typeface="+mj-ea"/>
                <a:ea typeface="+mj-ea"/>
              </a:rPr>
              <a:t>R</a:t>
            </a:r>
            <a:r>
              <a:rPr lang="zh-CN" altLang="en-US" sz="1400" b="1" dirty="0">
                <a:solidFill>
                  <a:schemeClr val="tx1">
                    <a:lumMod val="50000"/>
                    <a:lumOff val="50000"/>
                  </a:schemeClr>
                </a:solidFill>
                <a:latin typeface="+mj-ea"/>
                <a:ea typeface="+mj-ea"/>
              </a:rPr>
              <a:t>语言和</a:t>
            </a:r>
            <a:r>
              <a:rPr lang="en-US" altLang="zh-CN" sz="1400" b="1" dirty="0">
                <a:solidFill>
                  <a:schemeClr val="tx1">
                    <a:lumMod val="50000"/>
                    <a:lumOff val="50000"/>
                  </a:schemeClr>
                </a:solidFill>
                <a:latin typeface="+mj-ea"/>
                <a:ea typeface="+mj-ea"/>
              </a:rPr>
              <a:t>BI</a:t>
            </a:r>
            <a:r>
              <a:rPr lang="zh-CN" altLang="en-US" sz="1400" b="1" dirty="0">
                <a:solidFill>
                  <a:schemeClr val="tx1">
                    <a:lumMod val="50000"/>
                    <a:lumOff val="50000"/>
                  </a:schemeClr>
                </a:solidFill>
                <a:latin typeface="+mj-ea"/>
                <a:ea typeface="+mj-ea"/>
              </a:rPr>
              <a:t>工具实现，面向企业内外部用户</a:t>
            </a:r>
            <a:endParaRPr lang="en-US" altLang="zh-CN" sz="1400" b="1" dirty="0">
              <a:solidFill>
                <a:schemeClr val="tx1">
                  <a:lumMod val="50000"/>
                  <a:lumOff val="50000"/>
                </a:schemeClr>
              </a:solidFill>
              <a:latin typeface="+mj-ea"/>
              <a:ea typeface="+mj-ea"/>
            </a:endParaRPr>
          </a:p>
        </p:txBody>
      </p:sp>
      <p:sp>
        <p:nvSpPr>
          <p:cNvPr id="97" name="Text Box 48"/>
          <p:cNvSpPr txBox="1">
            <a:spLocks noChangeArrowheads="1"/>
          </p:cNvSpPr>
          <p:nvPr/>
        </p:nvSpPr>
        <p:spPr bwMode="auto">
          <a:xfrm>
            <a:off x="8174827" y="2159592"/>
            <a:ext cx="2886419" cy="338915"/>
          </a:xfrm>
          <a:prstGeom prst="rect">
            <a:avLst/>
          </a:prstGeom>
          <a:noFill/>
          <a:ln w="9525">
            <a:noFill/>
            <a:miter lim="800000"/>
            <a:headEnd/>
            <a:tailEnd/>
          </a:ln>
          <a:effectLst/>
        </p:spPr>
        <p:txBody>
          <a:bodyPr wrap="square">
            <a:spAutoFit/>
          </a:bodyPr>
          <a:lstStyle/>
          <a:p>
            <a:pPr marL="0" lvl="1" algn="ctr" eaLnBrk="0" hangingPunct="0">
              <a:spcBef>
                <a:spcPts val="0"/>
              </a:spcBef>
              <a:buClr>
                <a:srgbClr val="EE8A04"/>
              </a:buClr>
              <a:buSzPct val="80000"/>
              <a:defRPr/>
            </a:pPr>
            <a:r>
              <a:rPr lang="zh-CN" altLang="en-US" sz="1600" b="1" dirty="0" smtClean="0">
                <a:solidFill>
                  <a:schemeClr val="tx1">
                    <a:lumMod val="50000"/>
                    <a:lumOff val="50000"/>
                  </a:schemeClr>
                </a:solidFill>
                <a:latin typeface="+mj-ea"/>
                <a:ea typeface="+mj-ea"/>
              </a:rPr>
              <a:t>管理分析类应用</a:t>
            </a:r>
            <a:endParaRPr lang="en-US" altLang="zh-CN" sz="1600" b="1" dirty="0">
              <a:solidFill>
                <a:schemeClr val="tx1">
                  <a:lumMod val="50000"/>
                  <a:lumOff val="50000"/>
                </a:schemeClr>
              </a:solidFill>
              <a:latin typeface="+mj-ea"/>
              <a:ea typeface="+mj-ea"/>
            </a:endParaRPr>
          </a:p>
        </p:txBody>
      </p:sp>
      <p:grpSp>
        <p:nvGrpSpPr>
          <p:cNvPr id="94" name="Group 42"/>
          <p:cNvGrpSpPr>
            <a:grpSpLocks/>
          </p:cNvGrpSpPr>
          <p:nvPr/>
        </p:nvGrpSpPr>
        <p:grpSpPr bwMode="auto">
          <a:xfrm>
            <a:off x="8280605" y="2087559"/>
            <a:ext cx="579438" cy="685800"/>
            <a:chOff x="500034" y="1500174"/>
            <a:chExt cx="792162" cy="949325"/>
          </a:xfrm>
        </p:grpSpPr>
        <p:pic>
          <p:nvPicPr>
            <p:cNvPr id="95" name="Picture 86" descr="1"/>
            <p:cNvPicPr>
              <a:picLocks noChangeAspect="1" noChangeArrowheads="1"/>
            </p:cNvPicPr>
            <p:nvPr/>
          </p:nvPicPr>
          <p:blipFill>
            <a:blip r:embed="rId2" cstate="print">
              <a:lum bright="-6000" contrast="24000"/>
              <a:extLst>
                <a:ext uri="{28A0092B-C50C-407E-A947-70E740481C1C}">
                  <a14:useLocalDpi xmlns="" xmlns:a14="http://schemas.microsoft.com/office/drawing/2010/main" val="0"/>
                </a:ext>
              </a:extLst>
            </a:blip>
            <a:srcRect l="42606" t="64474" r="19473"/>
            <a:stretch>
              <a:fillRect/>
            </a:stretch>
          </p:blipFill>
          <p:spPr bwMode="auto">
            <a:xfrm>
              <a:off x="500034" y="1500174"/>
              <a:ext cx="792162" cy="949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6" name="Text Box 88"/>
            <p:cNvSpPr txBox="1">
              <a:spLocks noChangeArrowheads="1"/>
            </p:cNvSpPr>
            <p:nvPr/>
          </p:nvSpPr>
          <p:spPr bwMode="gray">
            <a:xfrm>
              <a:off x="840969" y="1580576"/>
              <a:ext cx="381002" cy="4686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200" b="1">
                  <a:solidFill>
                    <a:srgbClr val="000000"/>
                  </a:solidFill>
                  <a:latin typeface="华文细黑" pitchFamily="2" charset="-122"/>
                  <a:ea typeface="华文细黑" pitchFamily="2" charset="-122"/>
                </a:defRPr>
              </a:lvl1pPr>
              <a:lvl2pPr marL="742950" indent="-285750" eaLnBrk="0" hangingPunct="0">
                <a:defRPr sz="1200" b="1">
                  <a:solidFill>
                    <a:srgbClr val="000000"/>
                  </a:solidFill>
                  <a:latin typeface="华文细黑" pitchFamily="2" charset="-122"/>
                  <a:ea typeface="华文细黑" pitchFamily="2" charset="-122"/>
                </a:defRPr>
              </a:lvl2pPr>
              <a:lvl3pPr marL="1143000" indent="-228600" eaLnBrk="0" hangingPunct="0">
                <a:defRPr sz="1200" b="1">
                  <a:solidFill>
                    <a:srgbClr val="000000"/>
                  </a:solidFill>
                  <a:latin typeface="华文细黑" pitchFamily="2" charset="-122"/>
                  <a:ea typeface="华文细黑" pitchFamily="2" charset="-122"/>
                </a:defRPr>
              </a:lvl3pPr>
              <a:lvl4pPr marL="1600200" indent="-228600" eaLnBrk="0" hangingPunct="0">
                <a:defRPr sz="1200" b="1">
                  <a:solidFill>
                    <a:srgbClr val="000000"/>
                  </a:solidFill>
                  <a:latin typeface="华文细黑" pitchFamily="2" charset="-122"/>
                  <a:ea typeface="华文细黑" pitchFamily="2" charset="-122"/>
                </a:defRPr>
              </a:lvl4pPr>
              <a:lvl5pPr marL="2057400" indent="-228600" eaLnBrk="0" hangingPunct="0">
                <a:defRPr sz="1200" b="1">
                  <a:solidFill>
                    <a:srgbClr val="000000"/>
                  </a:solidFill>
                  <a:latin typeface="华文细黑" pitchFamily="2" charset="-122"/>
                  <a:ea typeface="华文细黑" pitchFamily="2" charset="-122"/>
                </a:defRPr>
              </a:lvl5pPr>
              <a:lvl6pPr marL="25146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6pPr>
              <a:lvl7pPr marL="29718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7pPr>
              <a:lvl8pPr marL="34290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8pPr>
              <a:lvl9pPr marL="38862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9pPr>
            </a:lstStyle>
            <a:p>
              <a:pPr eaLnBrk="1" hangingPunct="1">
                <a:spcBef>
                  <a:spcPct val="50000"/>
                </a:spcBef>
              </a:pPr>
              <a:r>
                <a:rPr lang="en-US" altLang="zh-CN" sz="1600" dirty="0">
                  <a:latin typeface="微软雅黑" pitchFamily="34" charset="-122"/>
                  <a:ea typeface="微软雅黑" pitchFamily="34" charset="-122"/>
                  <a:cs typeface="Arial" pitchFamily="34" charset="0"/>
                </a:rPr>
                <a:t>1</a:t>
              </a:r>
            </a:p>
          </p:txBody>
        </p:sp>
      </p:grpSp>
      <p:sp>
        <p:nvSpPr>
          <p:cNvPr id="39" name="Text Box 48"/>
          <p:cNvSpPr txBox="1">
            <a:spLocks noChangeArrowheads="1"/>
          </p:cNvSpPr>
          <p:nvPr/>
        </p:nvSpPr>
        <p:spPr bwMode="auto">
          <a:xfrm>
            <a:off x="821690" y="4459248"/>
            <a:ext cx="2848803" cy="338554"/>
          </a:xfrm>
          <a:prstGeom prst="rect">
            <a:avLst/>
          </a:prstGeom>
          <a:noFill/>
          <a:ln w="9525">
            <a:noFill/>
            <a:miter lim="800000"/>
            <a:headEnd/>
            <a:tailEnd/>
          </a:ln>
          <a:effectLst/>
        </p:spPr>
        <p:txBody>
          <a:bodyPr wrap="square">
            <a:spAutoFit/>
          </a:bodyPr>
          <a:lstStyle/>
          <a:p>
            <a:pPr marL="0" lvl="1" algn="ctr" eaLnBrk="0" hangingPunct="0">
              <a:spcBef>
                <a:spcPts val="0"/>
              </a:spcBef>
              <a:buClr>
                <a:srgbClr val="EE8A04"/>
              </a:buClr>
              <a:buSzPct val="80000"/>
              <a:defRPr/>
            </a:pPr>
            <a:r>
              <a:rPr lang="zh-CN" altLang="en-US" sz="1600" b="1" dirty="0" smtClean="0">
                <a:solidFill>
                  <a:schemeClr val="tx1">
                    <a:lumMod val="50000"/>
                    <a:lumOff val="50000"/>
                  </a:schemeClr>
                </a:solidFill>
                <a:latin typeface="+mj-ea"/>
                <a:ea typeface="+mj-ea"/>
              </a:rPr>
              <a:t>沙盘演练类应用</a:t>
            </a:r>
            <a:endParaRPr lang="en-US" altLang="zh-CN" sz="1600" b="1" dirty="0">
              <a:solidFill>
                <a:schemeClr val="tx1">
                  <a:lumMod val="50000"/>
                  <a:lumOff val="50000"/>
                </a:schemeClr>
              </a:solidFill>
              <a:latin typeface="+mj-ea"/>
              <a:ea typeface="+mj-ea"/>
            </a:endParaRPr>
          </a:p>
        </p:txBody>
      </p:sp>
      <p:grpSp>
        <p:nvGrpSpPr>
          <p:cNvPr id="40" name="Group 42"/>
          <p:cNvGrpSpPr>
            <a:grpSpLocks/>
          </p:cNvGrpSpPr>
          <p:nvPr/>
        </p:nvGrpSpPr>
        <p:grpSpPr bwMode="auto">
          <a:xfrm>
            <a:off x="821690" y="4371281"/>
            <a:ext cx="579438" cy="685800"/>
            <a:chOff x="500034" y="1500174"/>
            <a:chExt cx="792162" cy="949325"/>
          </a:xfrm>
        </p:grpSpPr>
        <p:pic>
          <p:nvPicPr>
            <p:cNvPr id="41" name="Picture 86" descr="1"/>
            <p:cNvPicPr>
              <a:picLocks noChangeAspect="1" noChangeArrowheads="1"/>
            </p:cNvPicPr>
            <p:nvPr/>
          </p:nvPicPr>
          <p:blipFill>
            <a:blip r:embed="rId2" cstate="print">
              <a:lum bright="-6000" contrast="24000"/>
              <a:extLst>
                <a:ext uri="{28A0092B-C50C-407E-A947-70E740481C1C}">
                  <a14:useLocalDpi xmlns="" xmlns:a14="http://schemas.microsoft.com/office/drawing/2010/main" val="0"/>
                </a:ext>
              </a:extLst>
            </a:blip>
            <a:srcRect l="42606" t="64474" r="19473"/>
            <a:stretch>
              <a:fillRect/>
            </a:stretch>
          </p:blipFill>
          <p:spPr bwMode="auto">
            <a:xfrm>
              <a:off x="500034" y="1500174"/>
              <a:ext cx="792162" cy="949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2" name="Text Box 88"/>
            <p:cNvSpPr txBox="1">
              <a:spLocks noChangeArrowheads="1"/>
            </p:cNvSpPr>
            <p:nvPr/>
          </p:nvSpPr>
          <p:spPr bwMode="gray">
            <a:xfrm>
              <a:off x="840969" y="1580576"/>
              <a:ext cx="381002" cy="4686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200" b="1">
                  <a:solidFill>
                    <a:srgbClr val="000000"/>
                  </a:solidFill>
                  <a:latin typeface="华文细黑" pitchFamily="2" charset="-122"/>
                  <a:ea typeface="华文细黑" pitchFamily="2" charset="-122"/>
                </a:defRPr>
              </a:lvl1pPr>
              <a:lvl2pPr marL="742950" indent="-285750" eaLnBrk="0" hangingPunct="0">
                <a:defRPr sz="1200" b="1">
                  <a:solidFill>
                    <a:srgbClr val="000000"/>
                  </a:solidFill>
                  <a:latin typeface="华文细黑" pitchFamily="2" charset="-122"/>
                  <a:ea typeface="华文细黑" pitchFamily="2" charset="-122"/>
                </a:defRPr>
              </a:lvl2pPr>
              <a:lvl3pPr marL="1143000" indent="-228600" eaLnBrk="0" hangingPunct="0">
                <a:defRPr sz="1200" b="1">
                  <a:solidFill>
                    <a:srgbClr val="000000"/>
                  </a:solidFill>
                  <a:latin typeface="华文细黑" pitchFamily="2" charset="-122"/>
                  <a:ea typeface="华文细黑" pitchFamily="2" charset="-122"/>
                </a:defRPr>
              </a:lvl3pPr>
              <a:lvl4pPr marL="1600200" indent="-228600" eaLnBrk="0" hangingPunct="0">
                <a:defRPr sz="1200" b="1">
                  <a:solidFill>
                    <a:srgbClr val="000000"/>
                  </a:solidFill>
                  <a:latin typeface="华文细黑" pitchFamily="2" charset="-122"/>
                  <a:ea typeface="华文细黑" pitchFamily="2" charset="-122"/>
                </a:defRPr>
              </a:lvl4pPr>
              <a:lvl5pPr marL="2057400" indent="-228600" eaLnBrk="0" hangingPunct="0">
                <a:defRPr sz="1200" b="1">
                  <a:solidFill>
                    <a:srgbClr val="000000"/>
                  </a:solidFill>
                  <a:latin typeface="华文细黑" pitchFamily="2" charset="-122"/>
                  <a:ea typeface="华文细黑" pitchFamily="2" charset="-122"/>
                </a:defRPr>
              </a:lvl5pPr>
              <a:lvl6pPr marL="25146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6pPr>
              <a:lvl7pPr marL="29718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7pPr>
              <a:lvl8pPr marL="34290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8pPr>
              <a:lvl9pPr marL="38862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9pPr>
            </a:lstStyle>
            <a:p>
              <a:pPr eaLnBrk="1" hangingPunct="1">
                <a:spcBef>
                  <a:spcPct val="50000"/>
                </a:spcBef>
              </a:pPr>
              <a:r>
                <a:rPr lang="en-US" altLang="zh-CN" sz="1600" dirty="0">
                  <a:latin typeface="微软雅黑" pitchFamily="34" charset="-122"/>
                  <a:ea typeface="微软雅黑" pitchFamily="34" charset="-122"/>
                  <a:cs typeface="Arial" pitchFamily="34" charset="0"/>
                </a:rPr>
                <a:t>3</a:t>
              </a:r>
            </a:p>
          </p:txBody>
        </p:sp>
      </p:grpSp>
      <p:sp>
        <p:nvSpPr>
          <p:cNvPr id="43" name="Text Box 48"/>
          <p:cNvSpPr txBox="1">
            <a:spLocks noChangeArrowheads="1"/>
          </p:cNvSpPr>
          <p:nvPr/>
        </p:nvSpPr>
        <p:spPr bwMode="auto">
          <a:xfrm>
            <a:off x="821690" y="2181203"/>
            <a:ext cx="2848803" cy="338554"/>
          </a:xfrm>
          <a:prstGeom prst="rect">
            <a:avLst/>
          </a:prstGeom>
          <a:noFill/>
          <a:ln w="9525">
            <a:noFill/>
            <a:miter lim="800000"/>
            <a:headEnd/>
            <a:tailEnd/>
          </a:ln>
          <a:effectLst/>
        </p:spPr>
        <p:txBody>
          <a:bodyPr wrap="square">
            <a:spAutoFit/>
          </a:bodyPr>
          <a:lstStyle/>
          <a:p>
            <a:pPr marL="0" lvl="1" algn="ctr" eaLnBrk="0" hangingPunct="0">
              <a:spcBef>
                <a:spcPts val="0"/>
              </a:spcBef>
              <a:buClr>
                <a:srgbClr val="EE8A04"/>
              </a:buClr>
              <a:buSzPct val="80000"/>
              <a:defRPr/>
            </a:pPr>
            <a:r>
              <a:rPr lang="zh-CN" altLang="en-US" sz="1600" b="1" dirty="0" smtClean="0">
                <a:solidFill>
                  <a:schemeClr val="tx1">
                    <a:lumMod val="50000"/>
                    <a:lumOff val="50000"/>
                  </a:schemeClr>
                </a:solidFill>
                <a:latin typeface="+mj-ea"/>
                <a:ea typeface="+mj-ea"/>
              </a:rPr>
              <a:t>历史查询类应用</a:t>
            </a:r>
            <a:endParaRPr lang="en-US" altLang="zh-CN" sz="1600" b="1" dirty="0">
              <a:solidFill>
                <a:schemeClr val="tx1">
                  <a:lumMod val="50000"/>
                  <a:lumOff val="50000"/>
                </a:schemeClr>
              </a:solidFill>
              <a:latin typeface="+mj-ea"/>
              <a:ea typeface="+mj-ea"/>
            </a:endParaRPr>
          </a:p>
        </p:txBody>
      </p:sp>
      <p:grpSp>
        <p:nvGrpSpPr>
          <p:cNvPr id="44" name="Group 42"/>
          <p:cNvGrpSpPr>
            <a:grpSpLocks/>
          </p:cNvGrpSpPr>
          <p:nvPr/>
        </p:nvGrpSpPr>
        <p:grpSpPr bwMode="auto">
          <a:xfrm>
            <a:off x="821690" y="2113886"/>
            <a:ext cx="579438" cy="685800"/>
            <a:chOff x="500034" y="1500174"/>
            <a:chExt cx="792162" cy="949325"/>
          </a:xfrm>
        </p:grpSpPr>
        <p:pic>
          <p:nvPicPr>
            <p:cNvPr id="45" name="Picture 86" descr="1"/>
            <p:cNvPicPr>
              <a:picLocks noChangeAspect="1" noChangeArrowheads="1"/>
            </p:cNvPicPr>
            <p:nvPr/>
          </p:nvPicPr>
          <p:blipFill>
            <a:blip r:embed="rId2" cstate="print">
              <a:lum bright="-6000" contrast="24000"/>
              <a:extLst>
                <a:ext uri="{28A0092B-C50C-407E-A947-70E740481C1C}">
                  <a14:useLocalDpi xmlns="" xmlns:a14="http://schemas.microsoft.com/office/drawing/2010/main" val="0"/>
                </a:ext>
              </a:extLst>
            </a:blip>
            <a:srcRect l="42606" t="64474" r="19473"/>
            <a:stretch>
              <a:fillRect/>
            </a:stretch>
          </p:blipFill>
          <p:spPr bwMode="auto">
            <a:xfrm>
              <a:off x="500034" y="1500174"/>
              <a:ext cx="792162" cy="949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6" name="Text Box 88"/>
            <p:cNvSpPr txBox="1">
              <a:spLocks noChangeArrowheads="1"/>
            </p:cNvSpPr>
            <p:nvPr/>
          </p:nvSpPr>
          <p:spPr bwMode="gray">
            <a:xfrm>
              <a:off x="840969" y="1580576"/>
              <a:ext cx="381002" cy="4686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200" b="1">
                  <a:solidFill>
                    <a:srgbClr val="000000"/>
                  </a:solidFill>
                  <a:latin typeface="华文细黑" pitchFamily="2" charset="-122"/>
                  <a:ea typeface="华文细黑" pitchFamily="2" charset="-122"/>
                </a:defRPr>
              </a:lvl1pPr>
              <a:lvl2pPr marL="742950" indent="-285750" eaLnBrk="0" hangingPunct="0">
                <a:defRPr sz="1200" b="1">
                  <a:solidFill>
                    <a:srgbClr val="000000"/>
                  </a:solidFill>
                  <a:latin typeface="华文细黑" pitchFamily="2" charset="-122"/>
                  <a:ea typeface="华文细黑" pitchFamily="2" charset="-122"/>
                </a:defRPr>
              </a:lvl2pPr>
              <a:lvl3pPr marL="1143000" indent="-228600" eaLnBrk="0" hangingPunct="0">
                <a:defRPr sz="1200" b="1">
                  <a:solidFill>
                    <a:srgbClr val="000000"/>
                  </a:solidFill>
                  <a:latin typeface="华文细黑" pitchFamily="2" charset="-122"/>
                  <a:ea typeface="华文细黑" pitchFamily="2" charset="-122"/>
                </a:defRPr>
              </a:lvl3pPr>
              <a:lvl4pPr marL="1600200" indent="-228600" eaLnBrk="0" hangingPunct="0">
                <a:defRPr sz="1200" b="1">
                  <a:solidFill>
                    <a:srgbClr val="000000"/>
                  </a:solidFill>
                  <a:latin typeface="华文细黑" pitchFamily="2" charset="-122"/>
                  <a:ea typeface="华文细黑" pitchFamily="2" charset="-122"/>
                </a:defRPr>
              </a:lvl4pPr>
              <a:lvl5pPr marL="2057400" indent="-228600" eaLnBrk="0" hangingPunct="0">
                <a:defRPr sz="1200" b="1">
                  <a:solidFill>
                    <a:srgbClr val="000000"/>
                  </a:solidFill>
                  <a:latin typeface="华文细黑" pitchFamily="2" charset="-122"/>
                  <a:ea typeface="华文细黑" pitchFamily="2" charset="-122"/>
                </a:defRPr>
              </a:lvl5pPr>
              <a:lvl6pPr marL="25146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6pPr>
              <a:lvl7pPr marL="29718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7pPr>
              <a:lvl8pPr marL="34290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8pPr>
              <a:lvl9pPr marL="38862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9pPr>
            </a:lstStyle>
            <a:p>
              <a:pPr eaLnBrk="1" hangingPunct="1">
                <a:spcBef>
                  <a:spcPct val="50000"/>
                </a:spcBef>
              </a:pPr>
              <a:r>
                <a:rPr lang="en-US" altLang="zh-CN" sz="1600" dirty="0">
                  <a:latin typeface="微软雅黑" pitchFamily="34" charset="-122"/>
                  <a:ea typeface="微软雅黑" pitchFamily="34" charset="-122"/>
                  <a:cs typeface="Arial" pitchFamily="34" charset="0"/>
                </a:rPr>
                <a:t>4</a:t>
              </a:r>
            </a:p>
          </p:txBody>
        </p:sp>
      </p:grpSp>
      <p:sp>
        <p:nvSpPr>
          <p:cNvPr id="47" name="Text Box 48"/>
          <p:cNvSpPr txBox="1">
            <a:spLocks noChangeArrowheads="1"/>
          </p:cNvSpPr>
          <p:nvPr/>
        </p:nvSpPr>
        <p:spPr bwMode="auto">
          <a:xfrm>
            <a:off x="3407137" y="812576"/>
            <a:ext cx="5262194" cy="338554"/>
          </a:xfrm>
          <a:prstGeom prst="rect">
            <a:avLst/>
          </a:prstGeom>
          <a:noFill/>
          <a:ln w="9525">
            <a:noFill/>
            <a:miter lim="800000"/>
            <a:headEnd/>
            <a:tailEnd/>
          </a:ln>
          <a:effectLst/>
        </p:spPr>
        <p:txBody>
          <a:bodyPr wrap="square">
            <a:spAutoFit/>
          </a:bodyPr>
          <a:lstStyle/>
          <a:p>
            <a:pPr marL="0" lvl="1" algn="ctr" eaLnBrk="0" hangingPunct="0">
              <a:spcBef>
                <a:spcPts val="0"/>
              </a:spcBef>
              <a:buClr>
                <a:srgbClr val="EE8A04"/>
              </a:buClr>
              <a:buSzPct val="80000"/>
              <a:defRPr/>
            </a:pPr>
            <a:r>
              <a:rPr lang="zh-CN" altLang="en-US" sz="1600" b="1" dirty="0" smtClean="0">
                <a:solidFill>
                  <a:schemeClr val="tx1">
                    <a:lumMod val="50000"/>
                    <a:lumOff val="50000"/>
                  </a:schemeClr>
                </a:solidFill>
                <a:latin typeface="+mj-ea"/>
                <a:ea typeface="+mj-ea"/>
              </a:rPr>
              <a:t>高时效</a:t>
            </a:r>
            <a:r>
              <a:rPr lang="zh-CN" altLang="en-US" sz="1600" b="1" dirty="0">
                <a:solidFill>
                  <a:schemeClr val="tx1">
                    <a:lumMod val="50000"/>
                    <a:lumOff val="50000"/>
                  </a:schemeClr>
                </a:solidFill>
                <a:latin typeface="+mj-ea"/>
                <a:ea typeface="+mj-ea"/>
              </a:rPr>
              <a:t>类分析应用</a:t>
            </a:r>
            <a:endParaRPr lang="en-US" altLang="zh-CN" sz="1600" b="1" dirty="0">
              <a:solidFill>
                <a:schemeClr val="tx1">
                  <a:lumMod val="50000"/>
                  <a:lumOff val="50000"/>
                </a:schemeClr>
              </a:solidFill>
              <a:latin typeface="+mj-ea"/>
              <a:ea typeface="+mj-ea"/>
            </a:endParaRPr>
          </a:p>
        </p:txBody>
      </p:sp>
      <p:grpSp>
        <p:nvGrpSpPr>
          <p:cNvPr id="48" name="Group 42"/>
          <p:cNvGrpSpPr>
            <a:grpSpLocks/>
          </p:cNvGrpSpPr>
          <p:nvPr/>
        </p:nvGrpSpPr>
        <p:grpSpPr bwMode="auto">
          <a:xfrm>
            <a:off x="4237616" y="765899"/>
            <a:ext cx="579438" cy="685800"/>
            <a:chOff x="500034" y="1500174"/>
            <a:chExt cx="792162" cy="949325"/>
          </a:xfrm>
        </p:grpSpPr>
        <p:pic>
          <p:nvPicPr>
            <p:cNvPr id="49" name="Picture 86" descr="1"/>
            <p:cNvPicPr>
              <a:picLocks noChangeAspect="1" noChangeArrowheads="1"/>
            </p:cNvPicPr>
            <p:nvPr/>
          </p:nvPicPr>
          <p:blipFill>
            <a:blip r:embed="rId2" cstate="print">
              <a:lum bright="-6000" contrast="24000"/>
              <a:extLst>
                <a:ext uri="{28A0092B-C50C-407E-A947-70E740481C1C}">
                  <a14:useLocalDpi xmlns="" xmlns:a14="http://schemas.microsoft.com/office/drawing/2010/main" val="0"/>
                </a:ext>
              </a:extLst>
            </a:blip>
            <a:srcRect l="42606" t="64474" r="19473"/>
            <a:stretch>
              <a:fillRect/>
            </a:stretch>
          </p:blipFill>
          <p:spPr bwMode="auto">
            <a:xfrm>
              <a:off x="500034" y="1500174"/>
              <a:ext cx="792162" cy="949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 name="Text Box 88"/>
            <p:cNvSpPr txBox="1">
              <a:spLocks noChangeArrowheads="1"/>
            </p:cNvSpPr>
            <p:nvPr/>
          </p:nvSpPr>
          <p:spPr bwMode="gray">
            <a:xfrm>
              <a:off x="840969" y="1580576"/>
              <a:ext cx="381002" cy="4686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200" b="1">
                  <a:solidFill>
                    <a:srgbClr val="000000"/>
                  </a:solidFill>
                  <a:latin typeface="华文细黑" pitchFamily="2" charset="-122"/>
                  <a:ea typeface="华文细黑" pitchFamily="2" charset="-122"/>
                </a:defRPr>
              </a:lvl1pPr>
              <a:lvl2pPr marL="742950" indent="-285750" eaLnBrk="0" hangingPunct="0">
                <a:defRPr sz="1200" b="1">
                  <a:solidFill>
                    <a:srgbClr val="000000"/>
                  </a:solidFill>
                  <a:latin typeface="华文细黑" pitchFamily="2" charset="-122"/>
                  <a:ea typeface="华文细黑" pitchFamily="2" charset="-122"/>
                </a:defRPr>
              </a:lvl2pPr>
              <a:lvl3pPr marL="1143000" indent="-228600" eaLnBrk="0" hangingPunct="0">
                <a:defRPr sz="1200" b="1">
                  <a:solidFill>
                    <a:srgbClr val="000000"/>
                  </a:solidFill>
                  <a:latin typeface="华文细黑" pitchFamily="2" charset="-122"/>
                  <a:ea typeface="华文细黑" pitchFamily="2" charset="-122"/>
                </a:defRPr>
              </a:lvl3pPr>
              <a:lvl4pPr marL="1600200" indent="-228600" eaLnBrk="0" hangingPunct="0">
                <a:defRPr sz="1200" b="1">
                  <a:solidFill>
                    <a:srgbClr val="000000"/>
                  </a:solidFill>
                  <a:latin typeface="华文细黑" pitchFamily="2" charset="-122"/>
                  <a:ea typeface="华文细黑" pitchFamily="2" charset="-122"/>
                </a:defRPr>
              </a:lvl4pPr>
              <a:lvl5pPr marL="2057400" indent="-228600" eaLnBrk="0" hangingPunct="0">
                <a:defRPr sz="1200" b="1">
                  <a:solidFill>
                    <a:srgbClr val="000000"/>
                  </a:solidFill>
                  <a:latin typeface="华文细黑" pitchFamily="2" charset="-122"/>
                  <a:ea typeface="华文细黑" pitchFamily="2" charset="-122"/>
                </a:defRPr>
              </a:lvl5pPr>
              <a:lvl6pPr marL="25146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6pPr>
              <a:lvl7pPr marL="29718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7pPr>
              <a:lvl8pPr marL="34290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8pPr>
              <a:lvl9pPr marL="38862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9pPr>
            </a:lstStyle>
            <a:p>
              <a:pPr eaLnBrk="1" hangingPunct="1">
                <a:spcBef>
                  <a:spcPct val="50000"/>
                </a:spcBef>
              </a:pPr>
              <a:r>
                <a:rPr lang="en-US" altLang="zh-CN" sz="1600" dirty="0" smtClean="0">
                  <a:latin typeface="微软雅黑" pitchFamily="34" charset="-122"/>
                  <a:ea typeface="微软雅黑" pitchFamily="34" charset="-122"/>
                  <a:cs typeface="Arial" pitchFamily="34" charset="0"/>
                </a:rPr>
                <a:t>5</a:t>
              </a:r>
              <a:endParaRPr lang="en-US" altLang="zh-CN" sz="1600" dirty="0">
                <a:latin typeface="微软雅黑" pitchFamily="34" charset="-122"/>
                <a:ea typeface="微软雅黑" pitchFamily="34" charset="-122"/>
                <a:cs typeface="Arial" pitchFamily="34" charset="0"/>
              </a:endParaRPr>
            </a:p>
          </p:txBody>
        </p:sp>
      </p:grpSp>
      <p:sp>
        <p:nvSpPr>
          <p:cNvPr id="51" name="Text Box 48"/>
          <p:cNvSpPr txBox="1">
            <a:spLocks noChangeArrowheads="1"/>
          </p:cNvSpPr>
          <p:nvPr/>
        </p:nvSpPr>
        <p:spPr bwMode="auto">
          <a:xfrm>
            <a:off x="8122342" y="4414226"/>
            <a:ext cx="2938904" cy="338554"/>
          </a:xfrm>
          <a:prstGeom prst="rect">
            <a:avLst/>
          </a:prstGeom>
          <a:noFill/>
          <a:ln w="9525">
            <a:noFill/>
            <a:miter lim="800000"/>
            <a:headEnd/>
            <a:tailEnd/>
          </a:ln>
          <a:effectLst/>
        </p:spPr>
        <p:txBody>
          <a:bodyPr wrap="square">
            <a:spAutoFit/>
          </a:bodyPr>
          <a:lstStyle/>
          <a:p>
            <a:pPr marL="0" lvl="1" algn="ctr" eaLnBrk="0" hangingPunct="0">
              <a:spcBef>
                <a:spcPts val="0"/>
              </a:spcBef>
              <a:buClr>
                <a:srgbClr val="EE8A04"/>
              </a:buClr>
              <a:buSzPct val="80000"/>
              <a:defRPr/>
            </a:pPr>
            <a:r>
              <a:rPr lang="zh-CN" altLang="en-US" sz="1600" b="1" dirty="0" smtClean="0">
                <a:solidFill>
                  <a:schemeClr val="tx1">
                    <a:lumMod val="50000"/>
                    <a:lumOff val="50000"/>
                  </a:schemeClr>
                </a:solidFill>
                <a:latin typeface="+mj-ea"/>
                <a:ea typeface="+mj-ea"/>
              </a:rPr>
              <a:t>数据增值类产品</a:t>
            </a:r>
            <a:endParaRPr lang="en-US" altLang="zh-CN" sz="1600" b="1" dirty="0">
              <a:solidFill>
                <a:schemeClr val="tx1">
                  <a:lumMod val="50000"/>
                  <a:lumOff val="50000"/>
                </a:schemeClr>
              </a:solidFill>
              <a:latin typeface="+mj-ea"/>
              <a:ea typeface="+mj-ea"/>
            </a:endParaRPr>
          </a:p>
        </p:txBody>
      </p:sp>
      <p:grpSp>
        <p:nvGrpSpPr>
          <p:cNvPr id="52" name="Group 42"/>
          <p:cNvGrpSpPr>
            <a:grpSpLocks/>
          </p:cNvGrpSpPr>
          <p:nvPr/>
        </p:nvGrpSpPr>
        <p:grpSpPr bwMode="auto">
          <a:xfrm>
            <a:off x="8280605" y="4353754"/>
            <a:ext cx="579438" cy="685800"/>
            <a:chOff x="500034" y="1500174"/>
            <a:chExt cx="792162" cy="949325"/>
          </a:xfrm>
        </p:grpSpPr>
        <p:pic>
          <p:nvPicPr>
            <p:cNvPr id="53" name="Picture 86" descr="1"/>
            <p:cNvPicPr>
              <a:picLocks noChangeAspect="1" noChangeArrowheads="1"/>
            </p:cNvPicPr>
            <p:nvPr/>
          </p:nvPicPr>
          <p:blipFill>
            <a:blip r:embed="rId2" cstate="print">
              <a:lum bright="-6000" contrast="24000"/>
              <a:extLst>
                <a:ext uri="{28A0092B-C50C-407E-A947-70E740481C1C}">
                  <a14:useLocalDpi xmlns="" xmlns:a14="http://schemas.microsoft.com/office/drawing/2010/main" val="0"/>
                </a:ext>
              </a:extLst>
            </a:blip>
            <a:srcRect l="42606" t="64474" r="19473"/>
            <a:stretch>
              <a:fillRect/>
            </a:stretch>
          </p:blipFill>
          <p:spPr bwMode="auto">
            <a:xfrm>
              <a:off x="500034" y="1500174"/>
              <a:ext cx="792162" cy="949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4" name="Text Box 88"/>
            <p:cNvSpPr txBox="1">
              <a:spLocks noChangeArrowheads="1"/>
            </p:cNvSpPr>
            <p:nvPr/>
          </p:nvSpPr>
          <p:spPr bwMode="gray">
            <a:xfrm>
              <a:off x="840969" y="1580576"/>
              <a:ext cx="381002" cy="4686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200" b="1">
                  <a:solidFill>
                    <a:srgbClr val="000000"/>
                  </a:solidFill>
                  <a:latin typeface="华文细黑" pitchFamily="2" charset="-122"/>
                  <a:ea typeface="华文细黑" pitchFamily="2" charset="-122"/>
                </a:defRPr>
              </a:lvl1pPr>
              <a:lvl2pPr marL="742950" indent="-285750" eaLnBrk="0" hangingPunct="0">
                <a:defRPr sz="1200" b="1">
                  <a:solidFill>
                    <a:srgbClr val="000000"/>
                  </a:solidFill>
                  <a:latin typeface="华文细黑" pitchFamily="2" charset="-122"/>
                  <a:ea typeface="华文细黑" pitchFamily="2" charset="-122"/>
                </a:defRPr>
              </a:lvl2pPr>
              <a:lvl3pPr marL="1143000" indent="-228600" eaLnBrk="0" hangingPunct="0">
                <a:defRPr sz="1200" b="1">
                  <a:solidFill>
                    <a:srgbClr val="000000"/>
                  </a:solidFill>
                  <a:latin typeface="华文细黑" pitchFamily="2" charset="-122"/>
                  <a:ea typeface="华文细黑" pitchFamily="2" charset="-122"/>
                </a:defRPr>
              </a:lvl3pPr>
              <a:lvl4pPr marL="1600200" indent="-228600" eaLnBrk="0" hangingPunct="0">
                <a:defRPr sz="1200" b="1">
                  <a:solidFill>
                    <a:srgbClr val="000000"/>
                  </a:solidFill>
                  <a:latin typeface="华文细黑" pitchFamily="2" charset="-122"/>
                  <a:ea typeface="华文细黑" pitchFamily="2" charset="-122"/>
                </a:defRPr>
              </a:lvl4pPr>
              <a:lvl5pPr marL="2057400" indent="-228600" eaLnBrk="0" hangingPunct="0">
                <a:defRPr sz="1200" b="1">
                  <a:solidFill>
                    <a:srgbClr val="000000"/>
                  </a:solidFill>
                  <a:latin typeface="华文细黑" pitchFamily="2" charset="-122"/>
                  <a:ea typeface="华文细黑" pitchFamily="2" charset="-122"/>
                </a:defRPr>
              </a:lvl5pPr>
              <a:lvl6pPr marL="25146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6pPr>
              <a:lvl7pPr marL="29718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7pPr>
              <a:lvl8pPr marL="34290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8pPr>
              <a:lvl9pPr marL="38862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9pPr>
            </a:lstStyle>
            <a:p>
              <a:pPr eaLnBrk="1" hangingPunct="1">
                <a:spcBef>
                  <a:spcPct val="50000"/>
                </a:spcBef>
              </a:pPr>
              <a:r>
                <a:rPr lang="en-US" altLang="zh-CN" sz="1600" dirty="0">
                  <a:latin typeface="微软雅黑" pitchFamily="34" charset="-122"/>
                  <a:ea typeface="微软雅黑" pitchFamily="34" charset="-122"/>
                  <a:cs typeface="Arial" pitchFamily="34" charset="0"/>
                </a:rPr>
                <a:t>2</a:t>
              </a:r>
            </a:p>
          </p:txBody>
        </p:sp>
      </p:grpSp>
      <p:sp>
        <p:nvSpPr>
          <p:cNvPr id="56" name="Text Box 47"/>
          <p:cNvSpPr txBox="1">
            <a:spLocks noChangeArrowheads="1"/>
          </p:cNvSpPr>
          <p:nvPr/>
        </p:nvSpPr>
        <p:spPr bwMode="auto">
          <a:xfrm>
            <a:off x="6019021" y="1107458"/>
            <a:ext cx="2693782" cy="5232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200" b="1">
                <a:solidFill>
                  <a:srgbClr val="000000"/>
                </a:solidFill>
                <a:latin typeface="华文细黑" pitchFamily="2" charset="-122"/>
                <a:ea typeface="华文细黑" pitchFamily="2" charset="-122"/>
              </a:defRPr>
            </a:lvl1pPr>
            <a:lvl2pPr marL="742950" indent="-285750" eaLnBrk="0" hangingPunct="0">
              <a:defRPr sz="1200" b="1">
                <a:solidFill>
                  <a:srgbClr val="000000"/>
                </a:solidFill>
                <a:latin typeface="华文细黑" pitchFamily="2" charset="-122"/>
                <a:ea typeface="华文细黑" pitchFamily="2" charset="-122"/>
              </a:defRPr>
            </a:lvl2pPr>
            <a:lvl3pPr marL="1143000" indent="-228600" eaLnBrk="0" hangingPunct="0">
              <a:defRPr sz="1200" b="1">
                <a:solidFill>
                  <a:srgbClr val="000000"/>
                </a:solidFill>
                <a:latin typeface="华文细黑" pitchFamily="2" charset="-122"/>
                <a:ea typeface="华文细黑" pitchFamily="2" charset="-122"/>
              </a:defRPr>
            </a:lvl3pPr>
            <a:lvl4pPr marL="1600200" indent="-228600" eaLnBrk="0" hangingPunct="0">
              <a:defRPr sz="1200" b="1">
                <a:solidFill>
                  <a:srgbClr val="000000"/>
                </a:solidFill>
                <a:latin typeface="华文细黑" pitchFamily="2" charset="-122"/>
                <a:ea typeface="华文细黑" pitchFamily="2" charset="-122"/>
              </a:defRPr>
            </a:lvl4pPr>
            <a:lvl5pPr marL="2057400" indent="-228600" eaLnBrk="0" hangingPunct="0">
              <a:defRPr sz="1200" b="1">
                <a:solidFill>
                  <a:srgbClr val="000000"/>
                </a:solidFill>
                <a:latin typeface="华文细黑" pitchFamily="2" charset="-122"/>
                <a:ea typeface="华文细黑" pitchFamily="2" charset="-122"/>
              </a:defRPr>
            </a:lvl5pPr>
            <a:lvl6pPr marL="25146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6pPr>
            <a:lvl7pPr marL="29718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7pPr>
            <a:lvl8pPr marL="34290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8pPr>
            <a:lvl9pPr marL="3886200" indent="-228600" eaLnBrk="0" fontAlgn="base" hangingPunct="0">
              <a:spcBef>
                <a:spcPct val="0"/>
              </a:spcBef>
              <a:spcAft>
                <a:spcPct val="0"/>
              </a:spcAft>
              <a:defRPr sz="1200" b="1">
                <a:solidFill>
                  <a:srgbClr val="000000"/>
                </a:solidFill>
                <a:latin typeface="华文细黑" pitchFamily="2" charset="-122"/>
                <a:ea typeface="华文细黑" pitchFamily="2" charset="-122"/>
              </a:defRPr>
            </a:lvl9pPr>
          </a:lstStyle>
          <a:p>
            <a:pPr marL="177800" lvl="1" indent="-177800">
              <a:spcBef>
                <a:spcPts val="0"/>
              </a:spcBef>
              <a:buClr>
                <a:srgbClr val="EE8A04"/>
              </a:buClr>
              <a:buSzPct val="80000"/>
              <a:buFont typeface="Wingdings" pitchFamily="2" charset="2"/>
              <a:buChar char="l"/>
              <a:defRPr/>
            </a:pPr>
            <a:r>
              <a:rPr lang="zh-CN" altLang="en-US" sz="1400" dirty="0">
                <a:solidFill>
                  <a:schemeClr val="tx1">
                    <a:lumMod val="50000"/>
                    <a:lumOff val="50000"/>
                  </a:schemeClr>
                </a:solidFill>
                <a:latin typeface="+mj-ea"/>
                <a:ea typeface="+mj-ea"/>
              </a:rPr>
              <a:t>实时分析类应用通常使用</a:t>
            </a:r>
            <a:r>
              <a:rPr lang="en-US" altLang="zh-CN" sz="1400" dirty="0">
                <a:solidFill>
                  <a:schemeClr val="tx1">
                    <a:lumMod val="50000"/>
                    <a:lumOff val="50000"/>
                  </a:schemeClr>
                </a:solidFill>
                <a:latin typeface="+mj-ea"/>
                <a:ea typeface="+mj-ea"/>
              </a:rPr>
              <a:t>CEP</a:t>
            </a:r>
            <a:r>
              <a:rPr lang="zh-CN" altLang="en-US" sz="1400" dirty="0">
                <a:solidFill>
                  <a:schemeClr val="tx1">
                    <a:lumMod val="50000"/>
                    <a:lumOff val="50000"/>
                  </a:schemeClr>
                </a:solidFill>
                <a:latin typeface="+mj-ea"/>
                <a:ea typeface="+mj-ea"/>
              </a:rPr>
              <a:t>、</a:t>
            </a:r>
            <a:r>
              <a:rPr lang="en-US" altLang="zh-CN" sz="1400" dirty="0">
                <a:solidFill>
                  <a:schemeClr val="tx1">
                    <a:lumMod val="50000"/>
                    <a:lumOff val="50000"/>
                  </a:schemeClr>
                </a:solidFill>
                <a:latin typeface="+mj-ea"/>
                <a:ea typeface="+mj-ea"/>
              </a:rPr>
              <a:t>ESB</a:t>
            </a:r>
            <a:r>
              <a:rPr lang="zh-CN" altLang="en-US" sz="1400" dirty="0">
                <a:solidFill>
                  <a:schemeClr val="tx1">
                    <a:lumMod val="50000"/>
                    <a:lumOff val="50000"/>
                  </a:schemeClr>
                </a:solidFill>
                <a:latin typeface="+mj-ea"/>
                <a:ea typeface="+mj-ea"/>
              </a:rPr>
              <a:t>等技术实现</a:t>
            </a:r>
            <a:endParaRPr lang="en-US" altLang="zh-CN" sz="1400" dirty="0">
              <a:solidFill>
                <a:schemeClr val="tx1">
                  <a:lumMod val="50000"/>
                  <a:lumOff val="50000"/>
                </a:schemeClr>
              </a:solidFill>
              <a:latin typeface="+mj-ea"/>
              <a:ea typeface="+mj-ea"/>
            </a:endParaRPr>
          </a:p>
        </p:txBody>
      </p:sp>
    </p:spTree>
    <p:extLst>
      <p:ext uri="{BB962C8B-B14F-4D97-AF65-F5344CB8AC3E}">
        <p14:creationId xmlns="" xmlns:p14="http://schemas.microsoft.com/office/powerpoint/2010/main" val="29348850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Arrow Connector 45"/>
          <p:cNvCxnSpPr>
            <a:stCxn id="6" idx="0"/>
          </p:cNvCxnSpPr>
          <p:nvPr/>
        </p:nvCxnSpPr>
        <p:spPr>
          <a:xfrm flipV="1">
            <a:off x="1860959" y="1387455"/>
            <a:ext cx="8287543" cy="4830619"/>
          </a:xfrm>
          <a:prstGeom prst="straightConnector1">
            <a:avLst/>
          </a:prstGeom>
          <a:noFill/>
          <a:ln w="38100">
            <a:solidFill>
              <a:schemeClr val="accent1"/>
            </a:solidFill>
            <a:round/>
            <a:headEnd type="none" w="sm" len="sm"/>
            <a:tailEnd type="triangle" w="sm" len="med"/>
          </a:ln>
          <a:extLst>
            <a:ext uri="{909E8E84-426E-40DD-AFC4-6F175D3DCCD1}">
              <a14:hiddenFill xmlns="" xmlns:a14="http://schemas.microsoft.com/office/drawing/2010/main">
                <a:noFill/>
              </a14:hiddenFill>
            </a:ext>
          </a:extLst>
        </p:spPr>
      </p:cxnSp>
      <p:sp>
        <p:nvSpPr>
          <p:cNvPr id="2" name="标题 1"/>
          <p:cNvSpPr>
            <a:spLocks noGrp="1"/>
          </p:cNvSpPr>
          <p:nvPr>
            <p:ph type="title"/>
          </p:nvPr>
        </p:nvSpPr>
        <p:spPr/>
        <p:txBody>
          <a:bodyPr/>
          <a:lstStyle/>
          <a:p>
            <a:r>
              <a:rPr lang="zh-CN" altLang="en-US" dirty="0"/>
              <a:t>大数据分析平台总体架构</a:t>
            </a:r>
            <a:r>
              <a:rPr lang="en-US" altLang="zh-CN" dirty="0" smtClean="0"/>
              <a:t>——</a:t>
            </a:r>
            <a:r>
              <a:rPr lang="zh-CN" altLang="en-US" dirty="0" smtClean="0"/>
              <a:t>平台</a:t>
            </a:r>
            <a:r>
              <a:rPr lang="zh-CN" altLang="en-US" dirty="0" smtClean="0">
                <a:latin typeface="+mj-ea"/>
              </a:rPr>
              <a:t>发展</a:t>
            </a:r>
            <a:r>
              <a:rPr lang="zh-CN" altLang="en-US" dirty="0">
                <a:latin typeface="+mj-ea"/>
              </a:rPr>
              <a:t>不同阶段对应应用</a:t>
            </a:r>
            <a:endParaRPr lang="zh-CN" altLang="en-US" dirty="0"/>
          </a:p>
        </p:txBody>
      </p:sp>
      <p:sp>
        <p:nvSpPr>
          <p:cNvPr id="5" name="Line 2"/>
          <p:cNvSpPr>
            <a:spLocks noChangeShapeType="1"/>
          </p:cNvSpPr>
          <p:nvPr/>
        </p:nvSpPr>
        <p:spPr bwMode="auto">
          <a:xfrm flipV="1">
            <a:off x="1860959" y="6173624"/>
            <a:ext cx="8286750" cy="22224"/>
          </a:xfrm>
          <a:prstGeom prst="line">
            <a:avLst/>
          </a:prstGeom>
          <a:noFill/>
          <a:ln w="38100">
            <a:solidFill>
              <a:schemeClr val="accent1"/>
            </a:solidFill>
            <a:round/>
            <a:headEnd type="none" w="sm" len="sm"/>
            <a:tailEnd type="triangle" w="sm" len="med"/>
          </a:ln>
          <a:extLst>
            <a:ext uri="{909E8E84-426E-40DD-AFC4-6F175D3DCCD1}">
              <a14:hiddenFill xmlns="" xmlns:a14="http://schemas.microsoft.com/office/drawing/2010/main">
                <a:noFill/>
              </a14:hiddenFill>
            </a:ext>
          </a:extLst>
        </p:spPr>
        <p:txBody>
          <a:bodyPr wrap="none" anchor="ctr"/>
          <a:lstStyle/>
          <a:p>
            <a:endParaRPr lang="en-US">
              <a:latin typeface="+mn-ea"/>
              <a:ea typeface="+mn-ea"/>
            </a:endParaRPr>
          </a:p>
        </p:txBody>
      </p:sp>
      <p:sp>
        <p:nvSpPr>
          <p:cNvPr id="6" name="Line 3"/>
          <p:cNvSpPr>
            <a:spLocks noChangeShapeType="1"/>
          </p:cNvSpPr>
          <p:nvPr/>
        </p:nvSpPr>
        <p:spPr bwMode="auto">
          <a:xfrm flipV="1">
            <a:off x="1860959" y="1323957"/>
            <a:ext cx="0" cy="4894117"/>
          </a:xfrm>
          <a:prstGeom prst="line">
            <a:avLst/>
          </a:prstGeom>
          <a:noFill/>
          <a:ln w="38100">
            <a:solidFill>
              <a:schemeClr val="accent1"/>
            </a:solidFill>
            <a:round/>
            <a:headEnd type="none" w="sm" len="sm"/>
            <a:tailEnd type="triangle" w="sm" len="med"/>
          </a:ln>
          <a:extLst>
            <a:ext uri="{909E8E84-426E-40DD-AFC4-6F175D3DCCD1}">
              <a14:hiddenFill xmlns="" xmlns:a14="http://schemas.microsoft.com/office/drawing/2010/main">
                <a:noFill/>
              </a14:hiddenFill>
            </a:ext>
          </a:extLst>
        </p:spPr>
        <p:txBody>
          <a:bodyPr wrap="none" anchor="ctr"/>
          <a:lstStyle/>
          <a:p>
            <a:endParaRPr lang="en-US">
              <a:latin typeface="+mn-ea"/>
              <a:ea typeface="+mn-ea"/>
            </a:endParaRPr>
          </a:p>
        </p:txBody>
      </p:sp>
      <p:sp>
        <p:nvSpPr>
          <p:cNvPr id="7" name="Text Box 4"/>
          <p:cNvSpPr txBox="1">
            <a:spLocks noChangeArrowheads="1"/>
          </p:cNvSpPr>
          <p:nvPr/>
        </p:nvSpPr>
        <p:spPr bwMode="auto">
          <a:xfrm rot="16200000">
            <a:off x="1300567" y="3717831"/>
            <a:ext cx="1428707"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400">
                <a:latin typeface="+mn-ea"/>
                <a:ea typeface="+mn-ea"/>
              </a:rPr>
              <a:t>工作负载复杂度</a:t>
            </a:r>
          </a:p>
        </p:txBody>
      </p:sp>
      <p:sp>
        <p:nvSpPr>
          <p:cNvPr id="8" name="Text Box 5"/>
          <p:cNvSpPr txBox="1">
            <a:spLocks noChangeArrowheads="1"/>
          </p:cNvSpPr>
          <p:nvPr/>
        </p:nvSpPr>
        <p:spPr bwMode="auto">
          <a:xfrm>
            <a:off x="5509163" y="5850700"/>
            <a:ext cx="2159566" cy="30777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400" dirty="0" smtClean="0">
                <a:latin typeface="+mn-ea"/>
                <a:ea typeface="+mn-ea"/>
              </a:rPr>
              <a:t>大数据平台发展阶段</a:t>
            </a:r>
            <a:r>
              <a:rPr lang="zh-CN" altLang="en-US" sz="1400" dirty="0">
                <a:latin typeface="+mn-ea"/>
                <a:ea typeface="+mn-ea"/>
              </a:rPr>
              <a:t>划分</a:t>
            </a:r>
          </a:p>
        </p:txBody>
      </p:sp>
      <p:sp>
        <p:nvSpPr>
          <p:cNvPr id="9" name="Arc 7"/>
          <p:cNvSpPr>
            <a:spLocks/>
          </p:cNvSpPr>
          <p:nvPr/>
        </p:nvSpPr>
        <p:spPr bwMode="auto">
          <a:xfrm rot="9832685">
            <a:off x="6356759" y="2606619"/>
            <a:ext cx="1112837" cy="1228688"/>
          </a:xfrm>
          <a:custGeom>
            <a:avLst/>
            <a:gdLst>
              <a:gd name="T0" fmla="*/ 2147483647 w 36003"/>
              <a:gd name="T1" fmla="*/ 0 h 39766"/>
              <a:gd name="T2" fmla="*/ 0 w 36003"/>
              <a:gd name="T3" fmla="*/ 2147483647 h 39766"/>
              <a:gd name="T4" fmla="*/ 2147483647 w 36003"/>
              <a:gd name="T5" fmla="*/ 2147483647 h 39766"/>
              <a:gd name="T6" fmla="*/ 0 60000 65536"/>
              <a:gd name="T7" fmla="*/ 0 60000 65536"/>
              <a:gd name="T8" fmla="*/ 0 60000 65536"/>
              <a:gd name="T9" fmla="*/ 0 w 36003"/>
              <a:gd name="T10" fmla="*/ 0 h 39766"/>
              <a:gd name="T11" fmla="*/ 36003 w 36003"/>
              <a:gd name="T12" fmla="*/ 39766 h 39766"/>
            </a:gdLst>
            <a:ahLst/>
            <a:cxnLst>
              <a:cxn ang="T6">
                <a:pos x="T0" y="T1"/>
              </a:cxn>
              <a:cxn ang="T7">
                <a:pos x="T2" y="T3"/>
              </a:cxn>
              <a:cxn ang="T8">
                <a:pos x="T4" y="T5"/>
              </a:cxn>
            </a:cxnLst>
            <a:rect l="T9" t="T10" r="T11" b="T12"/>
            <a:pathLst>
              <a:path w="36003" h="39766" fill="none" extrusionOk="0">
                <a:moveTo>
                  <a:pt x="26088" y="-1"/>
                </a:moveTo>
                <a:cubicBezTo>
                  <a:pt x="32267" y="3974"/>
                  <a:pt x="36003" y="10818"/>
                  <a:pt x="36003" y="18166"/>
                </a:cubicBezTo>
                <a:cubicBezTo>
                  <a:pt x="36003" y="30095"/>
                  <a:pt x="26332" y="39766"/>
                  <a:pt x="14403" y="39766"/>
                </a:cubicBezTo>
                <a:cubicBezTo>
                  <a:pt x="9088" y="39766"/>
                  <a:pt x="3960" y="37806"/>
                  <a:pt x="-1" y="34263"/>
                </a:cubicBezTo>
              </a:path>
              <a:path w="36003" h="39766" stroke="0" extrusionOk="0">
                <a:moveTo>
                  <a:pt x="26088" y="-1"/>
                </a:moveTo>
                <a:cubicBezTo>
                  <a:pt x="32267" y="3974"/>
                  <a:pt x="36003" y="10818"/>
                  <a:pt x="36003" y="18166"/>
                </a:cubicBezTo>
                <a:cubicBezTo>
                  <a:pt x="36003" y="30095"/>
                  <a:pt x="26332" y="39766"/>
                  <a:pt x="14403" y="39766"/>
                </a:cubicBezTo>
                <a:cubicBezTo>
                  <a:pt x="9088" y="39766"/>
                  <a:pt x="3960" y="37806"/>
                  <a:pt x="-1" y="34263"/>
                </a:cubicBezTo>
                <a:lnTo>
                  <a:pt x="14403" y="18166"/>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rot="10800000"/>
          <a:lstStyle/>
          <a:p>
            <a:endParaRPr lang="zh-CN" altLang="en-US">
              <a:latin typeface="+mn-ea"/>
              <a:ea typeface="+mn-ea"/>
            </a:endParaRPr>
          </a:p>
        </p:txBody>
      </p:sp>
      <p:sp>
        <p:nvSpPr>
          <p:cNvPr id="10" name="Arc 8"/>
          <p:cNvSpPr>
            <a:spLocks/>
          </p:cNvSpPr>
          <p:nvPr/>
        </p:nvSpPr>
        <p:spPr bwMode="auto">
          <a:xfrm rot="9832685">
            <a:off x="6948896" y="2655830"/>
            <a:ext cx="611187" cy="514335"/>
          </a:xfrm>
          <a:custGeom>
            <a:avLst/>
            <a:gdLst>
              <a:gd name="T0" fmla="*/ 2147483647 w 19769"/>
              <a:gd name="T1" fmla="*/ 2147483647 h 16642"/>
              <a:gd name="T2" fmla="*/ 0 w 19769"/>
              <a:gd name="T3" fmla="*/ 2147483647 h 16642"/>
              <a:gd name="T4" fmla="*/ 2147483647 w 19769"/>
              <a:gd name="T5" fmla="*/ 0 h 16642"/>
              <a:gd name="T6" fmla="*/ 0 60000 65536"/>
              <a:gd name="T7" fmla="*/ 0 60000 65536"/>
              <a:gd name="T8" fmla="*/ 0 60000 65536"/>
              <a:gd name="T9" fmla="*/ 0 w 19769"/>
              <a:gd name="T10" fmla="*/ 0 h 16642"/>
              <a:gd name="T11" fmla="*/ 19769 w 19769"/>
              <a:gd name="T12" fmla="*/ 16642 h 16642"/>
            </a:gdLst>
            <a:ahLst/>
            <a:cxnLst>
              <a:cxn ang="T6">
                <a:pos x="T0" y="T1"/>
              </a:cxn>
              <a:cxn ang="T7">
                <a:pos x="T2" y="T3"/>
              </a:cxn>
              <a:cxn ang="T8">
                <a:pos x="T4" y="T5"/>
              </a:cxn>
            </a:cxnLst>
            <a:rect l="T9" t="T10" r="T11" b="T12"/>
            <a:pathLst>
              <a:path w="19769" h="16642" fill="none" extrusionOk="0">
                <a:moveTo>
                  <a:pt x="5999" y="16641"/>
                </a:moveTo>
                <a:cubicBezTo>
                  <a:pt x="3408" y="14498"/>
                  <a:pt x="1354" y="11780"/>
                  <a:pt x="-1" y="8703"/>
                </a:cubicBezTo>
              </a:path>
              <a:path w="19769" h="16642" stroke="0" extrusionOk="0">
                <a:moveTo>
                  <a:pt x="5999" y="16641"/>
                </a:moveTo>
                <a:cubicBezTo>
                  <a:pt x="3408" y="14498"/>
                  <a:pt x="1354" y="11780"/>
                  <a:pt x="-1" y="8703"/>
                </a:cubicBezTo>
                <a:lnTo>
                  <a:pt x="19769" y="0"/>
                </a:lnTo>
                <a:close/>
              </a:path>
            </a:pathLst>
          </a:cu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rot="10800000"/>
          <a:lstStyle/>
          <a:p>
            <a:endParaRPr lang="zh-CN" altLang="en-US">
              <a:latin typeface="+mn-ea"/>
              <a:ea typeface="+mn-ea"/>
            </a:endParaRPr>
          </a:p>
        </p:txBody>
      </p:sp>
      <p:sp>
        <p:nvSpPr>
          <p:cNvPr id="11" name="Arc 9"/>
          <p:cNvSpPr>
            <a:spLocks/>
          </p:cNvSpPr>
          <p:nvPr/>
        </p:nvSpPr>
        <p:spPr bwMode="auto">
          <a:xfrm rot="9832685">
            <a:off x="7018746" y="2878073"/>
            <a:ext cx="668337" cy="533384"/>
          </a:xfrm>
          <a:custGeom>
            <a:avLst/>
            <a:gdLst>
              <a:gd name="T0" fmla="*/ 1734144278 w 21600"/>
              <a:gd name="T1" fmla="*/ 2147483647 h 17316"/>
              <a:gd name="T2" fmla="*/ 1587511193 w 21600"/>
              <a:gd name="T3" fmla="*/ 0 h 17316"/>
              <a:gd name="T4" fmla="*/ 2147483647 w 21600"/>
              <a:gd name="T5" fmla="*/ 2147483647 h 17316"/>
              <a:gd name="T6" fmla="*/ 0 60000 65536"/>
              <a:gd name="T7" fmla="*/ 0 60000 65536"/>
              <a:gd name="T8" fmla="*/ 0 60000 65536"/>
              <a:gd name="T9" fmla="*/ 0 w 21600"/>
              <a:gd name="T10" fmla="*/ 0 h 17316"/>
              <a:gd name="T11" fmla="*/ 21600 w 21600"/>
              <a:gd name="T12" fmla="*/ 17316 h 17316"/>
            </a:gdLst>
            <a:ahLst/>
            <a:cxnLst>
              <a:cxn ang="T6">
                <a:pos x="T0" y="T1"/>
              </a:cxn>
              <a:cxn ang="T7">
                <a:pos x="T2" y="T3"/>
              </a:cxn>
              <a:cxn ang="T8">
                <a:pos x="T4" y="T5"/>
              </a:cxn>
            </a:cxnLst>
            <a:rect l="T9" t="T10" r="T11" b="T12"/>
            <a:pathLst>
              <a:path w="21600" h="17316" fill="none" extrusionOk="0">
                <a:moveTo>
                  <a:pt x="1892" y="17315"/>
                </a:moveTo>
                <a:cubicBezTo>
                  <a:pt x="644" y="14535"/>
                  <a:pt x="0" y="11522"/>
                  <a:pt x="0" y="8475"/>
                </a:cubicBezTo>
                <a:cubicBezTo>
                  <a:pt x="-1" y="5562"/>
                  <a:pt x="589" y="2679"/>
                  <a:pt x="1732" y="0"/>
                </a:cubicBezTo>
              </a:path>
              <a:path w="21600" h="17316" stroke="0" extrusionOk="0">
                <a:moveTo>
                  <a:pt x="1892" y="17315"/>
                </a:moveTo>
                <a:cubicBezTo>
                  <a:pt x="644" y="14535"/>
                  <a:pt x="0" y="11522"/>
                  <a:pt x="0" y="8475"/>
                </a:cubicBezTo>
                <a:cubicBezTo>
                  <a:pt x="-1" y="5562"/>
                  <a:pt x="589" y="2679"/>
                  <a:pt x="1732" y="0"/>
                </a:cubicBezTo>
                <a:lnTo>
                  <a:pt x="21600" y="8475"/>
                </a:lnTo>
                <a:close/>
              </a:path>
            </a:pathLst>
          </a:custGeom>
          <a:solidFill>
            <a:schemeClr val="accent6">
              <a:lumMod val="40000"/>
              <a:lumOff val="60000"/>
            </a:schemeClr>
          </a:solidFill>
          <a:ln>
            <a:noFill/>
          </a:ln>
        </p:spPr>
        <p:txBody>
          <a:bodyPr/>
          <a:lstStyle/>
          <a:p>
            <a:endParaRPr lang="zh-CN" altLang="en-US" sz="2200">
              <a:latin typeface="+mn-ea"/>
              <a:ea typeface="+mn-ea"/>
            </a:endParaRPr>
          </a:p>
        </p:txBody>
      </p:sp>
      <p:sp>
        <p:nvSpPr>
          <p:cNvPr id="12" name="Arc 10"/>
          <p:cNvSpPr>
            <a:spLocks/>
          </p:cNvSpPr>
          <p:nvPr/>
        </p:nvSpPr>
        <p:spPr bwMode="auto">
          <a:xfrm rot="9832685">
            <a:off x="7115584" y="3143178"/>
            <a:ext cx="620712" cy="666730"/>
          </a:xfrm>
          <a:custGeom>
            <a:avLst/>
            <a:gdLst>
              <a:gd name="T0" fmla="*/ 0 w 20073"/>
              <a:gd name="T1" fmla="*/ 2147483647 h 21600"/>
              <a:gd name="T2" fmla="*/ 2147483647 w 20073"/>
              <a:gd name="T3" fmla="*/ 0 h 21600"/>
              <a:gd name="T4" fmla="*/ 2147483647 w 20073"/>
              <a:gd name="T5" fmla="*/ 2147483647 h 21600"/>
              <a:gd name="T6" fmla="*/ 0 60000 65536"/>
              <a:gd name="T7" fmla="*/ 0 60000 65536"/>
              <a:gd name="T8" fmla="*/ 0 60000 65536"/>
              <a:gd name="T9" fmla="*/ 0 w 20073"/>
              <a:gd name="T10" fmla="*/ 0 h 21600"/>
              <a:gd name="T11" fmla="*/ 20073 w 20073"/>
              <a:gd name="T12" fmla="*/ 21600 h 21600"/>
            </a:gdLst>
            <a:ahLst/>
            <a:cxnLst>
              <a:cxn ang="T6">
                <a:pos x="T0" y="T1"/>
              </a:cxn>
              <a:cxn ang="T7">
                <a:pos x="T2" y="T3"/>
              </a:cxn>
              <a:cxn ang="T8">
                <a:pos x="T4" y="T5"/>
              </a:cxn>
            </a:cxnLst>
            <a:rect l="T9" t="T10" r="T11" b="T12"/>
            <a:pathLst>
              <a:path w="20073" h="21600" fill="none" extrusionOk="0">
                <a:moveTo>
                  <a:pt x="-1" y="13623"/>
                </a:moveTo>
                <a:cubicBezTo>
                  <a:pt x="3260" y="5416"/>
                  <a:pt x="11190" y="20"/>
                  <a:pt x="20022" y="0"/>
                </a:cubicBezTo>
              </a:path>
              <a:path w="20073" h="21600" stroke="0" extrusionOk="0">
                <a:moveTo>
                  <a:pt x="-1" y="13623"/>
                </a:moveTo>
                <a:cubicBezTo>
                  <a:pt x="3260" y="5416"/>
                  <a:pt x="11190" y="20"/>
                  <a:pt x="20022" y="0"/>
                </a:cubicBezTo>
                <a:lnTo>
                  <a:pt x="20073" y="21600"/>
                </a:lnTo>
                <a:close/>
              </a:path>
            </a:pathLst>
          </a:custGeom>
          <a:solidFill>
            <a:srgbClr val="542664"/>
          </a:solidFill>
          <a:ln>
            <a:noFill/>
          </a:ln>
          <a:extLst/>
        </p:spPr>
        <p:txBody>
          <a:bodyPr rot="10800000"/>
          <a:lstStyle/>
          <a:p>
            <a:endParaRPr lang="zh-CN" altLang="en-US">
              <a:latin typeface="+mn-ea"/>
              <a:ea typeface="+mn-ea"/>
            </a:endParaRPr>
          </a:p>
        </p:txBody>
      </p:sp>
      <p:sp>
        <p:nvSpPr>
          <p:cNvPr id="13" name="Arc 11"/>
          <p:cNvSpPr>
            <a:spLocks/>
          </p:cNvSpPr>
          <p:nvPr/>
        </p:nvSpPr>
        <p:spPr bwMode="auto">
          <a:xfrm rot="9832685">
            <a:off x="6461534" y="3263824"/>
            <a:ext cx="668337" cy="723878"/>
          </a:xfrm>
          <a:custGeom>
            <a:avLst/>
            <a:gdLst>
              <a:gd name="T0" fmla="*/ 0 w 21651"/>
              <a:gd name="T1" fmla="*/ 0 h 23464"/>
              <a:gd name="T2" fmla="*/ 2147483647 w 21651"/>
              <a:gd name="T3" fmla="*/ 2147483647 h 23464"/>
              <a:gd name="T4" fmla="*/ 46297253 w 21651"/>
              <a:gd name="T5" fmla="*/ 2147483647 h 23464"/>
              <a:gd name="T6" fmla="*/ 0 60000 65536"/>
              <a:gd name="T7" fmla="*/ 0 60000 65536"/>
              <a:gd name="T8" fmla="*/ 0 60000 65536"/>
              <a:gd name="T9" fmla="*/ 0 w 21651"/>
              <a:gd name="T10" fmla="*/ 0 h 23464"/>
              <a:gd name="T11" fmla="*/ 21651 w 21651"/>
              <a:gd name="T12" fmla="*/ 23464 h 23464"/>
            </a:gdLst>
            <a:ahLst/>
            <a:cxnLst>
              <a:cxn ang="T6">
                <a:pos x="T0" y="T1"/>
              </a:cxn>
              <a:cxn ang="T7">
                <a:pos x="T2" y="T3"/>
              </a:cxn>
              <a:cxn ang="T8">
                <a:pos x="T4" y="T5"/>
              </a:cxn>
            </a:cxnLst>
            <a:rect l="T9" t="T10" r="T11" b="T12"/>
            <a:pathLst>
              <a:path w="21651" h="23464" fill="none" extrusionOk="0">
                <a:moveTo>
                  <a:pt x="0" y="0"/>
                </a:moveTo>
                <a:cubicBezTo>
                  <a:pt x="17" y="0"/>
                  <a:pt x="34" y="-1"/>
                  <a:pt x="51" y="0"/>
                </a:cubicBezTo>
                <a:cubicBezTo>
                  <a:pt x="11980" y="0"/>
                  <a:pt x="21651" y="9670"/>
                  <a:pt x="21651" y="21600"/>
                </a:cubicBezTo>
                <a:cubicBezTo>
                  <a:pt x="21651" y="22222"/>
                  <a:pt x="21624" y="22844"/>
                  <a:pt x="21570" y="23464"/>
                </a:cubicBezTo>
              </a:path>
              <a:path w="21651" h="23464" stroke="0" extrusionOk="0">
                <a:moveTo>
                  <a:pt x="0" y="0"/>
                </a:moveTo>
                <a:cubicBezTo>
                  <a:pt x="17" y="0"/>
                  <a:pt x="34" y="-1"/>
                  <a:pt x="51" y="0"/>
                </a:cubicBezTo>
                <a:cubicBezTo>
                  <a:pt x="11980" y="0"/>
                  <a:pt x="21651" y="9670"/>
                  <a:pt x="21651" y="21600"/>
                </a:cubicBezTo>
                <a:cubicBezTo>
                  <a:pt x="21651" y="22222"/>
                  <a:pt x="21624" y="22844"/>
                  <a:pt x="21570" y="23464"/>
                </a:cubicBezTo>
                <a:lnTo>
                  <a:pt x="51" y="21600"/>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rot="10800000"/>
          <a:lstStyle/>
          <a:p>
            <a:endParaRPr lang="zh-CN" altLang="en-US">
              <a:latin typeface="+mn-ea"/>
              <a:ea typeface="+mn-ea"/>
            </a:endParaRPr>
          </a:p>
        </p:txBody>
      </p:sp>
      <p:sp>
        <p:nvSpPr>
          <p:cNvPr id="14" name="Rectangle 12"/>
          <p:cNvSpPr>
            <a:spLocks noChangeArrowheads="1"/>
          </p:cNvSpPr>
          <p:nvPr/>
        </p:nvSpPr>
        <p:spPr bwMode="auto">
          <a:xfrm>
            <a:off x="5888446" y="2168482"/>
            <a:ext cx="2166937" cy="443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a:lnSpc>
                <a:spcPct val="95000"/>
              </a:lnSpc>
            </a:pPr>
            <a:r>
              <a:rPr lang="zh-CN" altLang="en-US" sz="1200">
                <a:solidFill>
                  <a:schemeClr val="hlink"/>
                </a:solidFill>
                <a:latin typeface="+mn-ea"/>
                <a:ea typeface="+mn-ea"/>
              </a:rPr>
              <a:t>操作为主阶段</a:t>
            </a:r>
          </a:p>
          <a:p>
            <a:pPr>
              <a:lnSpc>
                <a:spcPct val="95000"/>
              </a:lnSpc>
            </a:pPr>
            <a:r>
              <a:rPr lang="zh-CN" altLang="en-US" sz="1200">
                <a:solidFill>
                  <a:srgbClr val="CC3300"/>
                </a:solidFill>
                <a:latin typeface="+mn-ea"/>
                <a:ea typeface="+mn-ea"/>
              </a:rPr>
              <a:t>什么正在发生？</a:t>
            </a:r>
            <a:endParaRPr lang="zh-CN" altLang="en-US" sz="1200">
              <a:latin typeface="+mn-ea"/>
              <a:ea typeface="+mn-ea"/>
            </a:endParaRPr>
          </a:p>
        </p:txBody>
      </p:sp>
      <p:sp>
        <p:nvSpPr>
          <p:cNvPr id="15" name="Arc 14"/>
          <p:cNvSpPr>
            <a:spLocks/>
          </p:cNvSpPr>
          <p:nvPr/>
        </p:nvSpPr>
        <p:spPr bwMode="auto">
          <a:xfrm rot="10800000">
            <a:off x="8033159" y="1390630"/>
            <a:ext cx="781050" cy="1452520"/>
          </a:xfrm>
          <a:custGeom>
            <a:avLst/>
            <a:gdLst>
              <a:gd name="T0" fmla="*/ 2147483647 w 21600"/>
              <a:gd name="T1" fmla="*/ 0 h 40176"/>
              <a:gd name="T2" fmla="*/ 2147483647 w 21600"/>
              <a:gd name="T3" fmla="*/ 2147483647 h 40176"/>
              <a:gd name="T4" fmla="*/ 0 w 21600"/>
              <a:gd name="T5" fmla="*/ 2147483647 h 40176"/>
              <a:gd name="T6" fmla="*/ 0 60000 65536"/>
              <a:gd name="T7" fmla="*/ 0 60000 65536"/>
              <a:gd name="T8" fmla="*/ 0 60000 65536"/>
              <a:gd name="T9" fmla="*/ 0 w 21600"/>
              <a:gd name="T10" fmla="*/ 0 h 40176"/>
              <a:gd name="T11" fmla="*/ 21600 w 21600"/>
              <a:gd name="T12" fmla="*/ 40176 h 40176"/>
            </a:gdLst>
            <a:ahLst/>
            <a:cxnLst>
              <a:cxn ang="T6">
                <a:pos x="T0" y="T1"/>
              </a:cxn>
              <a:cxn ang="T7">
                <a:pos x="T2" y="T3"/>
              </a:cxn>
              <a:cxn ang="T8">
                <a:pos x="T4" y="T5"/>
              </a:cxn>
            </a:cxnLst>
            <a:rect l="T9" t="T10" r="T11" b="T12"/>
            <a:pathLst>
              <a:path w="21600" h="40176" fill="none" extrusionOk="0">
                <a:moveTo>
                  <a:pt x="10801" y="0"/>
                </a:moveTo>
                <a:cubicBezTo>
                  <a:pt x="17483" y="3858"/>
                  <a:pt x="21600" y="10988"/>
                  <a:pt x="21600" y="18705"/>
                </a:cubicBezTo>
                <a:cubicBezTo>
                  <a:pt x="21600" y="29722"/>
                  <a:pt x="13308" y="38973"/>
                  <a:pt x="2357" y="40176"/>
                </a:cubicBezTo>
              </a:path>
              <a:path w="21600" h="40176" stroke="0" extrusionOk="0">
                <a:moveTo>
                  <a:pt x="10801" y="0"/>
                </a:moveTo>
                <a:cubicBezTo>
                  <a:pt x="17483" y="3858"/>
                  <a:pt x="21600" y="10988"/>
                  <a:pt x="21600" y="18705"/>
                </a:cubicBezTo>
                <a:cubicBezTo>
                  <a:pt x="21600" y="29722"/>
                  <a:pt x="13308" y="38973"/>
                  <a:pt x="2357" y="40176"/>
                </a:cubicBezTo>
                <a:lnTo>
                  <a:pt x="0" y="18705"/>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rot="10800000"/>
          <a:lstStyle/>
          <a:p>
            <a:endParaRPr lang="zh-CN" altLang="en-US">
              <a:latin typeface="+mn-ea"/>
              <a:ea typeface="+mn-ea"/>
            </a:endParaRPr>
          </a:p>
        </p:txBody>
      </p:sp>
      <p:sp>
        <p:nvSpPr>
          <p:cNvPr id="16" name="Arc 15"/>
          <p:cNvSpPr>
            <a:spLocks/>
          </p:cNvSpPr>
          <p:nvPr/>
        </p:nvSpPr>
        <p:spPr bwMode="auto">
          <a:xfrm rot="10800000">
            <a:off x="8728484" y="1387455"/>
            <a:ext cx="793750" cy="781027"/>
          </a:xfrm>
          <a:custGeom>
            <a:avLst/>
            <a:gdLst>
              <a:gd name="T0" fmla="*/ 2147483647 w 21908"/>
              <a:gd name="T1" fmla="*/ 2147483647 h 21600"/>
              <a:gd name="T2" fmla="*/ 0 w 21908"/>
              <a:gd name="T3" fmla="*/ 2147483647 h 21600"/>
              <a:gd name="T4" fmla="*/ 2147483647 w 21908"/>
              <a:gd name="T5" fmla="*/ 0 h 21600"/>
              <a:gd name="T6" fmla="*/ 0 60000 65536"/>
              <a:gd name="T7" fmla="*/ 0 60000 65536"/>
              <a:gd name="T8" fmla="*/ 0 60000 65536"/>
              <a:gd name="T9" fmla="*/ 0 w 21908"/>
              <a:gd name="T10" fmla="*/ 0 h 21600"/>
              <a:gd name="T11" fmla="*/ 21908 w 21908"/>
              <a:gd name="T12" fmla="*/ 21600 h 21600"/>
            </a:gdLst>
            <a:ahLst/>
            <a:cxnLst>
              <a:cxn ang="T6">
                <a:pos x="T0" y="T1"/>
              </a:cxn>
              <a:cxn ang="T7">
                <a:pos x="T2" y="T3"/>
              </a:cxn>
              <a:cxn ang="T8">
                <a:pos x="T4" y="T5"/>
              </a:cxn>
            </a:cxnLst>
            <a:rect l="T9" t="T10" r="T11" b="T12"/>
            <a:pathLst>
              <a:path w="21908" h="21600" fill="none" extrusionOk="0">
                <a:moveTo>
                  <a:pt x="21908" y="21471"/>
                </a:moveTo>
                <a:cubicBezTo>
                  <a:pt x="21125" y="21556"/>
                  <a:pt x="20338" y="21599"/>
                  <a:pt x="19551" y="21600"/>
                </a:cubicBezTo>
                <a:cubicBezTo>
                  <a:pt x="11177" y="21600"/>
                  <a:pt x="3559" y="16760"/>
                  <a:pt x="-1" y="9182"/>
                </a:cubicBezTo>
              </a:path>
              <a:path w="21908" h="21600" stroke="0" extrusionOk="0">
                <a:moveTo>
                  <a:pt x="21908" y="21471"/>
                </a:moveTo>
                <a:cubicBezTo>
                  <a:pt x="21125" y="21556"/>
                  <a:pt x="20338" y="21599"/>
                  <a:pt x="19551" y="21600"/>
                </a:cubicBezTo>
                <a:cubicBezTo>
                  <a:pt x="11177" y="21600"/>
                  <a:pt x="3559" y="16760"/>
                  <a:pt x="-1" y="9182"/>
                </a:cubicBezTo>
                <a:lnTo>
                  <a:pt x="19551" y="0"/>
                </a:lnTo>
                <a:close/>
              </a:path>
            </a:pathLst>
          </a:cu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rot="10800000"/>
          <a:lstStyle/>
          <a:p>
            <a:endParaRPr lang="zh-CN" altLang="en-US">
              <a:latin typeface="+mn-ea"/>
              <a:ea typeface="+mn-ea"/>
            </a:endParaRPr>
          </a:p>
        </p:txBody>
      </p:sp>
      <p:sp>
        <p:nvSpPr>
          <p:cNvPr id="17" name="Arc 16"/>
          <p:cNvSpPr>
            <a:spLocks/>
          </p:cNvSpPr>
          <p:nvPr/>
        </p:nvSpPr>
        <p:spPr bwMode="auto">
          <a:xfrm rot="10800000">
            <a:off x="8809446" y="1819243"/>
            <a:ext cx="781050" cy="866749"/>
          </a:xfrm>
          <a:custGeom>
            <a:avLst/>
            <a:gdLst>
              <a:gd name="T0" fmla="*/ 2147483647 w 21600"/>
              <a:gd name="T1" fmla="*/ 2147483647 h 23950"/>
              <a:gd name="T2" fmla="*/ 2147483647 w 21600"/>
              <a:gd name="T3" fmla="*/ 0 h 23950"/>
              <a:gd name="T4" fmla="*/ 2147483647 w 21600"/>
              <a:gd name="T5" fmla="*/ 2147483647 h 23950"/>
              <a:gd name="T6" fmla="*/ 0 60000 65536"/>
              <a:gd name="T7" fmla="*/ 0 60000 65536"/>
              <a:gd name="T8" fmla="*/ 0 60000 65536"/>
              <a:gd name="T9" fmla="*/ 0 w 21600"/>
              <a:gd name="T10" fmla="*/ 0 h 23950"/>
              <a:gd name="T11" fmla="*/ 21600 w 21600"/>
              <a:gd name="T12" fmla="*/ 23950 h 23950"/>
            </a:gdLst>
            <a:ahLst/>
            <a:cxnLst>
              <a:cxn ang="T6">
                <a:pos x="T0" y="T1"/>
              </a:cxn>
              <a:cxn ang="T7">
                <a:pos x="T2" y="T3"/>
              </a:cxn>
              <a:cxn ang="T8">
                <a:pos x="T4" y="T5"/>
              </a:cxn>
            </a:cxnLst>
            <a:rect l="T9" t="T10" r="T11" b="T12"/>
            <a:pathLst>
              <a:path w="21600" h="23950" fill="none" extrusionOk="0">
                <a:moveTo>
                  <a:pt x="2268" y="23950"/>
                </a:moveTo>
                <a:cubicBezTo>
                  <a:pt x="776" y="20956"/>
                  <a:pt x="0" y="17657"/>
                  <a:pt x="0" y="14313"/>
                </a:cubicBezTo>
                <a:cubicBezTo>
                  <a:pt x="-1" y="9039"/>
                  <a:pt x="1928" y="3949"/>
                  <a:pt x="5422" y="-1"/>
                </a:cubicBezTo>
              </a:path>
              <a:path w="21600" h="23950" stroke="0" extrusionOk="0">
                <a:moveTo>
                  <a:pt x="2268" y="23950"/>
                </a:moveTo>
                <a:cubicBezTo>
                  <a:pt x="776" y="20956"/>
                  <a:pt x="0" y="17657"/>
                  <a:pt x="0" y="14313"/>
                </a:cubicBezTo>
                <a:cubicBezTo>
                  <a:pt x="-1" y="9039"/>
                  <a:pt x="1928" y="3949"/>
                  <a:pt x="5422" y="-1"/>
                </a:cubicBezTo>
                <a:lnTo>
                  <a:pt x="21600" y="14313"/>
                </a:lnTo>
                <a:close/>
              </a:path>
            </a:pathLst>
          </a:custGeom>
          <a:solidFill>
            <a:schemeClr val="accent6">
              <a:lumMod val="40000"/>
              <a:lumOff val="60000"/>
            </a:schemeClr>
          </a:solidFill>
          <a:ln>
            <a:noFill/>
          </a:ln>
        </p:spPr>
        <p:txBody>
          <a:bodyPr/>
          <a:lstStyle/>
          <a:p>
            <a:endParaRPr lang="zh-CN" altLang="en-US" sz="2200">
              <a:latin typeface="+mn-ea"/>
              <a:ea typeface="+mn-ea"/>
            </a:endParaRPr>
          </a:p>
        </p:txBody>
      </p:sp>
      <p:sp>
        <p:nvSpPr>
          <p:cNvPr id="18" name="Arc 17"/>
          <p:cNvSpPr>
            <a:spLocks/>
          </p:cNvSpPr>
          <p:nvPr/>
        </p:nvSpPr>
        <p:spPr bwMode="auto">
          <a:xfrm rot="10800000">
            <a:off x="8696734" y="2165307"/>
            <a:ext cx="768350" cy="781027"/>
          </a:xfrm>
          <a:custGeom>
            <a:avLst/>
            <a:gdLst>
              <a:gd name="T0" fmla="*/ 0 w 21294"/>
              <a:gd name="T1" fmla="*/ 2147483647 h 21600"/>
              <a:gd name="T2" fmla="*/ 2147483647 w 21294"/>
              <a:gd name="T3" fmla="*/ 418851362 h 21600"/>
              <a:gd name="T4" fmla="*/ 2147483647 w 21294"/>
              <a:gd name="T5" fmla="*/ 2147483647 h 21600"/>
              <a:gd name="T6" fmla="*/ 0 60000 65536"/>
              <a:gd name="T7" fmla="*/ 0 60000 65536"/>
              <a:gd name="T8" fmla="*/ 0 60000 65536"/>
              <a:gd name="T9" fmla="*/ 0 w 21294"/>
              <a:gd name="T10" fmla="*/ 0 h 21600"/>
              <a:gd name="T11" fmla="*/ 21294 w 21294"/>
              <a:gd name="T12" fmla="*/ 21600 h 21600"/>
            </a:gdLst>
            <a:ahLst/>
            <a:cxnLst>
              <a:cxn ang="T6">
                <a:pos x="T0" y="T1"/>
              </a:cxn>
              <a:cxn ang="T7">
                <a:pos x="T2" y="T3"/>
              </a:cxn>
              <a:cxn ang="T8">
                <a:pos x="T4" y="T5"/>
              </a:cxn>
            </a:cxnLst>
            <a:rect l="T9" t="T10" r="T11" b="T12"/>
            <a:pathLst>
              <a:path w="21294" h="21600" fill="none" extrusionOk="0">
                <a:moveTo>
                  <a:pt x="-1" y="9737"/>
                </a:moveTo>
                <a:cubicBezTo>
                  <a:pt x="3993" y="3659"/>
                  <a:pt x="10778" y="-1"/>
                  <a:pt x="18051" y="0"/>
                </a:cubicBezTo>
                <a:cubicBezTo>
                  <a:pt x="19136" y="0"/>
                  <a:pt x="20220" y="81"/>
                  <a:pt x="21294" y="244"/>
                </a:cubicBezTo>
              </a:path>
              <a:path w="21294" h="21600" stroke="0" extrusionOk="0">
                <a:moveTo>
                  <a:pt x="-1" y="9737"/>
                </a:moveTo>
                <a:cubicBezTo>
                  <a:pt x="3993" y="3659"/>
                  <a:pt x="10778" y="-1"/>
                  <a:pt x="18051" y="0"/>
                </a:cubicBezTo>
                <a:cubicBezTo>
                  <a:pt x="19136" y="0"/>
                  <a:pt x="20220" y="81"/>
                  <a:pt x="21294" y="244"/>
                </a:cubicBezTo>
                <a:lnTo>
                  <a:pt x="18051" y="21600"/>
                </a:lnTo>
                <a:close/>
              </a:path>
            </a:pathLst>
          </a:custGeom>
          <a:solidFill>
            <a:srgbClr val="542664"/>
          </a:solidFill>
          <a:ln>
            <a:noFill/>
          </a:ln>
          <a:extLst/>
        </p:spPr>
        <p:txBody>
          <a:bodyPr rot="10800000"/>
          <a:lstStyle/>
          <a:p>
            <a:endParaRPr lang="zh-CN" altLang="en-US">
              <a:latin typeface="+mn-ea"/>
              <a:ea typeface="+mn-ea"/>
            </a:endParaRPr>
          </a:p>
        </p:txBody>
      </p:sp>
      <p:sp>
        <p:nvSpPr>
          <p:cNvPr id="19" name="Arc 18"/>
          <p:cNvSpPr>
            <a:spLocks/>
          </p:cNvSpPr>
          <p:nvPr/>
        </p:nvSpPr>
        <p:spPr bwMode="auto">
          <a:xfrm rot="10800000">
            <a:off x="8066496" y="2171657"/>
            <a:ext cx="750887" cy="771502"/>
          </a:xfrm>
          <a:custGeom>
            <a:avLst/>
            <a:gdLst>
              <a:gd name="T0" fmla="*/ 2147483647 w 20771"/>
              <a:gd name="T1" fmla="*/ 0 h 21367"/>
              <a:gd name="T2" fmla="*/ 2147483647 w 20771"/>
              <a:gd name="T3" fmla="*/ 2147483647 h 21367"/>
              <a:gd name="T4" fmla="*/ 0 w 20771"/>
              <a:gd name="T5" fmla="*/ 2147483647 h 21367"/>
              <a:gd name="T6" fmla="*/ 0 60000 65536"/>
              <a:gd name="T7" fmla="*/ 0 60000 65536"/>
              <a:gd name="T8" fmla="*/ 0 60000 65536"/>
              <a:gd name="T9" fmla="*/ 0 w 20771"/>
              <a:gd name="T10" fmla="*/ 0 h 21367"/>
              <a:gd name="T11" fmla="*/ 20771 w 20771"/>
              <a:gd name="T12" fmla="*/ 21367 h 21367"/>
            </a:gdLst>
            <a:ahLst/>
            <a:cxnLst>
              <a:cxn ang="T6">
                <a:pos x="T0" y="T1"/>
              </a:cxn>
              <a:cxn ang="T7">
                <a:pos x="T2" y="T3"/>
              </a:cxn>
              <a:cxn ang="T8">
                <a:pos x="T4" y="T5"/>
              </a:cxn>
            </a:cxnLst>
            <a:rect l="T9" t="T10" r="T11" b="T12"/>
            <a:pathLst>
              <a:path w="20771" h="21367" fill="none" extrusionOk="0">
                <a:moveTo>
                  <a:pt x="3164" y="0"/>
                </a:moveTo>
                <a:cubicBezTo>
                  <a:pt x="11556" y="1243"/>
                  <a:pt x="18443" y="7282"/>
                  <a:pt x="20770" y="15440"/>
                </a:cubicBezTo>
              </a:path>
              <a:path w="20771" h="21367" stroke="0" extrusionOk="0">
                <a:moveTo>
                  <a:pt x="3164" y="0"/>
                </a:moveTo>
                <a:cubicBezTo>
                  <a:pt x="11556" y="1243"/>
                  <a:pt x="18443" y="7282"/>
                  <a:pt x="20770" y="15440"/>
                </a:cubicBezTo>
                <a:lnTo>
                  <a:pt x="0" y="21367"/>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rot="10800000"/>
          <a:lstStyle/>
          <a:p>
            <a:endParaRPr lang="zh-CN" altLang="en-US">
              <a:latin typeface="+mn-ea"/>
              <a:ea typeface="+mn-ea"/>
            </a:endParaRPr>
          </a:p>
        </p:txBody>
      </p:sp>
      <p:sp>
        <p:nvSpPr>
          <p:cNvPr id="20" name="Rectangle 19"/>
          <p:cNvSpPr>
            <a:spLocks noChangeArrowheads="1"/>
          </p:cNvSpPr>
          <p:nvPr/>
        </p:nvSpPr>
        <p:spPr bwMode="auto">
          <a:xfrm>
            <a:off x="7728359" y="935031"/>
            <a:ext cx="2209800" cy="443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a:lnSpc>
                <a:spcPct val="95000"/>
              </a:lnSpc>
            </a:pPr>
            <a:r>
              <a:rPr lang="zh-CN" altLang="en-US" sz="1200" dirty="0" smtClean="0">
                <a:solidFill>
                  <a:schemeClr val="folHlink"/>
                </a:solidFill>
                <a:latin typeface="+mn-ea"/>
                <a:ea typeface="+mn-ea"/>
              </a:rPr>
              <a:t>动态数据仓库阶段</a:t>
            </a:r>
            <a:r>
              <a:rPr lang="zh-CN" altLang="en-US" sz="1200" dirty="0">
                <a:latin typeface="+mn-ea"/>
                <a:ea typeface="+mn-ea"/>
              </a:rPr>
              <a:t/>
            </a:r>
            <a:br>
              <a:rPr lang="zh-CN" altLang="en-US" sz="1200" dirty="0">
                <a:latin typeface="+mn-ea"/>
                <a:ea typeface="+mn-ea"/>
              </a:rPr>
            </a:br>
            <a:r>
              <a:rPr lang="zh-CN" altLang="en-US" sz="1200" dirty="0">
                <a:solidFill>
                  <a:srgbClr val="CC3300"/>
                </a:solidFill>
                <a:latin typeface="+mn-ea"/>
                <a:ea typeface="+mn-ea"/>
              </a:rPr>
              <a:t> </a:t>
            </a:r>
            <a:r>
              <a:rPr lang="zh-CN" altLang="en-US" sz="1200" dirty="0">
                <a:latin typeface="+mn-ea"/>
                <a:ea typeface="+mn-ea"/>
              </a:rPr>
              <a:t>让正确的事情发生！</a:t>
            </a:r>
          </a:p>
        </p:txBody>
      </p:sp>
      <p:sp>
        <p:nvSpPr>
          <p:cNvPr id="21" name="Arc 20"/>
          <p:cNvSpPr>
            <a:spLocks/>
          </p:cNvSpPr>
          <p:nvPr/>
        </p:nvSpPr>
        <p:spPr bwMode="auto">
          <a:xfrm rot="4894209">
            <a:off x="2810290" y="5408799"/>
            <a:ext cx="382577" cy="666750"/>
          </a:xfrm>
          <a:custGeom>
            <a:avLst/>
            <a:gdLst>
              <a:gd name="T0" fmla="*/ 0 w 21690"/>
              <a:gd name="T1" fmla="*/ 0 h 37810"/>
              <a:gd name="T2" fmla="*/ 1390559312 w 21690"/>
              <a:gd name="T3" fmla="*/ 2147483647 h 37810"/>
              <a:gd name="T4" fmla="*/ 8709494 w 21690"/>
              <a:gd name="T5" fmla="*/ 2088712278 h 37810"/>
              <a:gd name="T6" fmla="*/ 0 60000 65536"/>
              <a:gd name="T7" fmla="*/ 0 60000 65536"/>
              <a:gd name="T8" fmla="*/ 0 60000 65536"/>
              <a:gd name="T9" fmla="*/ 0 w 21690"/>
              <a:gd name="T10" fmla="*/ 0 h 37810"/>
              <a:gd name="T11" fmla="*/ 21690 w 21690"/>
              <a:gd name="T12" fmla="*/ 37810 h 37810"/>
            </a:gdLst>
            <a:ahLst/>
            <a:cxnLst>
              <a:cxn ang="T6">
                <a:pos x="T0" y="T1"/>
              </a:cxn>
              <a:cxn ang="T7">
                <a:pos x="T2" y="T3"/>
              </a:cxn>
              <a:cxn ang="T8">
                <a:pos x="T4" y="T5"/>
              </a:cxn>
            </a:cxnLst>
            <a:rect l="T9" t="T10" r="T11" b="T12"/>
            <a:pathLst>
              <a:path w="21690" h="37810" fill="none" extrusionOk="0">
                <a:moveTo>
                  <a:pt x="0" y="0"/>
                </a:moveTo>
                <a:cubicBezTo>
                  <a:pt x="30" y="0"/>
                  <a:pt x="60" y="-1"/>
                  <a:pt x="90" y="0"/>
                </a:cubicBezTo>
                <a:cubicBezTo>
                  <a:pt x="12019" y="0"/>
                  <a:pt x="21690" y="9670"/>
                  <a:pt x="21690" y="21600"/>
                </a:cubicBezTo>
                <a:cubicBezTo>
                  <a:pt x="21690" y="27804"/>
                  <a:pt x="19021" y="33709"/>
                  <a:pt x="14365" y="37810"/>
                </a:cubicBezTo>
              </a:path>
              <a:path w="21690" h="37810" stroke="0" extrusionOk="0">
                <a:moveTo>
                  <a:pt x="0" y="0"/>
                </a:moveTo>
                <a:cubicBezTo>
                  <a:pt x="30" y="0"/>
                  <a:pt x="60" y="-1"/>
                  <a:pt x="90" y="0"/>
                </a:cubicBezTo>
                <a:cubicBezTo>
                  <a:pt x="12019" y="0"/>
                  <a:pt x="21690" y="9670"/>
                  <a:pt x="21690" y="21600"/>
                </a:cubicBezTo>
                <a:cubicBezTo>
                  <a:pt x="21690" y="27804"/>
                  <a:pt x="19021" y="33709"/>
                  <a:pt x="14365" y="37810"/>
                </a:cubicBezTo>
                <a:lnTo>
                  <a:pt x="90" y="21600"/>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rot="10800000" vert="eaVert"/>
          <a:lstStyle/>
          <a:p>
            <a:endParaRPr lang="zh-CN" altLang="en-US">
              <a:latin typeface="+mn-ea"/>
              <a:ea typeface="+mn-ea"/>
            </a:endParaRPr>
          </a:p>
        </p:txBody>
      </p:sp>
      <p:sp>
        <p:nvSpPr>
          <p:cNvPr id="22" name="Arc 21"/>
          <p:cNvSpPr>
            <a:spLocks/>
          </p:cNvSpPr>
          <p:nvPr/>
        </p:nvSpPr>
        <p:spPr bwMode="auto">
          <a:xfrm rot="4894209">
            <a:off x="2546770" y="5180204"/>
            <a:ext cx="763565" cy="762000"/>
          </a:xfrm>
          <a:custGeom>
            <a:avLst/>
            <a:gdLst>
              <a:gd name="T0" fmla="*/ 2147483647 w 43200"/>
              <a:gd name="T1" fmla="*/ 1091731963 h 43200"/>
              <a:gd name="T2" fmla="*/ 2147483647 w 43200"/>
              <a:gd name="T3" fmla="*/ 188572989 h 43200"/>
              <a:gd name="T4" fmla="*/ 2108405414 w 43200"/>
              <a:gd name="T5" fmla="*/ 2090924422 h 43200"/>
              <a:gd name="T6" fmla="*/ 0 60000 65536"/>
              <a:gd name="T7" fmla="*/ 0 60000 65536"/>
              <a:gd name="T8" fmla="*/ 0 60000 65536"/>
              <a:gd name="T9" fmla="*/ 0 w 43200"/>
              <a:gd name="T10" fmla="*/ 0 h 43200"/>
              <a:gd name="T11" fmla="*/ 43200 w 43200"/>
              <a:gd name="T12" fmla="*/ 43200 h 43200"/>
            </a:gdLst>
            <a:ahLst/>
            <a:cxnLst>
              <a:cxn ang="T6">
                <a:pos x="T0" y="T1"/>
              </a:cxn>
              <a:cxn ang="T7">
                <a:pos x="T2" y="T3"/>
              </a:cxn>
              <a:cxn ang="T8">
                <a:pos x="T4" y="T5"/>
              </a:cxn>
            </a:cxnLst>
            <a:rect l="T9" t="T10" r="T11" b="T12"/>
            <a:pathLst>
              <a:path w="43200" h="43200" fill="none" extrusionOk="0">
                <a:moveTo>
                  <a:pt x="40574" y="11277"/>
                </a:moveTo>
                <a:cubicBezTo>
                  <a:pt x="42297" y="14445"/>
                  <a:pt x="43200" y="17994"/>
                  <a:pt x="43200" y="21600"/>
                </a:cubicBezTo>
                <a:cubicBezTo>
                  <a:pt x="43200" y="33529"/>
                  <a:pt x="33529" y="43200"/>
                  <a:pt x="21600" y="43200"/>
                </a:cubicBezTo>
                <a:cubicBezTo>
                  <a:pt x="9670" y="43200"/>
                  <a:pt x="0" y="33529"/>
                  <a:pt x="0" y="21600"/>
                </a:cubicBezTo>
                <a:cubicBezTo>
                  <a:pt x="0" y="9670"/>
                  <a:pt x="9670" y="0"/>
                  <a:pt x="21600" y="0"/>
                </a:cubicBezTo>
                <a:cubicBezTo>
                  <a:pt x="24692" y="-1"/>
                  <a:pt x="27749" y="664"/>
                  <a:pt x="30563" y="1947"/>
                </a:cubicBezTo>
              </a:path>
              <a:path w="43200" h="43200" stroke="0" extrusionOk="0">
                <a:moveTo>
                  <a:pt x="40574" y="11277"/>
                </a:moveTo>
                <a:cubicBezTo>
                  <a:pt x="42297" y="14445"/>
                  <a:pt x="43200" y="17994"/>
                  <a:pt x="43200" y="21600"/>
                </a:cubicBezTo>
                <a:cubicBezTo>
                  <a:pt x="43200" y="33529"/>
                  <a:pt x="33529" y="43200"/>
                  <a:pt x="21600" y="43200"/>
                </a:cubicBezTo>
                <a:cubicBezTo>
                  <a:pt x="9670" y="43200"/>
                  <a:pt x="0" y="33529"/>
                  <a:pt x="0" y="21600"/>
                </a:cubicBezTo>
                <a:cubicBezTo>
                  <a:pt x="0" y="9670"/>
                  <a:pt x="9670" y="0"/>
                  <a:pt x="21600" y="0"/>
                </a:cubicBezTo>
                <a:cubicBezTo>
                  <a:pt x="24692" y="-1"/>
                  <a:pt x="27749" y="664"/>
                  <a:pt x="30563" y="1947"/>
                </a:cubicBezTo>
                <a:lnTo>
                  <a:pt x="21600" y="21600"/>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rot="10800000" vert="eaVert"/>
          <a:lstStyle/>
          <a:p>
            <a:endParaRPr lang="zh-CN" altLang="en-US">
              <a:latin typeface="+mn-ea"/>
              <a:ea typeface="+mn-ea"/>
            </a:endParaRPr>
          </a:p>
        </p:txBody>
      </p:sp>
      <p:sp>
        <p:nvSpPr>
          <p:cNvPr id="23" name="Rectangle 24"/>
          <p:cNvSpPr>
            <a:spLocks noChangeArrowheads="1"/>
          </p:cNvSpPr>
          <p:nvPr/>
        </p:nvSpPr>
        <p:spPr bwMode="auto">
          <a:xfrm>
            <a:off x="3123021" y="3754347"/>
            <a:ext cx="2166937" cy="443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a:lnSpc>
                <a:spcPct val="95000"/>
              </a:lnSpc>
            </a:pPr>
            <a:r>
              <a:rPr lang="zh-CN" altLang="en-US" sz="1200">
                <a:solidFill>
                  <a:schemeClr val="accent1"/>
                </a:solidFill>
                <a:latin typeface="+mn-ea"/>
                <a:ea typeface="+mn-ea"/>
              </a:rPr>
              <a:t>分析为主阶段</a:t>
            </a:r>
          </a:p>
          <a:p>
            <a:pPr>
              <a:lnSpc>
                <a:spcPct val="95000"/>
              </a:lnSpc>
            </a:pPr>
            <a:r>
              <a:rPr lang="zh-CN" altLang="en-US" sz="1200">
                <a:latin typeface="+mn-ea"/>
                <a:ea typeface="+mn-ea"/>
              </a:rPr>
              <a:t>为什么会发生</a:t>
            </a:r>
          </a:p>
        </p:txBody>
      </p:sp>
      <p:sp>
        <p:nvSpPr>
          <p:cNvPr id="24" name="Rectangle 25"/>
          <p:cNvSpPr>
            <a:spLocks noChangeArrowheads="1"/>
          </p:cNvSpPr>
          <p:nvPr/>
        </p:nvSpPr>
        <p:spPr bwMode="auto">
          <a:xfrm>
            <a:off x="2165759" y="4542764"/>
            <a:ext cx="1524000" cy="443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a:lnSpc>
                <a:spcPct val="95000"/>
              </a:lnSpc>
            </a:pPr>
            <a:r>
              <a:rPr lang="zh-CN" altLang="en-US" sz="1200" dirty="0">
                <a:latin typeface="+mn-ea"/>
                <a:ea typeface="+mn-ea"/>
              </a:rPr>
              <a:t>报表为主阶段</a:t>
            </a:r>
            <a:endParaRPr lang="zh-CN" altLang="en-US" sz="1200" dirty="0">
              <a:solidFill>
                <a:srgbClr val="1C3880"/>
              </a:solidFill>
              <a:latin typeface="+mn-ea"/>
              <a:ea typeface="+mn-ea"/>
            </a:endParaRPr>
          </a:p>
          <a:p>
            <a:pPr>
              <a:lnSpc>
                <a:spcPct val="95000"/>
              </a:lnSpc>
            </a:pPr>
            <a:r>
              <a:rPr lang="zh-CN" altLang="en-US" sz="1200" dirty="0">
                <a:latin typeface="+mn-ea"/>
                <a:ea typeface="+mn-ea"/>
              </a:rPr>
              <a:t>发生了什么</a:t>
            </a:r>
          </a:p>
        </p:txBody>
      </p:sp>
      <p:sp>
        <p:nvSpPr>
          <p:cNvPr id="25" name="Arc 27"/>
          <p:cNvSpPr>
            <a:spLocks/>
          </p:cNvSpPr>
          <p:nvPr/>
        </p:nvSpPr>
        <p:spPr bwMode="auto">
          <a:xfrm rot="8722095">
            <a:off x="4908959" y="3543216"/>
            <a:ext cx="1057275" cy="938185"/>
          </a:xfrm>
          <a:custGeom>
            <a:avLst/>
            <a:gdLst>
              <a:gd name="T0" fmla="*/ 2147483647 w 42379"/>
              <a:gd name="T1" fmla="*/ 0 h 37637"/>
              <a:gd name="T2" fmla="*/ 0 w 42379"/>
              <a:gd name="T3" fmla="*/ 2147483647 h 37637"/>
              <a:gd name="T4" fmla="*/ 2147483647 w 42379"/>
              <a:gd name="T5" fmla="*/ 2147483647 h 37637"/>
              <a:gd name="T6" fmla="*/ 0 60000 65536"/>
              <a:gd name="T7" fmla="*/ 0 60000 65536"/>
              <a:gd name="T8" fmla="*/ 0 60000 65536"/>
              <a:gd name="T9" fmla="*/ 0 w 42379"/>
              <a:gd name="T10" fmla="*/ 0 h 37637"/>
              <a:gd name="T11" fmla="*/ 42379 w 42379"/>
              <a:gd name="T12" fmla="*/ 37637 h 37637"/>
            </a:gdLst>
            <a:ahLst/>
            <a:cxnLst>
              <a:cxn ang="T6">
                <a:pos x="T0" y="T1"/>
              </a:cxn>
              <a:cxn ang="T7">
                <a:pos x="T2" y="T3"/>
              </a:cxn>
              <a:cxn ang="T8">
                <a:pos x="T4" y="T5"/>
              </a:cxn>
            </a:cxnLst>
            <a:rect l="T9" t="T10" r="T11" b="T12"/>
            <a:pathLst>
              <a:path w="42379" h="37637" fill="none" extrusionOk="0">
                <a:moveTo>
                  <a:pt x="35248" y="0"/>
                </a:moveTo>
                <a:cubicBezTo>
                  <a:pt x="39788" y="4095"/>
                  <a:pt x="42379" y="9923"/>
                  <a:pt x="42379" y="16037"/>
                </a:cubicBezTo>
                <a:cubicBezTo>
                  <a:pt x="42379" y="27966"/>
                  <a:pt x="32708" y="37637"/>
                  <a:pt x="20779" y="37637"/>
                </a:cubicBezTo>
                <a:cubicBezTo>
                  <a:pt x="11121" y="37637"/>
                  <a:pt x="2638" y="31226"/>
                  <a:pt x="0" y="21936"/>
                </a:cubicBezTo>
              </a:path>
              <a:path w="42379" h="37637" stroke="0" extrusionOk="0">
                <a:moveTo>
                  <a:pt x="35248" y="0"/>
                </a:moveTo>
                <a:cubicBezTo>
                  <a:pt x="39788" y="4095"/>
                  <a:pt x="42379" y="9923"/>
                  <a:pt x="42379" y="16037"/>
                </a:cubicBezTo>
                <a:cubicBezTo>
                  <a:pt x="42379" y="27966"/>
                  <a:pt x="32708" y="37637"/>
                  <a:pt x="20779" y="37637"/>
                </a:cubicBezTo>
                <a:cubicBezTo>
                  <a:pt x="11121" y="37637"/>
                  <a:pt x="2638" y="31226"/>
                  <a:pt x="0" y="21936"/>
                </a:cubicBezTo>
                <a:lnTo>
                  <a:pt x="20779" y="16037"/>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rot="10800000"/>
          <a:lstStyle/>
          <a:p>
            <a:endParaRPr lang="zh-CN" altLang="en-US">
              <a:latin typeface="+mn-ea"/>
              <a:ea typeface="+mn-ea"/>
            </a:endParaRPr>
          </a:p>
        </p:txBody>
      </p:sp>
      <p:sp>
        <p:nvSpPr>
          <p:cNvPr id="26" name="Arc 28"/>
          <p:cNvSpPr>
            <a:spLocks/>
          </p:cNvSpPr>
          <p:nvPr/>
        </p:nvSpPr>
        <p:spPr bwMode="auto">
          <a:xfrm rot="8722095">
            <a:off x="5507446" y="3741647"/>
            <a:ext cx="539750" cy="541322"/>
          </a:xfrm>
          <a:custGeom>
            <a:avLst/>
            <a:gdLst>
              <a:gd name="T0" fmla="*/ 320101920 w 21600"/>
              <a:gd name="T1" fmla="*/ 2147483647 h 21714"/>
              <a:gd name="T2" fmla="*/ 2147483647 w 21600"/>
              <a:gd name="T3" fmla="*/ 0 h 21714"/>
              <a:gd name="T4" fmla="*/ 2147483647 w 21600"/>
              <a:gd name="T5" fmla="*/ 2147483647 h 21714"/>
              <a:gd name="T6" fmla="*/ 0 60000 65536"/>
              <a:gd name="T7" fmla="*/ 0 60000 65536"/>
              <a:gd name="T8" fmla="*/ 0 60000 65536"/>
              <a:gd name="T9" fmla="*/ 0 w 21600"/>
              <a:gd name="T10" fmla="*/ 0 h 21714"/>
              <a:gd name="T11" fmla="*/ 21600 w 21600"/>
              <a:gd name="T12" fmla="*/ 21714 h 21714"/>
            </a:gdLst>
            <a:ahLst/>
            <a:cxnLst>
              <a:cxn ang="T6">
                <a:pos x="T0" y="T1"/>
              </a:cxn>
              <a:cxn ang="T7">
                <a:pos x="T2" y="T3"/>
              </a:cxn>
              <a:cxn ang="T8">
                <a:pos x="T4" y="T5"/>
              </a:cxn>
            </a:cxnLst>
            <a:rect l="T9" t="T10" r="T11" b="T12"/>
            <a:pathLst>
              <a:path w="21600" h="21714" fill="none" extrusionOk="0">
                <a:moveTo>
                  <a:pt x="821" y="21713"/>
                </a:moveTo>
                <a:cubicBezTo>
                  <a:pt x="276" y="19794"/>
                  <a:pt x="0" y="17809"/>
                  <a:pt x="0" y="15814"/>
                </a:cubicBezTo>
                <a:cubicBezTo>
                  <a:pt x="-1" y="9814"/>
                  <a:pt x="2494" y="4086"/>
                  <a:pt x="6886" y="-1"/>
                </a:cubicBezTo>
              </a:path>
              <a:path w="21600" h="21714" stroke="0" extrusionOk="0">
                <a:moveTo>
                  <a:pt x="821" y="21713"/>
                </a:moveTo>
                <a:cubicBezTo>
                  <a:pt x="276" y="19794"/>
                  <a:pt x="0" y="17809"/>
                  <a:pt x="0" y="15814"/>
                </a:cubicBezTo>
                <a:cubicBezTo>
                  <a:pt x="-1" y="9814"/>
                  <a:pt x="2494" y="4086"/>
                  <a:pt x="6886" y="-1"/>
                </a:cubicBezTo>
                <a:lnTo>
                  <a:pt x="21600" y="15814"/>
                </a:lnTo>
                <a:close/>
              </a:path>
            </a:pathLst>
          </a:custGeom>
          <a:solidFill>
            <a:schemeClr val="hlink"/>
          </a:solidFill>
          <a:ln>
            <a:noFill/>
          </a:ln>
          <a:extLst>
            <a:ext uri="{91240B29-F687-4F45-9708-019B960494DF}">
              <a14:hiddenLine xmlns="" xmlns:a14="http://schemas.microsoft.com/office/drawing/2010/main" w="9525">
                <a:solidFill>
                  <a:srgbClr val="000000"/>
                </a:solidFill>
                <a:round/>
                <a:headEnd/>
                <a:tailEnd/>
              </a14:hiddenLine>
            </a:ext>
          </a:extLst>
        </p:spPr>
        <p:txBody>
          <a:bodyPr rot="10800000"/>
          <a:lstStyle/>
          <a:p>
            <a:endParaRPr lang="zh-CN" altLang="en-US">
              <a:latin typeface="+mn-ea"/>
              <a:ea typeface="+mn-ea"/>
            </a:endParaRPr>
          </a:p>
        </p:txBody>
      </p:sp>
      <p:sp>
        <p:nvSpPr>
          <p:cNvPr id="27" name="Arc 29"/>
          <p:cNvSpPr>
            <a:spLocks/>
          </p:cNvSpPr>
          <p:nvPr/>
        </p:nvSpPr>
        <p:spPr bwMode="auto">
          <a:xfrm rot="8722095">
            <a:off x="5578884" y="3868643"/>
            <a:ext cx="530225" cy="507985"/>
          </a:xfrm>
          <a:custGeom>
            <a:avLst/>
            <a:gdLst>
              <a:gd name="T0" fmla="*/ 0 w 21269"/>
              <a:gd name="T1" fmla="*/ 2147483647 h 20395"/>
              <a:gd name="T2" fmla="*/ 2147483647 w 21269"/>
              <a:gd name="T3" fmla="*/ 0 h 20395"/>
              <a:gd name="T4" fmla="*/ 2147483647 w 21269"/>
              <a:gd name="T5" fmla="*/ 2147483647 h 20395"/>
              <a:gd name="T6" fmla="*/ 0 60000 65536"/>
              <a:gd name="T7" fmla="*/ 0 60000 65536"/>
              <a:gd name="T8" fmla="*/ 0 60000 65536"/>
              <a:gd name="T9" fmla="*/ 0 w 21269"/>
              <a:gd name="T10" fmla="*/ 0 h 20395"/>
              <a:gd name="T11" fmla="*/ 21269 w 21269"/>
              <a:gd name="T12" fmla="*/ 20395 h 20395"/>
            </a:gdLst>
            <a:ahLst/>
            <a:cxnLst>
              <a:cxn ang="T6">
                <a:pos x="T0" y="T1"/>
              </a:cxn>
              <a:cxn ang="T7">
                <a:pos x="T2" y="T3"/>
              </a:cxn>
              <a:cxn ang="T8">
                <a:pos x="T4" y="T5"/>
              </a:cxn>
            </a:cxnLst>
            <a:rect l="T9" t="T10" r="T11" b="T12"/>
            <a:pathLst>
              <a:path w="21269" h="20395" fill="none" extrusionOk="0">
                <a:moveTo>
                  <a:pt x="0" y="16628"/>
                </a:moveTo>
                <a:cubicBezTo>
                  <a:pt x="1363" y="8932"/>
                  <a:pt x="6777" y="2572"/>
                  <a:pt x="14156" y="-1"/>
                </a:cubicBezTo>
              </a:path>
              <a:path w="21269" h="20395" stroke="0" extrusionOk="0">
                <a:moveTo>
                  <a:pt x="0" y="16628"/>
                </a:moveTo>
                <a:cubicBezTo>
                  <a:pt x="1363" y="8932"/>
                  <a:pt x="6777" y="2572"/>
                  <a:pt x="14156" y="-1"/>
                </a:cubicBezTo>
                <a:lnTo>
                  <a:pt x="21269" y="20395"/>
                </a:lnTo>
                <a:close/>
              </a:path>
            </a:pathLst>
          </a:custGeom>
          <a:solidFill>
            <a:srgbClr val="542664"/>
          </a:solidFill>
          <a:ln>
            <a:noFill/>
          </a:ln>
          <a:extLst/>
        </p:spPr>
        <p:txBody>
          <a:bodyPr rot="10800000"/>
          <a:lstStyle/>
          <a:p>
            <a:endParaRPr lang="zh-CN" altLang="en-US">
              <a:latin typeface="+mn-ea"/>
              <a:ea typeface="+mn-ea"/>
            </a:endParaRPr>
          </a:p>
        </p:txBody>
      </p:sp>
      <p:sp>
        <p:nvSpPr>
          <p:cNvPr id="28" name="Arc 30"/>
          <p:cNvSpPr>
            <a:spLocks/>
          </p:cNvSpPr>
          <p:nvPr/>
        </p:nvSpPr>
        <p:spPr bwMode="auto">
          <a:xfrm rot="8722095">
            <a:off x="5085171" y="4008339"/>
            <a:ext cx="738187" cy="660380"/>
          </a:xfrm>
          <a:custGeom>
            <a:avLst/>
            <a:gdLst>
              <a:gd name="T0" fmla="*/ 0 w 29586"/>
              <a:gd name="T1" fmla="*/ 594436309 h 26456"/>
              <a:gd name="T2" fmla="*/ 2147483647 w 29586"/>
              <a:gd name="T3" fmla="*/ 2147483647 h 26456"/>
              <a:gd name="T4" fmla="*/ 2147483647 w 29586"/>
              <a:gd name="T5" fmla="*/ 2147483647 h 26456"/>
              <a:gd name="T6" fmla="*/ 0 60000 65536"/>
              <a:gd name="T7" fmla="*/ 0 60000 65536"/>
              <a:gd name="T8" fmla="*/ 0 60000 65536"/>
              <a:gd name="T9" fmla="*/ 0 w 29586"/>
              <a:gd name="T10" fmla="*/ 0 h 26456"/>
              <a:gd name="T11" fmla="*/ 29586 w 29586"/>
              <a:gd name="T12" fmla="*/ 26456 h 26456"/>
            </a:gdLst>
            <a:ahLst/>
            <a:cxnLst>
              <a:cxn ang="T6">
                <a:pos x="T0" y="T1"/>
              </a:cxn>
              <a:cxn ang="T7">
                <a:pos x="T2" y="T3"/>
              </a:cxn>
              <a:cxn ang="T8">
                <a:pos x="T4" y="T5"/>
              </a:cxn>
            </a:cxnLst>
            <a:rect l="T9" t="T10" r="T11" b="T12"/>
            <a:pathLst>
              <a:path w="29586" h="26456" fill="none" extrusionOk="0">
                <a:moveTo>
                  <a:pt x="-1" y="1530"/>
                </a:moveTo>
                <a:cubicBezTo>
                  <a:pt x="2540" y="519"/>
                  <a:pt x="5251" y="-1"/>
                  <a:pt x="7986" y="0"/>
                </a:cubicBezTo>
                <a:cubicBezTo>
                  <a:pt x="19915" y="0"/>
                  <a:pt x="29586" y="9670"/>
                  <a:pt x="29586" y="21600"/>
                </a:cubicBezTo>
                <a:cubicBezTo>
                  <a:pt x="29586" y="23234"/>
                  <a:pt x="29400" y="24863"/>
                  <a:pt x="29033" y="26456"/>
                </a:cubicBezTo>
              </a:path>
              <a:path w="29586" h="26456" stroke="0" extrusionOk="0">
                <a:moveTo>
                  <a:pt x="-1" y="1530"/>
                </a:moveTo>
                <a:cubicBezTo>
                  <a:pt x="2540" y="519"/>
                  <a:pt x="5251" y="-1"/>
                  <a:pt x="7986" y="0"/>
                </a:cubicBezTo>
                <a:cubicBezTo>
                  <a:pt x="19915" y="0"/>
                  <a:pt x="29586" y="9670"/>
                  <a:pt x="29586" y="21600"/>
                </a:cubicBezTo>
                <a:cubicBezTo>
                  <a:pt x="29586" y="23234"/>
                  <a:pt x="29400" y="24863"/>
                  <a:pt x="29033" y="26456"/>
                </a:cubicBezTo>
                <a:lnTo>
                  <a:pt x="7986" y="21600"/>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rot="10800000"/>
          <a:lstStyle/>
          <a:p>
            <a:endParaRPr lang="zh-CN" altLang="en-US">
              <a:latin typeface="+mn-ea"/>
              <a:ea typeface="+mn-ea"/>
            </a:endParaRPr>
          </a:p>
        </p:txBody>
      </p:sp>
      <p:sp>
        <p:nvSpPr>
          <p:cNvPr id="29" name="Rectangle 31"/>
          <p:cNvSpPr>
            <a:spLocks noChangeArrowheads="1"/>
          </p:cNvSpPr>
          <p:nvPr/>
        </p:nvSpPr>
        <p:spPr bwMode="auto">
          <a:xfrm>
            <a:off x="4527959" y="2916172"/>
            <a:ext cx="1897062" cy="4438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spAutoFit/>
          </a:bodyPr>
          <a:lstStyle/>
          <a:p>
            <a:pPr>
              <a:lnSpc>
                <a:spcPct val="95000"/>
              </a:lnSpc>
            </a:pPr>
            <a:r>
              <a:rPr lang="zh-CN" altLang="en-US" sz="1200">
                <a:solidFill>
                  <a:srgbClr val="6C3080"/>
                </a:solidFill>
                <a:latin typeface="+mn-ea"/>
                <a:ea typeface="+mn-ea"/>
              </a:rPr>
              <a:t>预测为主阶段</a:t>
            </a:r>
            <a:endParaRPr lang="zh-CN" altLang="en-US" sz="1200">
              <a:solidFill>
                <a:srgbClr val="6A317A"/>
              </a:solidFill>
              <a:latin typeface="+mn-ea"/>
              <a:ea typeface="+mn-ea"/>
            </a:endParaRPr>
          </a:p>
          <a:p>
            <a:pPr>
              <a:lnSpc>
                <a:spcPct val="95000"/>
              </a:lnSpc>
            </a:pPr>
            <a:r>
              <a:rPr lang="zh-CN" altLang="en-US" sz="1200">
                <a:latin typeface="+mn-ea"/>
                <a:ea typeface="+mn-ea"/>
              </a:rPr>
              <a:t>将会发生什么？</a:t>
            </a:r>
          </a:p>
        </p:txBody>
      </p:sp>
      <p:sp>
        <p:nvSpPr>
          <p:cNvPr id="30" name="Text Box 32"/>
          <p:cNvSpPr txBox="1">
            <a:spLocks noChangeArrowheads="1"/>
          </p:cNvSpPr>
          <p:nvPr/>
        </p:nvSpPr>
        <p:spPr bwMode="auto">
          <a:xfrm>
            <a:off x="7958546" y="4884613"/>
            <a:ext cx="2144712" cy="1263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lnSpc>
                <a:spcPct val="80000"/>
              </a:lnSpc>
              <a:spcBef>
                <a:spcPct val="70000"/>
              </a:spcBef>
            </a:pPr>
            <a:r>
              <a:rPr lang="zh-CN" altLang="en-US" sz="1200">
                <a:latin typeface="+mn-ea"/>
                <a:ea typeface="+mn-ea"/>
              </a:rPr>
              <a:t>批量</a:t>
            </a:r>
          </a:p>
          <a:p>
            <a:pPr algn="r" eaLnBrk="1" hangingPunct="1">
              <a:lnSpc>
                <a:spcPct val="80000"/>
              </a:lnSpc>
              <a:spcBef>
                <a:spcPct val="70000"/>
              </a:spcBef>
            </a:pPr>
            <a:r>
              <a:rPr lang="zh-CN" altLang="en-US" sz="1200">
                <a:latin typeface="+mn-ea"/>
                <a:ea typeface="+mn-ea"/>
              </a:rPr>
              <a:t>随机查询</a:t>
            </a:r>
          </a:p>
          <a:p>
            <a:pPr algn="r" eaLnBrk="1" hangingPunct="1">
              <a:lnSpc>
                <a:spcPct val="80000"/>
              </a:lnSpc>
              <a:spcBef>
                <a:spcPct val="70000"/>
              </a:spcBef>
            </a:pPr>
            <a:r>
              <a:rPr lang="zh-CN" altLang="en-US" sz="1200">
                <a:latin typeface="+mn-ea"/>
                <a:ea typeface="+mn-ea"/>
              </a:rPr>
              <a:t>数据分析</a:t>
            </a:r>
          </a:p>
          <a:p>
            <a:pPr algn="r" eaLnBrk="1" hangingPunct="1">
              <a:lnSpc>
                <a:spcPct val="80000"/>
              </a:lnSpc>
              <a:spcBef>
                <a:spcPct val="50000"/>
              </a:spcBef>
            </a:pPr>
            <a:r>
              <a:rPr lang="zh-CN" altLang="en-US" sz="1200">
                <a:latin typeface="+mn-ea"/>
                <a:ea typeface="+mn-ea"/>
              </a:rPr>
              <a:t>持续更新加载</a:t>
            </a:r>
            <a:r>
              <a:rPr lang="en-US" altLang="zh-CN" sz="1200">
                <a:latin typeface="+mn-ea"/>
                <a:ea typeface="+mn-ea"/>
              </a:rPr>
              <a:t>/</a:t>
            </a:r>
            <a:r>
              <a:rPr lang="zh-CN" altLang="en-US" sz="1200">
                <a:latin typeface="+mn-ea"/>
                <a:ea typeface="+mn-ea"/>
              </a:rPr>
              <a:t>短查询</a:t>
            </a:r>
          </a:p>
          <a:p>
            <a:pPr algn="r" eaLnBrk="1" hangingPunct="1">
              <a:lnSpc>
                <a:spcPct val="80000"/>
              </a:lnSpc>
              <a:spcBef>
                <a:spcPct val="50000"/>
              </a:spcBef>
            </a:pPr>
            <a:r>
              <a:rPr lang="zh-CN" altLang="en-US" sz="1200">
                <a:latin typeface="+mn-ea"/>
                <a:ea typeface="+mn-ea"/>
              </a:rPr>
              <a:t>基于事件的动态触发</a:t>
            </a:r>
          </a:p>
        </p:txBody>
      </p:sp>
      <p:sp>
        <p:nvSpPr>
          <p:cNvPr id="31" name="Rectangle 34"/>
          <p:cNvSpPr>
            <a:spLocks noChangeArrowheads="1"/>
          </p:cNvSpPr>
          <p:nvPr/>
        </p:nvSpPr>
        <p:spPr bwMode="auto">
          <a:xfrm>
            <a:off x="10071509" y="5730726"/>
            <a:ext cx="153987" cy="147634"/>
          </a:xfrm>
          <a:prstGeom prst="rect">
            <a:avLst/>
          </a:prstGeom>
          <a:solidFill>
            <a:schemeClr val="accent6">
              <a:lumMod val="40000"/>
              <a:lumOff val="60000"/>
            </a:schemeClr>
          </a:solidFill>
          <a:ln>
            <a:noFill/>
          </a:ln>
        </p:spPr>
        <p:txBody>
          <a:bodyPr/>
          <a:lstStyle/>
          <a:p>
            <a:endParaRPr lang="zh-CN" altLang="zh-CN" sz="2200">
              <a:latin typeface="+mn-ea"/>
              <a:ea typeface="+mn-ea"/>
            </a:endParaRPr>
          </a:p>
        </p:txBody>
      </p:sp>
      <p:sp>
        <p:nvSpPr>
          <p:cNvPr id="32" name="Rectangle 35"/>
          <p:cNvSpPr>
            <a:spLocks noChangeArrowheads="1"/>
          </p:cNvSpPr>
          <p:nvPr/>
        </p:nvSpPr>
        <p:spPr bwMode="auto">
          <a:xfrm>
            <a:off x="10071509" y="5945031"/>
            <a:ext cx="153987" cy="147634"/>
          </a:xfrm>
          <a:prstGeom prst="rect">
            <a:avLst/>
          </a:prstGeom>
          <a:solidFill>
            <a:schemeClr val="folHlink"/>
          </a:solidFill>
          <a:ln>
            <a:noFill/>
          </a:ln>
          <a:extLst>
            <a:ext uri="{91240B29-F687-4F45-9708-019B960494DF}">
              <a14:hiddenLine xmlns="" xmlns:a14="http://schemas.microsoft.com/office/drawing/2010/main" w="9525" algn="ctr">
                <a:solidFill>
                  <a:srgbClr val="000000"/>
                </a:solidFill>
                <a:miter lim="800000"/>
                <a:headEnd/>
                <a:tailEnd/>
              </a14:hiddenLine>
            </a:ext>
          </a:extLst>
        </p:spPr>
        <p:txBody>
          <a:bodyPr/>
          <a:lstStyle/>
          <a:p>
            <a:endParaRPr lang="zh-CN" altLang="zh-CN" sz="2200">
              <a:latin typeface="+mn-ea"/>
              <a:ea typeface="+mn-ea"/>
            </a:endParaRPr>
          </a:p>
        </p:txBody>
      </p:sp>
      <p:sp>
        <p:nvSpPr>
          <p:cNvPr id="33" name="Rectangle 36"/>
          <p:cNvSpPr>
            <a:spLocks noChangeArrowheads="1"/>
          </p:cNvSpPr>
          <p:nvPr/>
        </p:nvSpPr>
        <p:spPr bwMode="auto">
          <a:xfrm>
            <a:off x="10071509" y="4922712"/>
            <a:ext cx="153987" cy="147634"/>
          </a:xfrm>
          <a:prstGeom prst="rect">
            <a:avLst/>
          </a:prstGeom>
          <a:solidFill>
            <a:schemeClr val="accent2"/>
          </a:solidFill>
          <a:ln>
            <a:noFill/>
          </a:ln>
          <a:extLst>
            <a:ext uri="{91240B29-F687-4F45-9708-019B960494DF}">
              <a14:hiddenLine xmlns="" xmlns:a14="http://schemas.microsoft.com/office/drawing/2010/main" w="9525" algn="ctr">
                <a:solidFill>
                  <a:srgbClr val="000000"/>
                </a:solidFill>
                <a:miter lim="800000"/>
                <a:headEnd/>
                <a:tailEnd/>
              </a14:hiddenLine>
            </a:ext>
          </a:extLst>
        </p:spPr>
        <p:txBody>
          <a:bodyPr/>
          <a:lstStyle/>
          <a:p>
            <a:endParaRPr lang="zh-CN" altLang="zh-CN" sz="2200">
              <a:latin typeface="+mn-ea"/>
              <a:ea typeface="+mn-ea"/>
            </a:endParaRPr>
          </a:p>
        </p:txBody>
      </p:sp>
      <p:sp>
        <p:nvSpPr>
          <p:cNvPr id="34" name="Rectangle 37"/>
          <p:cNvSpPr>
            <a:spLocks noChangeArrowheads="1"/>
          </p:cNvSpPr>
          <p:nvPr/>
        </p:nvSpPr>
        <p:spPr bwMode="auto">
          <a:xfrm>
            <a:off x="10071509" y="5179879"/>
            <a:ext cx="153987" cy="147634"/>
          </a:xfrm>
          <a:prstGeom prst="rect">
            <a:avLst/>
          </a:prstGeom>
          <a:solidFill>
            <a:schemeClr val="accent1"/>
          </a:solidFill>
          <a:ln>
            <a:noFill/>
          </a:ln>
          <a:extLst>
            <a:ext uri="{91240B29-F687-4F45-9708-019B960494DF}">
              <a14:hiddenLine xmlns="" xmlns:a14="http://schemas.microsoft.com/office/drawing/2010/main" w="9525" algn="ctr">
                <a:solidFill>
                  <a:srgbClr val="000000"/>
                </a:solidFill>
                <a:miter lim="800000"/>
                <a:headEnd/>
                <a:tailEnd/>
              </a14:hiddenLine>
            </a:ext>
          </a:extLst>
        </p:spPr>
        <p:txBody>
          <a:bodyPr/>
          <a:lstStyle/>
          <a:p>
            <a:endParaRPr lang="zh-CN" altLang="zh-CN" sz="2200">
              <a:latin typeface="+mn-ea"/>
              <a:ea typeface="+mn-ea"/>
            </a:endParaRPr>
          </a:p>
        </p:txBody>
      </p:sp>
      <p:sp>
        <p:nvSpPr>
          <p:cNvPr id="35" name="Rectangle 38"/>
          <p:cNvSpPr>
            <a:spLocks noChangeArrowheads="1"/>
          </p:cNvSpPr>
          <p:nvPr/>
        </p:nvSpPr>
        <p:spPr bwMode="auto">
          <a:xfrm>
            <a:off x="10071509" y="5471970"/>
            <a:ext cx="153987" cy="147634"/>
          </a:xfrm>
          <a:prstGeom prst="rect">
            <a:avLst/>
          </a:prstGeom>
          <a:solidFill>
            <a:srgbClr val="542664"/>
          </a:solidFill>
          <a:ln>
            <a:noFill/>
          </a:ln>
          <a:extLst/>
        </p:spPr>
        <p:txBody>
          <a:bodyPr rot="10800000"/>
          <a:lstStyle/>
          <a:p>
            <a:endParaRPr lang="zh-CN" altLang="zh-CN">
              <a:latin typeface="+mn-ea"/>
              <a:ea typeface="+mn-ea"/>
            </a:endParaRPr>
          </a:p>
        </p:txBody>
      </p:sp>
      <p:sp>
        <p:nvSpPr>
          <p:cNvPr id="36" name="Arc 39"/>
          <p:cNvSpPr>
            <a:spLocks/>
          </p:cNvSpPr>
          <p:nvPr/>
        </p:nvSpPr>
        <p:spPr bwMode="auto">
          <a:xfrm rot="8636158">
            <a:off x="3689759" y="4371866"/>
            <a:ext cx="925512" cy="768327"/>
          </a:xfrm>
          <a:custGeom>
            <a:avLst/>
            <a:gdLst>
              <a:gd name="T0" fmla="*/ 2147483647 w 43200"/>
              <a:gd name="T1" fmla="*/ 0 h 35950"/>
              <a:gd name="T2" fmla="*/ 232781352 w 43200"/>
              <a:gd name="T3" fmla="*/ 1571422325 h 35950"/>
              <a:gd name="T4" fmla="*/ 2147483647 w 43200"/>
              <a:gd name="T5" fmla="*/ 2147483647 h 35950"/>
              <a:gd name="T6" fmla="*/ 0 60000 65536"/>
              <a:gd name="T7" fmla="*/ 0 60000 65536"/>
              <a:gd name="T8" fmla="*/ 0 60000 65536"/>
              <a:gd name="T9" fmla="*/ 0 w 43200"/>
              <a:gd name="T10" fmla="*/ 0 h 35950"/>
              <a:gd name="T11" fmla="*/ 43200 w 43200"/>
              <a:gd name="T12" fmla="*/ 35950 h 35950"/>
            </a:gdLst>
            <a:ahLst/>
            <a:cxnLst>
              <a:cxn ang="T6">
                <a:pos x="T0" y="T1"/>
              </a:cxn>
              <a:cxn ang="T7">
                <a:pos x="T2" y="T3"/>
              </a:cxn>
              <a:cxn ang="T8">
                <a:pos x="T4" y="T5"/>
              </a:cxn>
            </a:cxnLst>
            <a:rect l="T9" t="T10" r="T11" b="T12"/>
            <a:pathLst>
              <a:path w="43200" h="35950" fill="none" extrusionOk="0">
                <a:moveTo>
                  <a:pt x="37744" y="-1"/>
                </a:moveTo>
                <a:cubicBezTo>
                  <a:pt x="41258" y="3953"/>
                  <a:pt x="43200" y="9059"/>
                  <a:pt x="43200" y="14350"/>
                </a:cubicBezTo>
                <a:cubicBezTo>
                  <a:pt x="43200" y="26279"/>
                  <a:pt x="33529" y="35950"/>
                  <a:pt x="21600" y="35950"/>
                </a:cubicBezTo>
                <a:cubicBezTo>
                  <a:pt x="9670" y="35950"/>
                  <a:pt x="0" y="26279"/>
                  <a:pt x="0" y="14350"/>
                </a:cubicBezTo>
                <a:cubicBezTo>
                  <a:pt x="-1" y="12032"/>
                  <a:pt x="372" y="9729"/>
                  <a:pt x="1104" y="7530"/>
                </a:cubicBezTo>
              </a:path>
              <a:path w="43200" h="35950" stroke="0" extrusionOk="0">
                <a:moveTo>
                  <a:pt x="37744" y="-1"/>
                </a:moveTo>
                <a:cubicBezTo>
                  <a:pt x="41258" y="3953"/>
                  <a:pt x="43200" y="9059"/>
                  <a:pt x="43200" y="14350"/>
                </a:cubicBezTo>
                <a:cubicBezTo>
                  <a:pt x="43200" y="26279"/>
                  <a:pt x="33529" y="35950"/>
                  <a:pt x="21600" y="35950"/>
                </a:cubicBezTo>
                <a:cubicBezTo>
                  <a:pt x="9670" y="35950"/>
                  <a:pt x="0" y="26279"/>
                  <a:pt x="0" y="14350"/>
                </a:cubicBezTo>
                <a:cubicBezTo>
                  <a:pt x="-1" y="12032"/>
                  <a:pt x="372" y="9729"/>
                  <a:pt x="1104" y="7530"/>
                </a:cubicBezTo>
                <a:lnTo>
                  <a:pt x="21600" y="14350"/>
                </a:lnTo>
                <a:close/>
              </a:path>
            </a:pathLst>
          </a:cu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rot="10800000"/>
          <a:lstStyle/>
          <a:p>
            <a:endParaRPr lang="zh-CN" altLang="en-US">
              <a:latin typeface="+mn-ea"/>
              <a:ea typeface="+mn-ea"/>
            </a:endParaRPr>
          </a:p>
        </p:txBody>
      </p:sp>
      <p:sp>
        <p:nvSpPr>
          <p:cNvPr id="37" name="Arc 40"/>
          <p:cNvSpPr>
            <a:spLocks/>
          </p:cNvSpPr>
          <p:nvPr/>
        </p:nvSpPr>
        <p:spPr bwMode="auto">
          <a:xfrm rot="8636158">
            <a:off x="4289834" y="4643320"/>
            <a:ext cx="439737" cy="461949"/>
          </a:xfrm>
          <a:custGeom>
            <a:avLst/>
            <a:gdLst>
              <a:gd name="T0" fmla="*/ 0 w 20495"/>
              <a:gd name="T1" fmla="*/ 2147483647 h 21598"/>
              <a:gd name="T2" fmla="*/ 2147483647 w 20495"/>
              <a:gd name="T3" fmla="*/ 0 h 21598"/>
              <a:gd name="T4" fmla="*/ 2147483647 w 20495"/>
              <a:gd name="T5" fmla="*/ 2147483647 h 21598"/>
              <a:gd name="T6" fmla="*/ 0 60000 65536"/>
              <a:gd name="T7" fmla="*/ 0 60000 65536"/>
              <a:gd name="T8" fmla="*/ 0 60000 65536"/>
              <a:gd name="T9" fmla="*/ 0 w 20495"/>
              <a:gd name="T10" fmla="*/ 0 h 21598"/>
              <a:gd name="T11" fmla="*/ 20495 w 20495"/>
              <a:gd name="T12" fmla="*/ 21598 h 21598"/>
            </a:gdLst>
            <a:ahLst/>
            <a:cxnLst>
              <a:cxn ang="T6">
                <a:pos x="T0" y="T1"/>
              </a:cxn>
              <a:cxn ang="T7">
                <a:pos x="T2" y="T3"/>
              </a:cxn>
              <a:cxn ang="T8">
                <a:pos x="T4" y="T5"/>
              </a:cxn>
            </a:cxnLst>
            <a:rect l="T9" t="T10" r="T11" b="T12"/>
            <a:pathLst>
              <a:path w="20495" h="21598" fill="none" extrusionOk="0">
                <a:moveTo>
                  <a:pt x="-1" y="14778"/>
                </a:moveTo>
                <a:cubicBezTo>
                  <a:pt x="2901" y="6056"/>
                  <a:pt x="11006" y="126"/>
                  <a:pt x="20199" y="0"/>
                </a:cubicBezTo>
              </a:path>
              <a:path w="20495" h="21598" stroke="0" extrusionOk="0">
                <a:moveTo>
                  <a:pt x="-1" y="14778"/>
                </a:moveTo>
                <a:cubicBezTo>
                  <a:pt x="2901" y="6056"/>
                  <a:pt x="11006" y="126"/>
                  <a:pt x="20199" y="0"/>
                </a:cubicBezTo>
                <a:lnTo>
                  <a:pt x="20495" y="21598"/>
                </a:lnTo>
                <a:close/>
              </a:path>
            </a:pathLst>
          </a:custGeom>
          <a:solidFill>
            <a:srgbClr val="542664"/>
          </a:solidFill>
          <a:ln>
            <a:noFill/>
          </a:ln>
          <a:extLst/>
        </p:spPr>
        <p:txBody>
          <a:bodyPr rot="10800000"/>
          <a:lstStyle/>
          <a:p>
            <a:endParaRPr lang="zh-CN" altLang="en-US">
              <a:latin typeface="+mn-ea"/>
              <a:ea typeface="+mn-ea"/>
            </a:endParaRPr>
          </a:p>
        </p:txBody>
      </p:sp>
      <p:sp>
        <p:nvSpPr>
          <p:cNvPr id="38" name="Arc 41"/>
          <p:cNvSpPr>
            <a:spLocks/>
          </p:cNvSpPr>
          <p:nvPr/>
        </p:nvSpPr>
        <p:spPr bwMode="auto">
          <a:xfrm rot="8636158">
            <a:off x="3881846" y="4816353"/>
            <a:ext cx="762000" cy="461949"/>
          </a:xfrm>
          <a:custGeom>
            <a:avLst/>
            <a:gdLst>
              <a:gd name="T0" fmla="*/ 0 w 35537"/>
              <a:gd name="T1" fmla="*/ 1089852792 h 21600"/>
              <a:gd name="T2" fmla="*/ 2147483647 w 35537"/>
              <a:gd name="T3" fmla="*/ 2147483647 h 21600"/>
              <a:gd name="T4" fmla="*/ 2147483647 w 35537"/>
              <a:gd name="T5" fmla="*/ 2147483647 h 21600"/>
              <a:gd name="T6" fmla="*/ 0 60000 65536"/>
              <a:gd name="T7" fmla="*/ 0 60000 65536"/>
              <a:gd name="T8" fmla="*/ 0 60000 65536"/>
              <a:gd name="T9" fmla="*/ 0 w 35537"/>
              <a:gd name="T10" fmla="*/ 0 h 21600"/>
              <a:gd name="T11" fmla="*/ 35537 w 35537"/>
              <a:gd name="T12" fmla="*/ 21600 h 21600"/>
            </a:gdLst>
            <a:ahLst/>
            <a:cxnLst>
              <a:cxn ang="T6">
                <a:pos x="T0" y="T1"/>
              </a:cxn>
              <a:cxn ang="T7">
                <a:pos x="T2" y="T3"/>
              </a:cxn>
              <a:cxn ang="T8">
                <a:pos x="T4" y="T5"/>
              </a:cxn>
            </a:cxnLst>
            <a:rect l="T9" t="T10" r="T11" b="T12"/>
            <a:pathLst>
              <a:path w="35537" h="21600" fill="none" extrusionOk="0">
                <a:moveTo>
                  <a:pt x="-1" y="5208"/>
                </a:moveTo>
                <a:cubicBezTo>
                  <a:pt x="3916" y="1847"/>
                  <a:pt x="8906" y="-1"/>
                  <a:pt x="14067" y="0"/>
                </a:cubicBezTo>
                <a:cubicBezTo>
                  <a:pt x="25081" y="0"/>
                  <a:pt x="34331" y="8287"/>
                  <a:pt x="35537" y="19234"/>
                </a:cubicBezTo>
              </a:path>
              <a:path w="35537" h="21600" stroke="0" extrusionOk="0">
                <a:moveTo>
                  <a:pt x="-1" y="5208"/>
                </a:moveTo>
                <a:cubicBezTo>
                  <a:pt x="3916" y="1847"/>
                  <a:pt x="8906" y="-1"/>
                  <a:pt x="14067" y="0"/>
                </a:cubicBezTo>
                <a:cubicBezTo>
                  <a:pt x="25081" y="0"/>
                  <a:pt x="34331" y="8287"/>
                  <a:pt x="35537" y="19234"/>
                </a:cubicBezTo>
                <a:lnTo>
                  <a:pt x="14067" y="21600"/>
                </a:lnTo>
                <a:close/>
              </a:path>
            </a:pathLst>
          </a:cu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rot="10800000"/>
          <a:lstStyle/>
          <a:p>
            <a:endParaRPr lang="zh-CN" altLang="en-US">
              <a:latin typeface="+mn-ea"/>
              <a:ea typeface="+mn-ea"/>
            </a:endParaRPr>
          </a:p>
        </p:txBody>
      </p:sp>
      <p:sp>
        <p:nvSpPr>
          <p:cNvPr id="39" name="Text Box 32"/>
          <p:cNvSpPr txBox="1">
            <a:spLocks noChangeArrowheads="1"/>
          </p:cNvSpPr>
          <p:nvPr/>
        </p:nvSpPr>
        <p:spPr bwMode="auto">
          <a:xfrm>
            <a:off x="1928053" y="1581358"/>
            <a:ext cx="1581792" cy="1071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ct val="80000"/>
              </a:lnSpc>
              <a:spcBef>
                <a:spcPct val="70000"/>
              </a:spcBef>
            </a:pPr>
            <a:r>
              <a:rPr lang="zh-CN" altLang="en-US" sz="1200" dirty="0">
                <a:latin typeface="+mn-ea"/>
                <a:ea typeface="+mn-ea"/>
              </a:rPr>
              <a:t>数据量增长</a:t>
            </a:r>
            <a:endParaRPr lang="en-US" altLang="zh-CN" sz="1200" dirty="0">
              <a:latin typeface="+mn-ea"/>
              <a:ea typeface="+mn-ea"/>
            </a:endParaRPr>
          </a:p>
          <a:p>
            <a:pPr eaLnBrk="1" hangingPunct="1">
              <a:lnSpc>
                <a:spcPct val="80000"/>
              </a:lnSpc>
              <a:spcBef>
                <a:spcPct val="70000"/>
              </a:spcBef>
            </a:pPr>
            <a:r>
              <a:rPr lang="zh-CN" altLang="en-US" sz="1200" dirty="0">
                <a:latin typeface="+mn-ea"/>
                <a:ea typeface="+mn-ea"/>
              </a:rPr>
              <a:t>用户数增长</a:t>
            </a:r>
            <a:endParaRPr lang="en-US" altLang="zh-CN" sz="1200" dirty="0">
              <a:latin typeface="+mn-ea"/>
              <a:ea typeface="+mn-ea"/>
            </a:endParaRPr>
          </a:p>
          <a:p>
            <a:pPr eaLnBrk="1" hangingPunct="1">
              <a:lnSpc>
                <a:spcPct val="80000"/>
              </a:lnSpc>
              <a:spcBef>
                <a:spcPct val="70000"/>
              </a:spcBef>
            </a:pPr>
            <a:r>
              <a:rPr lang="zh-CN" altLang="en-US" sz="1200" dirty="0" smtClean="0">
                <a:latin typeface="+mn-ea"/>
                <a:ea typeface="+mn-ea"/>
              </a:rPr>
              <a:t>查</a:t>
            </a:r>
            <a:r>
              <a:rPr lang="zh-CN" altLang="en-US" sz="1200" dirty="0">
                <a:latin typeface="+mn-ea"/>
                <a:ea typeface="+mn-ea"/>
              </a:rPr>
              <a:t>询复杂度增长</a:t>
            </a:r>
            <a:endParaRPr lang="en-US" altLang="zh-CN" sz="1200" dirty="0">
              <a:latin typeface="+mn-ea"/>
              <a:ea typeface="+mn-ea"/>
            </a:endParaRPr>
          </a:p>
          <a:p>
            <a:pPr eaLnBrk="1" hangingPunct="1">
              <a:lnSpc>
                <a:spcPct val="80000"/>
              </a:lnSpc>
              <a:spcBef>
                <a:spcPct val="70000"/>
              </a:spcBef>
            </a:pPr>
            <a:r>
              <a:rPr lang="en-US" altLang="zh-CN" sz="1200" dirty="0" smtClean="0">
                <a:latin typeface="+mn-ea"/>
                <a:ea typeface="+mn-ea"/>
              </a:rPr>
              <a:t>ETL</a:t>
            </a:r>
            <a:r>
              <a:rPr lang="zh-CN" altLang="en-US" sz="1200" dirty="0" smtClean="0">
                <a:latin typeface="+mn-ea"/>
                <a:ea typeface="+mn-ea"/>
              </a:rPr>
              <a:t>处理复杂度增长</a:t>
            </a:r>
            <a:endParaRPr lang="zh-CN" altLang="en-US" sz="1200" dirty="0">
              <a:latin typeface="+mn-ea"/>
              <a:ea typeface="+mn-ea"/>
            </a:endParaRPr>
          </a:p>
        </p:txBody>
      </p:sp>
      <p:sp>
        <p:nvSpPr>
          <p:cNvPr id="40" name="Oval 46"/>
          <p:cNvSpPr/>
          <p:nvPr/>
        </p:nvSpPr>
        <p:spPr>
          <a:xfrm rot="19796257">
            <a:off x="2055914" y="4525023"/>
            <a:ext cx="3528000" cy="1073024"/>
          </a:xfrm>
          <a:prstGeom prst="ellipse">
            <a:avLst/>
          </a:prstGeom>
          <a:solidFill>
            <a:srgbClr val="3892D0">
              <a:alpha val="50196"/>
            </a:srgbClr>
          </a:solidFill>
          <a:ln>
            <a:noFill/>
          </a:ln>
        </p:spPr>
        <p:txBody>
          <a:bodyPr anchor="ctr"/>
          <a:lstStyle/>
          <a:p>
            <a:pPr algn="ctr"/>
            <a:r>
              <a:rPr lang="zh-CN" altLang="en-US" sz="1600" dirty="0">
                <a:solidFill>
                  <a:schemeClr val="tx1"/>
                </a:solidFill>
                <a:effectLst>
                  <a:outerShdw blurRad="38100" dist="38100" dir="2700000" algn="tl">
                    <a:srgbClr val="000000">
                      <a:alpha val="43137"/>
                    </a:srgbClr>
                  </a:outerShdw>
                </a:effectLst>
                <a:latin typeface="+mn-ea"/>
                <a:ea typeface="+mn-ea"/>
              </a:rPr>
              <a:t>管理分析</a:t>
            </a:r>
            <a:r>
              <a:rPr lang="zh-CN" altLang="en-US" sz="1600" dirty="0" smtClean="0">
                <a:solidFill>
                  <a:schemeClr val="tx1"/>
                </a:solidFill>
                <a:effectLst>
                  <a:outerShdw blurRad="38100" dist="38100" dir="2700000" algn="tl">
                    <a:srgbClr val="000000">
                      <a:alpha val="43137"/>
                    </a:srgbClr>
                  </a:outerShdw>
                </a:effectLst>
                <a:latin typeface="+mn-ea"/>
                <a:ea typeface="+mn-ea"/>
              </a:rPr>
              <a:t>类应用</a:t>
            </a:r>
          </a:p>
          <a:p>
            <a:pPr algn="ctr"/>
            <a:r>
              <a:rPr lang="zh-CN" altLang="en-US" sz="1600" dirty="0">
                <a:effectLst>
                  <a:outerShdw blurRad="38100" dist="38100" dir="2700000" algn="tl">
                    <a:srgbClr val="000000">
                      <a:alpha val="43137"/>
                    </a:srgbClr>
                  </a:outerShdw>
                </a:effectLst>
                <a:latin typeface="+mn-ea"/>
                <a:ea typeface="+mn-ea"/>
              </a:rPr>
              <a:t>历史查询类应用</a:t>
            </a:r>
            <a:endParaRPr lang="en-US" sz="1600" dirty="0">
              <a:solidFill>
                <a:schemeClr val="tx1"/>
              </a:solidFill>
              <a:effectLst>
                <a:outerShdw blurRad="38100" dist="38100" dir="2700000" algn="tl">
                  <a:srgbClr val="000000">
                    <a:alpha val="43137"/>
                  </a:srgbClr>
                </a:outerShdw>
              </a:effectLst>
              <a:latin typeface="+mn-ea"/>
              <a:ea typeface="+mn-ea"/>
            </a:endParaRPr>
          </a:p>
        </p:txBody>
      </p:sp>
      <p:sp>
        <p:nvSpPr>
          <p:cNvPr id="42" name="Oval 47"/>
          <p:cNvSpPr/>
          <p:nvPr/>
        </p:nvSpPr>
        <p:spPr>
          <a:xfrm rot="19829037">
            <a:off x="6083241" y="1857420"/>
            <a:ext cx="3866315" cy="1572604"/>
          </a:xfrm>
          <a:prstGeom prst="ellipse">
            <a:avLst/>
          </a:prstGeom>
          <a:solidFill>
            <a:srgbClr val="F48E93">
              <a:alpha val="50196"/>
            </a:srgbClr>
          </a:solidFill>
          <a:ln>
            <a:noFill/>
          </a:ln>
        </p:spPr>
        <p:txBody>
          <a:bodyPr anchor="ctr"/>
          <a:lstStyle/>
          <a:p>
            <a:pPr algn="ctr"/>
            <a:r>
              <a:rPr lang="zh-CN" altLang="en-US" sz="1600" dirty="0">
                <a:effectLst>
                  <a:outerShdw blurRad="38100" dist="38100" dir="2700000" algn="tl">
                    <a:srgbClr val="000000">
                      <a:alpha val="43137"/>
                    </a:srgbClr>
                  </a:outerShdw>
                </a:effectLst>
                <a:latin typeface="+mn-ea"/>
                <a:ea typeface="+mn-ea"/>
              </a:rPr>
              <a:t>实时分析类应用</a:t>
            </a:r>
            <a:endParaRPr lang="en-US" sz="1600" dirty="0">
              <a:effectLst>
                <a:outerShdw blurRad="38100" dist="38100" dir="2700000" algn="tl">
                  <a:srgbClr val="000000">
                    <a:alpha val="43137"/>
                  </a:srgbClr>
                </a:outerShdw>
              </a:effectLst>
              <a:latin typeface="+mn-ea"/>
              <a:ea typeface="+mn-ea"/>
            </a:endParaRPr>
          </a:p>
        </p:txBody>
      </p:sp>
      <p:grpSp>
        <p:nvGrpSpPr>
          <p:cNvPr id="44" name="组合 43"/>
          <p:cNvGrpSpPr/>
          <p:nvPr/>
        </p:nvGrpSpPr>
        <p:grpSpPr>
          <a:xfrm>
            <a:off x="4087596" y="3554940"/>
            <a:ext cx="2700000" cy="1044000"/>
            <a:chOff x="4554152" y="3568390"/>
            <a:chExt cx="1885869" cy="998503"/>
          </a:xfrm>
        </p:grpSpPr>
        <p:sp>
          <p:nvSpPr>
            <p:cNvPr id="41" name="Oval 48"/>
            <p:cNvSpPr/>
            <p:nvPr/>
          </p:nvSpPr>
          <p:spPr>
            <a:xfrm rot="19796257">
              <a:off x="4554152" y="3568390"/>
              <a:ext cx="1885869" cy="998503"/>
            </a:xfrm>
            <a:prstGeom prst="ellipse">
              <a:avLst/>
            </a:prstGeom>
            <a:solidFill>
              <a:srgbClr val="6C3080">
                <a:alpha val="50196"/>
              </a:srgbClr>
            </a:solidFill>
            <a:ln>
              <a:noFill/>
            </a:ln>
          </p:spPr>
          <p:txBody>
            <a:bodyPr anchor="ctr"/>
            <a:lstStyle/>
            <a:p>
              <a:pPr algn="ctr"/>
              <a:endParaRPr lang="en-US" sz="1600" dirty="0">
                <a:latin typeface="+mn-ea"/>
                <a:ea typeface="+mn-ea"/>
              </a:endParaRPr>
            </a:p>
          </p:txBody>
        </p:sp>
        <p:sp>
          <p:nvSpPr>
            <p:cNvPr id="43" name="矩形 42"/>
            <p:cNvSpPr/>
            <p:nvPr/>
          </p:nvSpPr>
          <p:spPr>
            <a:xfrm rot="19829592">
              <a:off x="4770158" y="3758153"/>
              <a:ext cx="1516326" cy="559291"/>
            </a:xfrm>
            <a:prstGeom prst="rect">
              <a:avLst/>
            </a:prstGeom>
          </p:spPr>
          <p:txBody>
            <a:bodyPr wrap="none">
              <a:spAutoFit/>
            </a:bodyPr>
            <a:lstStyle/>
            <a:p>
              <a:pPr algn="ctr"/>
              <a:r>
                <a:rPr lang="zh-CN" altLang="en-US" sz="1600" dirty="0">
                  <a:effectLst>
                    <a:outerShdw blurRad="38100" dist="38100" dir="2700000" algn="tl">
                      <a:srgbClr val="000000">
                        <a:alpha val="43137"/>
                      </a:srgbClr>
                    </a:outerShdw>
                  </a:effectLst>
                  <a:latin typeface="微软雅黑" pitchFamily="34" charset="-122"/>
                  <a:ea typeface="微软雅黑" pitchFamily="34" charset="-122"/>
                </a:rPr>
                <a:t>沙盘演练类</a:t>
              </a:r>
              <a:r>
                <a:rPr lang="zh-CN" altLang="en-US" sz="1600" dirty="0" smtClean="0">
                  <a:effectLst>
                    <a:outerShdw blurRad="38100" dist="38100" dir="2700000" algn="tl">
                      <a:srgbClr val="000000">
                        <a:alpha val="43137"/>
                      </a:srgbClr>
                    </a:outerShdw>
                  </a:effectLst>
                  <a:latin typeface="微软雅黑" pitchFamily="34" charset="-122"/>
                  <a:ea typeface="微软雅黑" pitchFamily="34" charset="-122"/>
                </a:rPr>
                <a:t>应用</a:t>
              </a:r>
              <a:endParaRPr lang="en-US" altLang="zh-CN" sz="1600" dirty="0" smtClean="0">
                <a:effectLst>
                  <a:outerShdw blurRad="38100" dist="38100" dir="2700000" algn="tl">
                    <a:srgbClr val="000000">
                      <a:alpha val="43137"/>
                    </a:srgbClr>
                  </a:outerShdw>
                </a:effectLst>
                <a:latin typeface="微软雅黑" pitchFamily="34" charset="-122"/>
                <a:ea typeface="微软雅黑" pitchFamily="34" charset="-122"/>
              </a:endParaRPr>
            </a:p>
            <a:p>
              <a:pPr algn="ctr"/>
              <a:r>
                <a:rPr lang="zh-CN" altLang="en-US" sz="1600" dirty="0">
                  <a:effectLst>
                    <a:outerShdw blurRad="38100" dist="38100" dir="2700000" algn="tl">
                      <a:srgbClr val="000000">
                        <a:alpha val="43137"/>
                      </a:srgbClr>
                    </a:outerShdw>
                  </a:effectLst>
                  <a:latin typeface="微软雅黑" pitchFamily="34" charset="-122"/>
                  <a:ea typeface="微软雅黑" pitchFamily="34" charset="-122"/>
                </a:rPr>
                <a:t>数据增值</a:t>
              </a:r>
              <a:r>
                <a:rPr lang="zh-CN" altLang="en-US" sz="1600" dirty="0" smtClean="0">
                  <a:effectLst>
                    <a:outerShdw blurRad="38100" dist="38100" dir="2700000" algn="tl">
                      <a:srgbClr val="000000">
                        <a:alpha val="43137"/>
                      </a:srgbClr>
                    </a:outerShdw>
                  </a:effectLst>
                  <a:latin typeface="微软雅黑" pitchFamily="34" charset="-122"/>
                  <a:ea typeface="微软雅黑" pitchFamily="34" charset="-122"/>
                </a:rPr>
                <a:t>类</a:t>
              </a:r>
              <a:r>
                <a:rPr lang="zh-CN" altLang="en-US" sz="1600" dirty="0">
                  <a:effectLst>
                    <a:outerShdw blurRad="38100" dist="38100" dir="2700000" algn="tl">
                      <a:srgbClr val="000000">
                        <a:alpha val="43137"/>
                      </a:srgbClr>
                    </a:outerShdw>
                  </a:effectLst>
                  <a:latin typeface="微软雅黑" pitchFamily="34" charset="-122"/>
                  <a:ea typeface="微软雅黑" pitchFamily="34" charset="-122"/>
                </a:rPr>
                <a:t>产品</a:t>
              </a:r>
              <a:endParaRPr lang="en-US" altLang="zh-CN" sz="1600" dirty="0">
                <a:effectLst>
                  <a:outerShdw blurRad="38100" dist="38100" dir="2700000" algn="tl">
                    <a:srgbClr val="000000">
                      <a:alpha val="43137"/>
                    </a:srgbClr>
                  </a:outerShdw>
                </a:effectLst>
                <a:latin typeface="微软雅黑" pitchFamily="34" charset="-122"/>
                <a:ea typeface="微软雅黑" pitchFamily="34" charset="-122"/>
              </a:endParaRPr>
            </a:p>
          </p:txBody>
        </p:sp>
      </p:grpSp>
    </p:spTree>
    <p:extLst>
      <p:ext uri="{BB962C8B-B14F-4D97-AF65-F5344CB8AC3E}">
        <p14:creationId xmlns="" xmlns:p14="http://schemas.microsoft.com/office/powerpoint/2010/main" val="2248271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barn(inVertical)">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animEffect transition="in" filter="barn(inVertical)">
                                      <p:cBhvr>
                                        <p:cTn id="17"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大数据分析平台总体架构</a:t>
            </a:r>
            <a:r>
              <a:rPr lang="en-US" altLang="zh-CN" dirty="0" smtClean="0"/>
              <a:t>——</a:t>
            </a:r>
            <a:r>
              <a:rPr lang="zh-CN" altLang="en-US" dirty="0" smtClean="0"/>
              <a:t>管理分析类应用</a:t>
            </a:r>
            <a:endParaRPr lang="zh-CN" altLang="en-US" dirty="0"/>
          </a:p>
        </p:txBody>
      </p:sp>
      <p:sp>
        <p:nvSpPr>
          <p:cNvPr id="45" name="Rectangle 3"/>
          <p:cNvSpPr>
            <a:spLocks noChangeArrowheads="1"/>
          </p:cNvSpPr>
          <p:nvPr/>
        </p:nvSpPr>
        <p:spPr bwMode="auto">
          <a:xfrm>
            <a:off x="8052769" y="1448178"/>
            <a:ext cx="1828800" cy="45134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177800" indent="-177800" eaLnBrk="0" hangingPunct="0">
              <a:spcBef>
                <a:spcPct val="20000"/>
              </a:spcBef>
              <a:buClr>
                <a:schemeClr val="accent1"/>
              </a:buClr>
              <a:buFont typeface="Wingdings" pitchFamily="2" charset="2"/>
              <a:buChar char="r"/>
            </a:pPr>
            <a:r>
              <a:rPr lang="zh-CN" altLang="en-US" sz="1000" dirty="0" smtClean="0">
                <a:latin typeface="+mn-ea"/>
                <a:ea typeface="+mn-ea"/>
              </a:rPr>
              <a:t>总</a:t>
            </a:r>
            <a:r>
              <a:rPr lang="zh-CN" altLang="en-US" sz="1000" dirty="0">
                <a:latin typeface="+mn-ea"/>
                <a:ea typeface="+mn-ea"/>
              </a:rPr>
              <a:t>账分析</a:t>
            </a:r>
          </a:p>
          <a:p>
            <a:pPr marL="533400" lvl="1" indent="-176213" eaLnBrk="0" hangingPunct="0">
              <a:spcBef>
                <a:spcPct val="20000"/>
              </a:spcBef>
              <a:buClr>
                <a:schemeClr val="accent1"/>
              </a:buClr>
              <a:buFont typeface="Wingdings" pitchFamily="2" charset="2"/>
              <a:buChar char="*"/>
            </a:pPr>
            <a:r>
              <a:rPr lang="zh-CN" altLang="en-US" sz="900" b="0" dirty="0">
                <a:latin typeface="+mn-ea"/>
                <a:ea typeface="+mn-ea"/>
              </a:rPr>
              <a:t>资产负债表分析</a:t>
            </a:r>
          </a:p>
          <a:p>
            <a:pPr marL="533400" lvl="1" indent="-176213" eaLnBrk="0" hangingPunct="0">
              <a:spcBef>
                <a:spcPct val="20000"/>
              </a:spcBef>
              <a:buClr>
                <a:schemeClr val="accent1"/>
              </a:buClr>
              <a:buFont typeface="Wingdings" pitchFamily="2" charset="2"/>
              <a:buChar char="*"/>
            </a:pPr>
            <a:r>
              <a:rPr lang="zh-CN" altLang="en-US" sz="900" b="0" dirty="0">
                <a:latin typeface="+mn-ea"/>
                <a:ea typeface="+mn-ea"/>
              </a:rPr>
              <a:t>损益表分析</a:t>
            </a:r>
          </a:p>
          <a:p>
            <a:pPr marL="533400" lvl="1" indent="-176213" eaLnBrk="0" hangingPunct="0">
              <a:spcBef>
                <a:spcPct val="20000"/>
              </a:spcBef>
              <a:buClr>
                <a:schemeClr val="accent1"/>
              </a:buClr>
              <a:buFont typeface="Wingdings" pitchFamily="2" charset="2"/>
              <a:buChar char="*"/>
            </a:pPr>
            <a:r>
              <a:rPr lang="zh-CN" altLang="en-US" sz="900" b="0" dirty="0">
                <a:latin typeface="+mn-ea"/>
                <a:ea typeface="+mn-ea"/>
              </a:rPr>
              <a:t>现金流量表分析</a:t>
            </a:r>
          </a:p>
          <a:p>
            <a:pPr marL="533400" lvl="1" indent="-176213" eaLnBrk="0" hangingPunct="0">
              <a:spcBef>
                <a:spcPct val="20000"/>
              </a:spcBef>
              <a:buClr>
                <a:schemeClr val="accent1"/>
              </a:buClr>
              <a:buFont typeface="Wingdings" pitchFamily="2" charset="2"/>
              <a:buChar char="*"/>
            </a:pPr>
            <a:r>
              <a:rPr lang="zh-CN" altLang="en-US" sz="900" b="0" dirty="0">
                <a:latin typeface="+mn-ea"/>
                <a:ea typeface="+mn-ea"/>
              </a:rPr>
              <a:t>财务指标分析</a:t>
            </a:r>
            <a:endParaRPr lang="zh-CN" altLang="en-US" sz="500" b="0" dirty="0">
              <a:latin typeface="+mn-ea"/>
              <a:ea typeface="+mn-ea"/>
            </a:endParaRPr>
          </a:p>
          <a:p>
            <a:pPr marL="177800" indent="-177800" eaLnBrk="0" hangingPunct="0">
              <a:lnSpc>
                <a:spcPct val="90000"/>
              </a:lnSpc>
              <a:spcBef>
                <a:spcPct val="20000"/>
              </a:spcBef>
              <a:buClr>
                <a:schemeClr val="accent1"/>
              </a:buClr>
              <a:buFont typeface="Wingdings" pitchFamily="2" charset="2"/>
              <a:buChar char="r"/>
            </a:pPr>
            <a:r>
              <a:rPr lang="zh-CN" altLang="en-US" sz="1000" dirty="0">
                <a:latin typeface="+mn-ea"/>
                <a:ea typeface="+mn-ea"/>
              </a:rPr>
              <a:t>盈利分析</a:t>
            </a:r>
          </a:p>
          <a:p>
            <a:pPr marL="533400" lvl="1" indent="-176213" eaLnBrk="0" hangingPunct="0">
              <a:spcBef>
                <a:spcPct val="20000"/>
              </a:spcBef>
              <a:buClr>
                <a:schemeClr val="accent1"/>
              </a:buClr>
              <a:buFont typeface="Wingdings" pitchFamily="2" charset="2"/>
              <a:buChar char="*"/>
            </a:pPr>
            <a:r>
              <a:rPr lang="zh-CN" altLang="en-US" sz="900" b="0" dirty="0">
                <a:latin typeface="+mn-ea"/>
                <a:ea typeface="+mn-ea"/>
              </a:rPr>
              <a:t>机构贡献度</a:t>
            </a:r>
          </a:p>
          <a:p>
            <a:pPr marL="533400" lvl="1" indent="-176213" eaLnBrk="0" hangingPunct="0">
              <a:spcBef>
                <a:spcPct val="20000"/>
              </a:spcBef>
              <a:buClr>
                <a:schemeClr val="accent1"/>
              </a:buClr>
              <a:buFont typeface="Wingdings" pitchFamily="2" charset="2"/>
              <a:buChar char="*"/>
            </a:pPr>
            <a:r>
              <a:rPr lang="zh-CN" altLang="en-US" sz="900" b="0" dirty="0">
                <a:latin typeface="+mn-ea"/>
                <a:ea typeface="+mn-ea"/>
              </a:rPr>
              <a:t>产品贡献度</a:t>
            </a:r>
          </a:p>
          <a:p>
            <a:pPr marL="533400" lvl="1" indent="-176213" eaLnBrk="0" hangingPunct="0">
              <a:spcBef>
                <a:spcPct val="20000"/>
              </a:spcBef>
              <a:buClr>
                <a:schemeClr val="accent1"/>
              </a:buClr>
              <a:buFont typeface="Wingdings" pitchFamily="2" charset="2"/>
              <a:buChar char="*"/>
            </a:pPr>
            <a:r>
              <a:rPr lang="zh-CN" altLang="en-US" sz="900" dirty="0">
                <a:latin typeface="+mn-ea"/>
                <a:ea typeface="+mn-ea"/>
              </a:rPr>
              <a:t>客户细分贡献度</a:t>
            </a:r>
          </a:p>
          <a:p>
            <a:pPr marL="533400" lvl="1" indent="-176213" eaLnBrk="0" hangingPunct="0">
              <a:spcBef>
                <a:spcPct val="20000"/>
              </a:spcBef>
              <a:buClr>
                <a:schemeClr val="accent1"/>
              </a:buClr>
              <a:buFont typeface="Wingdings" pitchFamily="2" charset="2"/>
              <a:buChar char="*"/>
            </a:pPr>
            <a:r>
              <a:rPr lang="zh-CN" altLang="en-US" sz="900" b="0" dirty="0">
                <a:latin typeface="+mn-ea"/>
                <a:ea typeface="+mn-ea"/>
              </a:rPr>
              <a:t>渠道绩效</a:t>
            </a:r>
          </a:p>
          <a:p>
            <a:pPr marL="177800" indent="-177800" eaLnBrk="0" hangingPunct="0">
              <a:lnSpc>
                <a:spcPct val="90000"/>
              </a:lnSpc>
              <a:spcBef>
                <a:spcPct val="20000"/>
              </a:spcBef>
              <a:buClr>
                <a:schemeClr val="accent1"/>
              </a:buClr>
              <a:buFont typeface="Wingdings" pitchFamily="2" charset="2"/>
              <a:buChar char="r"/>
            </a:pPr>
            <a:r>
              <a:rPr lang="zh-CN" altLang="en-US" sz="1000" b="0" dirty="0" smtClean="0">
                <a:latin typeface="+mn-ea"/>
                <a:ea typeface="+mn-ea"/>
              </a:rPr>
              <a:t>资产负债分析</a:t>
            </a:r>
            <a:endParaRPr lang="en-US" altLang="zh-CN" sz="1000" b="0" dirty="0" smtClean="0">
              <a:latin typeface="+mn-ea"/>
              <a:ea typeface="+mn-ea"/>
            </a:endParaRPr>
          </a:p>
          <a:p>
            <a:pPr marL="514350" lvl="1" indent="-171450" eaLnBrk="0" hangingPunct="0">
              <a:lnSpc>
                <a:spcPct val="90000"/>
              </a:lnSpc>
              <a:spcBef>
                <a:spcPct val="20000"/>
              </a:spcBef>
              <a:buClr>
                <a:schemeClr val="accent1"/>
              </a:buClr>
              <a:buFont typeface="Wingdings" pitchFamily="2" charset="2"/>
              <a:buChar char="*"/>
            </a:pPr>
            <a:r>
              <a:rPr lang="zh-CN" altLang="en-US" sz="900" dirty="0">
                <a:latin typeface="+mn-ea"/>
                <a:ea typeface="+mn-ea"/>
              </a:rPr>
              <a:t>主要指标报</a:t>
            </a:r>
            <a:r>
              <a:rPr lang="zh-CN" altLang="en-US" sz="900" dirty="0" smtClean="0">
                <a:latin typeface="+mn-ea"/>
                <a:ea typeface="+mn-ea"/>
              </a:rPr>
              <a:t>告，如：</a:t>
            </a:r>
            <a:endParaRPr lang="en-US" altLang="zh-CN" sz="900" dirty="0" smtClean="0">
              <a:latin typeface="+mn-ea"/>
              <a:ea typeface="+mn-ea"/>
            </a:endParaRPr>
          </a:p>
          <a:p>
            <a:pPr marL="800100" lvl="1" indent="-285750" eaLnBrk="0" hangingPunct="0">
              <a:lnSpc>
                <a:spcPct val="90000"/>
              </a:lnSpc>
              <a:spcBef>
                <a:spcPct val="20000"/>
              </a:spcBef>
              <a:buClr>
                <a:schemeClr val="accent1"/>
              </a:buClr>
            </a:pPr>
            <a:r>
              <a:rPr lang="zh-CN" altLang="en-US" sz="900" dirty="0" smtClean="0">
                <a:latin typeface="+mn-ea"/>
                <a:ea typeface="+mn-ea"/>
              </a:rPr>
              <a:t>净</a:t>
            </a:r>
            <a:r>
              <a:rPr lang="zh-CN" altLang="en-US" sz="900" dirty="0">
                <a:latin typeface="+mn-ea"/>
                <a:ea typeface="+mn-ea"/>
              </a:rPr>
              <a:t>利息收入、净收入</a:t>
            </a:r>
            <a:r>
              <a:rPr lang="zh-CN" altLang="en-US" sz="900" dirty="0" smtClean="0">
                <a:latin typeface="+mn-ea"/>
                <a:ea typeface="+mn-ea"/>
              </a:rPr>
              <a:t>、</a:t>
            </a:r>
            <a:endParaRPr lang="en-US" altLang="zh-CN" sz="900" dirty="0" smtClean="0">
              <a:latin typeface="+mn-ea"/>
              <a:ea typeface="+mn-ea"/>
            </a:endParaRPr>
          </a:p>
          <a:p>
            <a:pPr marL="800100" lvl="1" indent="-285750" eaLnBrk="0" hangingPunct="0">
              <a:lnSpc>
                <a:spcPct val="90000"/>
              </a:lnSpc>
              <a:spcBef>
                <a:spcPct val="20000"/>
              </a:spcBef>
              <a:buClr>
                <a:schemeClr val="accent1"/>
              </a:buClr>
            </a:pPr>
            <a:r>
              <a:rPr lang="zh-CN" altLang="en-US" sz="900" dirty="0" smtClean="0">
                <a:latin typeface="+mn-ea"/>
                <a:ea typeface="+mn-ea"/>
              </a:rPr>
              <a:t>净</a:t>
            </a:r>
            <a:r>
              <a:rPr lang="zh-CN" altLang="en-US" sz="900" dirty="0">
                <a:latin typeface="+mn-ea"/>
                <a:ea typeface="+mn-ea"/>
              </a:rPr>
              <a:t>现值、市场价</a:t>
            </a:r>
            <a:r>
              <a:rPr lang="zh-CN" altLang="en-US" sz="900" dirty="0" smtClean="0">
                <a:latin typeface="+mn-ea"/>
                <a:ea typeface="+mn-ea"/>
              </a:rPr>
              <a:t>值等</a:t>
            </a:r>
            <a:endParaRPr lang="en-US" altLang="zh-CN" sz="900" dirty="0" smtClean="0">
              <a:latin typeface="+mn-ea"/>
              <a:ea typeface="+mn-ea"/>
            </a:endParaRPr>
          </a:p>
          <a:p>
            <a:pPr marL="514350" lvl="1" indent="-171450" eaLnBrk="0" hangingPunct="0">
              <a:lnSpc>
                <a:spcPct val="90000"/>
              </a:lnSpc>
              <a:spcBef>
                <a:spcPct val="20000"/>
              </a:spcBef>
              <a:buClr>
                <a:schemeClr val="accent1"/>
              </a:buClr>
              <a:buFont typeface="Wingdings" pitchFamily="2" charset="2"/>
              <a:buChar char="*"/>
            </a:pPr>
            <a:r>
              <a:rPr lang="zh-CN" altLang="en-US" sz="900" dirty="0">
                <a:latin typeface="+mn-ea"/>
                <a:ea typeface="+mn-ea"/>
              </a:rPr>
              <a:t>头寸报告</a:t>
            </a:r>
            <a:endParaRPr lang="en-US" altLang="zh-CN" sz="900" dirty="0">
              <a:latin typeface="+mn-ea"/>
              <a:ea typeface="+mn-ea"/>
            </a:endParaRPr>
          </a:p>
          <a:p>
            <a:pPr marL="514350" lvl="1" indent="-171450" eaLnBrk="0" hangingPunct="0">
              <a:lnSpc>
                <a:spcPct val="90000"/>
              </a:lnSpc>
              <a:spcBef>
                <a:spcPct val="20000"/>
              </a:spcBef>
              <a:buClr>
                <a:schemeClr val="accent1"/>
              </a:buClr>
              <a:buFont typeface="Wingdings" pitchFamily="2" charset="2"/>
              <a:buChar char="*"/>
            </a:pPr>
            <a:r>
              <a:rPr lang="zh-CN" altLang="en-US" sz="900" dirty="0">
                <a:latin typeface="+mn-ea"/>
                <a:ea typeface="+mn-ea"/>
              </a:rPr>
              <a:t>现金流报</a:t>
            </a:r>
            <a:r>
              <a:rPr lang="zh-CN" altLang="en-US" sz="900" dirty="0" smtClean="0">
                <a:latin typeface="+mn-ea"/>
                <a:ea typeface="+mn-ea"/>
              </a:rPr>
              <a:t>告</a:t>
            </a:r>
            <a:endParaRPr lang="en-US" altLang="zh-CN" sz="900" dirty="0" smtClean="0">
              <a:latin typeface="+mn-ea"/>
              <a:ea typeface="+mn-ea"/>
            </a:endParaRPr>
          </a:p>
          <a:p>
            <a:pPr marL="514350" lvl="1" indent="-171450" eaLnBrk="0" hangingPunct="0">
              <a:lnSpc>
                <a:spcPct val="90000"/>
              </a:lnSpc>
              <a:spcBef>
                <a:spcPct val="20000"/>
              </a:spcBef>
              <a:buClr>
                <a:schemeClr val="accent1"/>
              </a:buClr>
              <a:buFont typeface="Wingdings" pitchFamily="2" charset="2"/>
              <a:buChar char="*"/>
            </a:pPr>
            <a:r>
              <a:rPr lang="zh-CN" altLang="en-US" sz="900" dirty="0">
                <a:latin typeface="+mn-ea"/>
                <a:ea typeface="+mn-ea"/>
              </a:rPr>
              <a:t>风险价值（</a:t>
            </a:r>
            <a:r>
              <a:rPr lang="en-US" altLang="zh-CN" sz="900" dirty="0" err="1">
                <a:latin typeface="+mn-ea"/>
                <a:ea typeface="+mn-ea"/>
              </a:rPr>
              <a:t>VaR</a:t>
            </a:r>
            <a:r>
              <a:rPr lang="zh-CN" altLang="en-US" sz="900" dirty="0">
                <a:latin typeface="+mn-ea"/>
                <a:ea typeface="+mn-ea"/>
              </a:rPr>
              <a:t>）计</a:t>
            </a:r>
            <a:r>
              <a:rPr lang="zh-CN" altLang="en-US" sz="900" dirty="0" smtClean="0">
                <a:latin typeface="+mn-ea"/>
                <a:ea typeface="+mn-ea"/>
              </a:rPr>
              <a:t>算</a:t>
            </a:r>
            <a:endParaRPr lang="en-US" altLang="zh-CN" sz="900" dirty="0">
              <a:latin typeface="+mn-ea"/>
              <a:ea typeface="+mn-ea"/>
            </a:endParaRPr>
          </a:p>
          <a:p>
            <a:pPr marL="177800" indent="-177800" eaLnBrk="0" hangingPunct="0">
              <a:lnSpc>
                <a:spcPct val="90000"/>
              </a:lnSpc>
              <a:spcBef>
                <a:spcPct val="20000"/>
              </a:spcBef>
              <a:buClr>
                <a:schemeClr val="accent1"/>
              </a:buClr>
              <a:buFont typeface="Wingdings" pitchFamily="2" charset="2"/>
              <a:buChar char="r"/>
            </a:pPr>
            <a:r>
              <a:rPr lang="zh-CN" altLang="en-US" sz="1000" b="0" dirty="0" smtClean="0">
                <a:latin typeface="+mn-ea"/>
                <a:ea typeface="+mn-ea"/>
              </a:rPr>
              <a:t>财务</a:t>
            </a:r>
            <a:r>
              <a:rPr lang="zh-CN" altLang="en-US" sz="1000" b="0" dirty="0">
                <a:latin typeface="+mn-ea"/>
                <a:ea typeface="+mn-ea"/>
              </a:rPr>
              <a:t>预算与计划</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财务预算</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财务计划执行监控</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执行过程分析</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年末财务计划执行分析</a:t>
            </a:r>
          </a:p>
          <a:p>
            <a:pPr marL="177800" indent="-177800" eaLnBrk="0" hangingPunct="0">
              <a:lnSpc>
                <a:spcPct val="90000"/>
              </a:lnSpc>
              <a:spcBef>
                <a:spcPct val="20000"/>
              </a:spcBef>
              <a:buClr>
                <a:schemeClr val="accent1"/>
              </a:buClr>
              <a:buFont typeface="Wingdings" pitchFamily="2" charset="2"/>
              <a:buChar char="r"/>
            </a:pPr>
            <a:r>
              <a:rPr lang="zh-CN" altLang="en-US" sz="1000" b="0" dirty="0">
                <a:latin typeface="+mn-ea"/>
                <a:ea typeface="+mn-ea"/>
              </a:rPr>
              <a:t>预测与场景分析</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业务规模预测</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收益预测</a:t>
            </a:r>
          </a:p>
          <a:p>
            <a:pPr marL="177800" indent="-177800" eaLnBrk="0" hangingPunct="0">
              <a:lnSpc>
                <a:spcPct val="90000"/>
              </a:lnSpc>
              <a:spcBef>
                <a:spcPct val="20000"/>
              </a:spcBef>
              <a:buClr>
                <a:schemeClr val="accent1"/>
              </a:buClr>
              <a:buFont typeface="Wingdings" pitchFamily="2" charset="2"/>
              <a:buChar char="r"/>
            </a:pPr>
            <a:r>
              <a:rPr lang="en-US" altLang="zh-CN" sz="1000" b="0" dirty="0" smtClean="0">
                <a:latin typeface="+mn-ea"/>
                <a:ea typeface="+mn-ea"/>
              </a:rPr>
              <a:t>……</a:t>
            </a:r>
            <a:endParaRPr lang="zh-CN" altLang="en-US" sz="1000" b="0" dirty="0">
              <a:latin typeface="+mn-ea"/>
              <a:ea typeface="+mn-ea"/>
            </a:endParaRPr>
          </a:p>
          <a:p>
            <a:pPr marL="533400" lvl="1" indent="-176213" eaLnBrk="0" hangingPunct="0">
              <a:spcBef>
                <a:spcPct val="20000"/>
              </a:spcBef>
              <a:buClr>
                <a:schemeClr val="accent1"/>
              </a:buClr>
              <a:buFont typeface="Wingdings" pitchFamily="2" charset="2"/>
              <a:buChar char="*"/>
            </a:pPr>
            <a:endParaRPr lang="zh-CN" altLang="en-US" sz="900" b="0" dirty="0">
              <a:latin typeface="+mn-ea"/>
              <a:ea typeface="+mn-ea"/>
            </a:endParaRPr>
          </a:p>
        </p:txBody>
      </p:sp>
      <p:sp>
        <p:nvSpPr>
          <p:cNvPr id="46" name="Rectangle 4"/>
          <p:cNvSpPr>
            <a:spLocks noChangeArrowheads="1"/>
          </p:cNvSpPr>
          <p:nvPr/>
        </p:nvSpPr>
        <p:spPr bwMode="auto">
          <a:xfrm>
            <a:off x="6296833" y="1448178"/>
            <a:ext cx="1828800" cy="39608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177800" indent="-177800" eaLnBrk="0" hangingPunct="0">
              <a:lnSpc>
                <a:spcPct val="120000"/>
              </a:lnSpc>
              <a:spcBef>
                <a:spcPct val="40000"/>
              </a:spcBef>
              <a:buClr>
                <a:schemeClr val="accent1"/>
              </a:buClr>
              <a:buFont typeface="Wingdings" pitchFamily="2" charset="2"/>
              <a:buChar char="r"/>
            </a:pPr>
            <a:r>
              <a:rPr lang="zh-CN" altLang="en-US" sz="1000" dirty="0" smtClean="0">
                <a:latin typeface="+mn-ea"/>
                <a:ea typeface="+mn-ea"/>
              </a:rPr>
              <a:t>领导管理驾驶舱</a:t>
            </a:r>
            <a:endParaRPr lang="en-US" altLang="zh-CN" sz="1000" dirty="0" smtClean="0">
              <a:latin typeface="+mn-ea"/>
              <a:ea typeface="+mn-ea"/>
            </a:endParaRPr>
          </a:p>
          <a:p>
            <a:pPr marL="177800" indent="-177800" eaLnBrk="0" hangingPunct="0">
              <a:lnSpc>
                <a:spcPct val="120000"/>
              </a:lnSpc>
              <a:spcBef>
                <a:spcPct val="40000"/>
              </a:spcBef>
              <a:buClr>
                <a:schemeClr val="accent1"/>
              </a:buClr>
              <a:buFont typeface="Wingdings" pitchFamily="2" charset="2"/>
              <a:buChar char="r"/>
            </a:pPr>
            <a:r>
              <a:rPr lang="zh-CN" altLang="en-US" sz="1000" dirty="0">
                <a:latin typeface="+mn-ea"/>
                <a:ea typeface="+mn-ea"/>
              </a:rPr>
              <a:t>机构</a:t>
            </a:r>
            <a:r>
              <a:rPr lang="zh-CN" altLang="en-US" sz="1000" dirty="0" smtClean="0">
                <a:latin typeface="+mn-ea"/>
                <a:ea typeface="+mn-ea"/>
              </a:rPr>
              <a:t>绩效考核</a:t>
            </a:r>
          </a:p>
          <a:p>
            <a:pPr marL="177800" indent="-177800" eaLnBrk="0" hangingPunct="0">
              <a:lnSpc>
                <a:spcPct val="120000"/>
              </a:lnSpc>
              <a:spcBef>
                <a:spcPct val="40000"/>
              </a:spcBef>
              <a:buClr>
                <a:schemeClr val="accent1"/>
              </a:buClr>
              <a:buFont typeface="Wingdings" pitchFamily="2" charset="2"/>
              <a:buChar char="r"/>
            </a:pPr>
            <a:r>
              <a:rPr lang="zh-CN" altLang="en-US" sz="1000" b="0" dirty="0" smtClean="0">
                <a:latin typeface="+mn-ea"/>
                <a:ea typeface="+mn-ea"/>
              </a:rPr>
              <a:t>客</a:t>
            </a:r>
            <a:r>
              <a:rPr lang="zh-CN" altLang="en-US" sz="1000" b="0" dirty="0">
                <a:latin typeface="+mn-ea"/>
                <a:ea typeface="+mn-ea"/>
              </a:rPr>
              <a:t>户经理考核</a:t>
            </a:r>
          </a:p>
          <a:p>
            <a:pPr marL="533400" lvl="1" indent="-176213" eaLnBrk="0" hangingPunct="0">
              <a:lnSpc>
                <a:spcPct val="120000"/>
              </a:lnSpc>
              <a:spcBef>
                <a:spcPct val="40000"/>
              </a:spcBef>
              <a:buClr>
                <a:schemeClr val="accent1"/>
              </a:buClr>
              <a:buFont typeface="Wingdings" pitchFamily="2" charset="2"/>
              <a:buChar char="*"/>
            </a:pPr>
            <a:r>
              <a:rPr lang="zh-CN" altLang="en-US" sz="900" b="0" dirty="0">
                <a:latin typeface="+mn-ea"/>
                <a:ea typeface="+mn-ea"/>
              </a:rPr>
              <a:t>客户经理工作量评估</a:t>
            </a:r>
          </a:p>
          <a:p>
            <a:pPr marL="533400" lvl="1" indent="-176213" eaLnBrk="0" hangingPunct="0">
              <a:lnSpc>
                <a:spcPct val="120000"/>
              </a:lnSpc>
              <a:spcBef>
                <a:spcPct val="40000"/>
              </a:spcBef>
              <a:buClr>
                <a:schemeClr val="accent1"/>
              </a:buClr>
              <a:buFont typeface="Wingdings" pitchFamily="2" charset="2"/>
              <a:buChar char="*"/>
            </a:pPr>
            <a:r>
              <a:rPr lang="zh-CN" altLang="en-US" sz="900" b="0" dirty="0">
                <a:latin typeface="+mn-ea"/>
                <a:ea typeface="+mn-ea"/>
              </a:rPr>
              <a:t>客户经理服</a:t>
            </a:r>
            <a:r>
              <a:rPr lang="zh-CN" altLang="en-US" sz="900" b="0" dirty="0" smtClean="0">
                <a:latin typeface="+mn-ea"/>
                <a:ea typeface="+mn-ea"/>
              </a:rPr>
              <a:t>务客</a:t>
            </a:r>
            <a:r>
              <a:rPr lang="zh-CN" altLang="en-US" sz="900" b="0" dirty="0">
                <a:latin typeface="+mn-ea"/>
                <a:ea typeface="+mn-ea"/>
              </a:rPr>
              <a:t>户收益评估</a:t>
            </a:r>
          </a:p>
          <a:p>
            <a:pPr marL="177800" indent="-177800" eaLnBrk="0" hangingPunct="0">
              <a:lnSpc>
                <a:spcPct val="120000"/>
              </a:lnSpc>
              <a:spcBef>
                <a:spcPct val="40000"/>
              </a:spcBef>
              <a:buClr>
                <a:schemeClr val="accent1"/>
              </a:buClr>
              <a:buFont typeface="Wingdings" pitchFamily="2" charset="2"/>
              <a:buChar char="r"/>
            </a:pPr>
            <a:r>
              <a:rPr lang="zh-CN" altLang="en-US" sz="1000" b="0" dirty="0">
                <a:latin typeface="+mn-ea"/>
                <a:ea typeface="+mn-ea"/>
              </a:rPr>
              <a:t>产品绩效考核</a:t>
            </a:r>
          </a:p>
          <a:p>
            <a:pPr marL="177800" indent="-177800" eaLnBrk="0" hangingPunct="0">
              <a:lnSpc>
                <a:spcPct val="120000"/>
              </a:lnSpc>
              <a:spcBef>
                <a:spcPct val="40000"/>
              </a:spcBef>
              <a:buClr>
                <a:schemeClr val="accent1"/>
              </a:buClr>
              <a:buFont typeface="Wingdings" pitchFamily="2" charset="2"/>
              <a:buChar char="r"/>
            </a:pPr>
            <a:r>
              <a:rPr lang="zh-CN" altLang="en-US" sz="1000" dirty="0">
                <a:latin typeface="+mn-ea"/>
                <a:ea typeface="+mn-ea"/>
              </a:rPr>
              <a:t>业务</a:t>
            </a:r>
            <a:r>
              <a:rPr lang="zh-CN" altLang="en-US" sz="1000" dirty="0" smtClean="0">
                <a:latin typeface="+mn-ea"/>
                <a:ea typeface="+mn-ea"/>
              </a:rPr>
              <a:t>量考核</a:t>
            </a:r>
            <a:endParaRPr lang="zh-CN" altLang="en-US" sz="1000" dirty="0">
              <a:latin typeface="+mn-ea"/>
              <a:ea typeface="+mn-ea"/>
            </a:endParaRPr>
          </a:p>
          <a:p>
            <a:pPr marL="533400" lvl="1" indent="-176213" eaLnBrk="0" hangingPunct="0">
              <a:lnSpc>
                <a:spcPct val="120000"/>
              </a:lnSpc>
              <a:spcBef>
                <a:spcPct val="40000"/>
              </a:spcBef>
              <a:buClr>
                <a:schemeClr val="accent1"/>
              </a:buClr>
              <a:buFont typeface="Wingdings" pitchFamily="2" charset="2"/>
              <a:buChar char="*"/>
            </a:pPr>
            <a:r>
              <a:rPr lang="zh-CN" altLang="en-US" sz="900" dirty="0">
                <a:latin typeface="+mn-ea"/>
                <a:ea typeface="+mn-ea"/>
              </a:rPr>
              <a:t>供应</a:t>
            </a:r>
            <a:r>
              <a:rPr lang="zh-CN" altLang="en-US" sz="900" dirty="0" smtClean="0">
                <a:latin typeface="+mn-ea"/>
                <a:ea typeface="+mn-ea"/>
              </a:rPr>
              <a:t>链金融业务</a:t>
            </a:r>
            <a:endParaRPr lang="zh-CN" altLang="en-US" sz="900" dirty="0">
              <a:latin typeface="+mn-ea"/>
              <a:ea typeface="+mn-ea"/>
            </a:endParaRPr>
          </a:p>
          <a:p>
            <a:pPr marL="533400" lvl="1" indent="-176213" eaLnBrk="0" hangingPunct="0">
              <a:lnSpc>
                <a:spcPct val="120000"/>
              </a:lnSpc>
              <a:spcBef>
                <a:spcPct val="40000"/>
              </a:spcBef>
              <a:buClr>
                <a:schemeClr val="accent1"/>
              </a:buClr>
              <a:buFont typeface="Wingdings" pitchFamily="2" charset="2"/>
              <a:buChar char="*"/>
            </a:pPr>
            <a:r>
              <a:rPr lang="zh-CN" altLang="en-US" sz="900" dirty="0">
                <a:latin typeface="+mn-ea"/>
                <a:ea typeface="+mn-ea"/>
              </a:rPr>
              <a:t>人人贷</a:t>
            </a:r>
            <a:r>
              <a:rPr lang="zh-CN" altLang="en-US" sz="900" dirty="0" smtClean="0">
                <a:latin typeface="+mn-ea"/>
                <a:ea typeface="+mn-ea"/>
              </a:rPr>
              <a:t>业务</a:t>
            </a:r>
            <a:endParaRPr lang="zh-CN" altLang="en-US" sz="900" dirty="0">
              <a:latin typeface="+mn-ea"/>
              <a:ea typeface="+mn-ea"/>
            </a:endParaRPr>
          </a:p>
          <a:p>
            <a:pPr marL="533400" lvl="1" indent="-176213" eaLnBrk="0" hangingPunct="0">
              <a:lnSpc>
                <a:spcPct val="120000"/>
              </a:lnSpc>
              <a:spcBef>
                <a:spcPct val="40000"/>
              </a:spcBef>
              <a:buClr>
                <a:schemeClr val="accent1"/>
              </a:buClr>
              <a:buFont typeface="Wingdings" pitchFamily="2" charset="2"/>
              <a:buChar char="*"/>
            </a:pPr>
            <a:r>
              <a:rPr lang="zh-CN" altLang="en-US" sz="900" dirty="0" smtClean="0">
                <a:latin typeface="+mn-ea"/>
                <a:ea typeface="+mn-ea"/>
              </a:rPr>
              <a:t>保理业务</a:t>
            </a:r>
            <a:endParaRPr lang="zh-CN" altLang="en-US" sz="900" dirty="0">
              <a:latin typeface="+mn-ea"/>
              <a:ea typeface="+mn-ea"/>
            </a:endParaRPr>
          </a:p>
          <a:p>
            <a:pPr marL="533400" lvl="1" indent="-176213" eaLnBrk="0" hangingPunct="0">
              <a:lnSpc>
                <a:spcPct val="120000"/>
              </a:lnSpc>
              <a:spcBef>
                <a:spcPct val="40000"/>
              </a:spcBef>
              <a:buClr>
                <a:schemeClr val="accent1"/>
              </a:buClr>
              <a:buFont typeface="Wingdings" pitchFamily="2" charset="2"/>
              <a:buChar char="*"/>
            </a:pPr>
            <a:r>
              <a:rPr lang="zh-CN" altLang="en-US" sz="900" dirty="0" smtClean="0">
                <a:latin typeface="+mn-ea"/>
                <a:ea typeface="+mn-ea"/>
              </a:rPr>
              <a:t>基金业务</a:t>
            </a:r>
            <a:endParaRPr lang="zh-CN" altLang="en-US" sz="900" dirty="0">
              <a:latin typeface="+mn-ea"/>
              <a:ea typeface="+mn-ea"/>
            </a:endParaRPr>
          </a:p>
          <a:p>
            <a:pPr marL="533400" lvl="1" indent="-176213" eaLnBrk="0" hangingPunct="0">
              <a:lnSpc>
                <a:spcPct val="120000"/>
              </a:lnSpc>
              <a:spcBef>
                <a:spcPct val="40000"/>
              </a:spcBef>
              <a:buClr>
                <a:schemeClr val="accent1"/>
              </a:buClr>
              <a:buFont typeface="Wingdings" pitchFamily="2" charset="2"/>
              <a:buChar char="*"/>
            </a:pPr>
            <a:r>
              <a:rPr lang="zh-CN" altLang="en-US" sz="900" dirty="0">
                <a:latin typeface="+mn-ea"/>
                <a:ea typeface="+mn-ea"/>
              </a:rPr>
              <a:t>其它中间业务</a:t>
            </a:r>
          </a:p>
          <a:p>
            <a:pPr marL="533400" lvl="1" indent="-176213" eaLnBrk="0" hangingPunct="0">
              <a:lnSpc>
                <a:spcPct val="120000"/>
              </a:lnSpc>
              <a:spcBef>
                <a:spcPct val="40000"/>
              </a:spcBef>
              <a:buClr>
                <a:schemeClr val="accent1"/>
              </a:buClr>
              <a:buFont typeface="Wingdings" pitchFamily="2" charset="2"/>
              <a:buChar char="*"/>
            </a:pPr>
            <a:r>
              <a:rPr lang="en-US" altLang="zh-CN" sz="900" dirty="0" smtClean="0">
                <a:latin typeface="+mn-ea"/>
                <a:ea typeface="+mn-ea"/>
              </a:rPr>
              <a:t>……</a:t>
            </a:r>
            <a:endParaRPr lang="zh-CN" altLang="en-US" sz="900" dirty="0">
              <a:latin typeface="+mn-ea"/>
              <a:ea typeface="+mn-ea"/>
            </a:endParaRPr>
          </a:p>
          <a:p>
            <a:pPr marL="177800" indent="-177800" eaLnBrk="0" hangingPunct="0">
              <a:lnSpc>
                <a:spcPct val="120000"/>
              </a:lnSpc>
              <a:spcBef>
                <a:spcPct val="40000"/>
              </a:spcBef>
              <a:buClr>
                <a:schemeClr val="accent1"/>
              </a:buClr>
              <a:buFont typeface="Wingdings" pitchFamily="2" charset="2"/>
              <a:buChar char="r"/>
            </a:pPr>
            <a:r>
              <a:rPr lang="zh-CN" altLang="en-US" sz="1000" b="0" dirty="0">
                <a:latin typeface="+mn-ea"/>
                <a:ea typeface="+mn-ea"/>
              </a:rPr>
              <a:t>渠道成本与收</a:t>
            </a:r>
            <a:r>
              <a:rPr lang="zh-CN" altLang="en-US" sz="1000" b="0" dirty="0" smtClean="0">
                <a:latin typeface="+mn-ea"/>
                <a:ea typeface="+mn-ea"/>
              </a:rPr>
              <a:t>益</a:t>
            </a:r>
            <a:endParaRPr lang="en-US" altLang="zh-CN" sz="1000" b="0" dirty="0" smtClean="0">
              <a:latin typeface="+mn-ea"/>
              <a:ea typeface="+mn-ea"/>
            </a:endParaRPr>
          </a:p>
          <a:p>
            <a:pPr marL="177800" indent="-177800" eaLnBrk="0" hangingPunct="0">
              <a:lnSpc>
                <a:spcPct val="120000"/>
              </a:lnSpc>
              <a:spcBef>
                <a:spcPct val="40000"/>
              </a:spcBef>
              <a:buClr>
                <a:schemeClr val="accent1"/>
              </a:buClr>
              <a:buFont typeface="Wingdings" pitchFamily="2" charset="2"/>
              <a:buChar char="r"/>
            </a:pPr>
            <a:r>
              <a:rPr lang="en-US" altLang="zh-CN" sz="1000" dirty="0">
                <a:latin typeface="+mn-ea"/>
                <a:ea typeface="+mn-ea"/>
              </a:rPr>
              <a:t>……</a:t>
            </a:r>
            <a:endParaRPr lang="zh-CN" altLang="en-US" sz="1000" b="0" dirty="0">
              <a:latin typeface="+mn-ea"/>
              <a:ea typeface="+mn-ea"/>
            </a:endParaRPr>
          </a:p>
          <a:p>
            <a:pPr marL="177800" indent="-177800" eaLnBrk="0" hangingPunct="0">
              <a:lnSpc>
                <a:spcPct val="120000"/>
              </a:lnSpc>
              <a:spcBef>
                <a:spcPct val="40000"/>
              </a:spcBef>
              <a:buClr>
                <a:schemeClr val="accent1"/>
              </a:buClr>
              <a:buFont typeface="Wingdings" pitchFamily="2" charset="2"/>
              <a:buChar char="r"/>
            </a:pPr>
            <a:endParaRPr lang="zh-CN" altLang="en-US" sz="900" b="0" dirty="0">
              <a:latin typeface="+mn-ea"/>
              <a:ea typeface="+mn-ea"/>
            </a:endParaRPr>
          </a:p>
        </p:txBody>
      </p:sp>
      <p:sp>
        <p:nvSpPr>
          <p:cNvPr id="47" name="Rectangle 5"/>
          <p:cNvSpPr>
            <a:spLocks noChangeArrowheads="1"/>
          </p:cNvSpPr>
          <p:nvPr/>
        </p:nvSpPr>
        <p:spPr bwMode="auto">
          <a:xfrm>
            <a:off x="4540897" y="1448178"/>
            <a:ext cx="1828800" cy="4248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177800" indent="-177800" eaLnBrk="0" hangingPunct="0">
              <a:spcBef>
                <a:spcPct val="20000"/>
              </a:spcBef>
              <a:buClr>
                <a:schemeClr val="accent1"/>
              </a:buClr>
              <a:buFont typeface="Wingdings" pitchFamily="2" charset="2"/>
              <a:buChar char="r"/>
            </a:pPr>
            <a:r>
              <a:rPr lang="zh-CN" altLang="en-US" sz="1000" dirty="0">
                <a:latin typeface="+mn-ea"/>
                <a:ea typeface="+mn-ea"/>
              </a:rPr>
              <a:t>风险监控报表</a:t>
            </a:r>
            <a:r>
              <a:rPr lang="en-US" altLang="zh-CN" sz="1000" dirty="0">
                <a:latin typeface="+mn-ea"/>
                <a:ea typeface="+mn-ea"/>
              </a:rPr>
              <a:t>/</a:t>
            </a:r>
            <a:r>
              <a:rPr lang="zh-CN" altLang="en-US" sz="1000" dirty="0">
                <a:latin typeface="+mn-ea"/>
                <a:ea typeface="+mn-ea"/>
              </a:rPr>
              <a:t>信息</a:t>
            </a:r>
            <a:r>
              <a:rPr lang="zh-CN" altLang="en-US" sz="1000" dirty="0" smtClean="0">
                <a:latin typeface="+mn-ea"/>
                <a:ea typeface="+mn-ea"/>
              </a:rPr>
              <a:t>披露</a:t>
            </a:r>
          </a:p>
          <a:p>
            <a:pPr marL="533400" lvl="1" indent="-176213" eaLnBrk="0" hangingPunct="0">
              <a:spcBef>
                <a:spcPct val="20000"/>
              </a:spcBef>
              <a:buClr>
                <a:schemeClr val="accent1"/>
              </a:buClr>
              <a:buFont typeface="Wingdings" pitchFamily="2" charset="2"/>
              <a:buChar char="*"/>
            </a:pPr>
            <a:r>
              <a:rPr lang="zh-CN" altLang="en-US" sz="900" dirty="0" smtClean="0">
                <a:latin typeface="+mn-ea"/>
                <a:ea typeface="+mn-ea"/>
              </a:rPr>
              <a:t>流动性报表</a:t>
            </a:r>
          </a:p>
          <a:p>
            <a:pPr marL="533400" lvl="1" indent="-176213" eaLnBrk="0" hangingPunct="0">
              <a:spcBef>
                <a:spcPct val="20000"/>
              </a:spcBef>
              <a:buClr>
                <a:schemeClr val="accent1"/>
              </a:buClr>
              <a:buFont typeface="Wingdings" pitchFamily="2" charset="2"/>
              <a:buChar char="*"/>
            </a:pPr>
            <a:r>
              <a:rPr lang="zh-CN" altLang="en-US" sz="900" dirty="0" smtClean="0">
                <a:latin typeface="+mn-ea"/>
                <a:ea typeface="+mn-ea"/>
              </a:rPr>
              <a:t>利率</a:t>
            </a:r>
            <a:r>
              <a:rPr lang="zh-CN" altLang="en-US" sz="900" dirty="0">
                <a:latin typeface="+mn-ea"/>
                <a:ea typeface="+mn-ea"/>
              </a:rPr>
              <a:t>敏感性报表</a:t>
            </a:r>
          </a:p>
          <a:p>
            <a:pPr marL="533400" lvl="1" indent="-176213" eaLnBrk="0" hangingPunct="0">
              <a:spcBef>
                <a:spcPct val="20000"/>
              </a:spcBef>
              <a:buClr>
                <a:schemeClr val="accent1"/>
              </a:buClr>
              <a:buFont typeface="Wingdings" pitchFamily="2" charset="2"/>
              <a:buChar char="*"/>
            </a:pPr>
            <a:r>
              <a:rPr lang="zh-CN" altLang="en-US" sz="900" dirty="0">
                <a:latin typeface="+mn-ea"/>
                <a:ea typeface="+mn-ea"/>
              </a:rPr>
              <a:t>资本充足率报表</a:t>
            </a:r>
          </a:p>
          <a:p>
            <a:pPr marL="533400" lvl="1" indent="-176213" eaLnBrk="0" hangingPunct="0">
              <a:spcBef>
                <a:spcPct val="20000"/>
              </a:spcBef>
              <a:buClr>
                <a:schemeClr val="accent1"/>
              </a:buClr>
              <a:buFont typeface="Wingdings" pitchFamily="2" charset="2"/>
              <a:buChar char="*"/>
            </a:pPr>
            <a:r>
              <a:rPr lang="en-US" altLang="zh-CN" sz="900" b="0" dirty="0">
                <a:latin typeface="+mn-ea"/>
                <a:ea typeface="+mn-ea"/>
              </a:rPr>
              <a:t>……</a:t>
            </a:r>
          </a:p>
          <a:p>
            <a:pPr marL="177800" indent="-177800" eaLnBrk="0" hangingPunct="0">
              <a:spcBef>
                <a:spcPct val="20000"/>
              </a:spcBef>
              <a:buClr>
                <a:schemeClr val="accent1"/>
              </a:buClr>
              <a:buFont typeface="Wingdings" pitchFamily="2" charset="2"/>
              <a:buChar char="r"/>
            </a:pPr>
            <a:r>
              <a:rPr lang="zh-CN" altLang="en-US" sz="1000" b="0" dirty="0">
                <a:latin typeface="+mn-ea"/>
                <a:ea typeface="+mn-ea"/>
              </a:rPr>
              <a:t>市场风险</a:t>
            </a:r>
          </a:p>
          <a:p>
            <a:pPr marL="533400" lvl="1" indent="-176213" eaLnBrk="0" hangingPunct="0">
              <a:spcBef>
                <a:spcPct val="20000"/>
              </a:spcBef>
              <a:buClr>
                <a:schemeClr val="accent1"/>
              </a:buClr>
              <a:buFont typeface="Wingdings" pitchFamily="2" charset="2"/>
              <a:buChar char="*"/>
            </a:pPr>
            <a:r>
              <a:rPr lang="zh-CN" altLang="en-US" sz="900" b="0" dirty="0">
                <a:latin typeface="+mn-ea"/>
                <a:ea typeface="+mn-ea"/>
              </a:rPr>
              <a:t>市场风险暴露值</a:t>
            </a:r>
          </a:p>
          <a:p>
            <a:pPr marL="533400" lvl="1" indent="-176213" eaLnBrk="0" hangingPunct="0">
              <a:spcBef>
                <a:spcPct val="20000"/>
              </a:spcBef>
              <a:buClr>
                <a:schemeClr val="accent1"/>
              </a:buClr>
              <a:buFont typeface="Wingdings" pitchFamily="2" charset="2"/>
              <a:buChar char="*"/>
            </a:pPr>
            <a:r>
              <a:rPr lang="zh-CN" altLang="en-US" sz="900" b="0" dirty="0">
                <a:latin typeface="+mn-ea"/>
                <a:ea typeface="+mn-ea"/>
              </a:rPr>
              <a:t>流动性管理、利率管理</a:t>
            </a:r>
          </a:p>
          <a:p>
            <a:pPr marL="177800" indent="-177800" eaLnBrk="0" hangingPunct="0">
              <a:spcBef>
                <a:spcPct val="20000"/>
              </a:spcBef>
              <a:buClr>
                <a:schemeClr val="accent1"/>
              </a:buClr>
              <a:buFont typeface="Wingdings" pitchFamily="2" charset="2"/>
              <a:buChar char="r"/>
            </a:pPr>
            <a:r>
              <a:rPr lang="zh-CN" altLang="en-US" sz="1000" b="0" dirty="0">
                <a:latin typeface="+mn-ea"/>
                <a:ea typeface="+mn-ea"/>
              </a:rPr>
              <a:t>信用风险</a:t>
            </a:r>
          </a:p>
          <a:p>
            <a:pPr marL="533400" lvl="1" indent="-176213" eaLnBrk="0" hangingPunct="0">
              <a:spcBef>
                <a:spcPct val="20000"/>
              </a:spcBef>
              <a:buClr>
                <a:schemeClr val="accent1"/>
              </a:buClr>
              <a:buFont typeface="Wingdings" pitchFamily="2" charset="2"/>
              <a:buChar char="*"/>
            </a:pPr>
            <a:r>
              <a:rPr lang="zh-CN" altLang="en-US" sz="900" b="0" dirty="0">
                <a:latin typeface="+mn-ea"/>
                <a:ea typeface="+mn-ea"/>
              </a:rPr>
              <a:t>信用风险暴露值计算</a:t>
            </a:r>
          </a:p>
          <a:p>
            <a:pPr marL="533400" lvl="1" indent="-176213" eaLnBrk="0" hangingPunct="0">
              <a:spcBef>
                <a:spcPct val="20000"/>
              </a:spcBef>
              <a:buClr>
                <a:schemeClr val="accent1"/>
              </a:buClr>
              <a:buFont typeface="Wingdings" pitchFamily="2" charset="2"/>
              <a:buChar char="*"/>
            </a:pPr>
            <a:r>
              <a:rPr lang="zh-CN" altLang="en-US" sz="900" dirty="0">
                <a:latin typeface="+mn-ea"/>
                <a:ea typeface="+mn-ea"/>
              </a:rPr>
              <a:t>信用风险控制</a:t>
            </a:r>
          </a:p>
          <a:p>
            <a:pPr marL="533400" lvl="1" indent="-176213" eaLnBrk="0" hangingPunct="0">
              <a:spcBef>
                <a:spcPct val="20000"/>
              </a:spcBef>
              <a:buClr>
                <a:schemeClr val="accent1"/>
              </a:buClr>
              <a:buFont typeface="Wingdings" pitchFamily="2" charset="2"/>
              <a:buNone/>
            </a:pPr>
            <a:r>
              <a:rPr lang="zh-CN" altLang="en-US" sz="900" b="0" dirty="0">
                <a:latin typeface="+mn-ea"/>
                <a:ea typeface="+mn-ea"/>
              </a:rPr>
              <a:t>  （贷前控制、贷中监控、贷后分析）</a:t>
            </a:r>
          </a:p>
          <a:p>
            <a:pPr marL="177800" indent="-177800" eaLnBrk="0" hangingPunct="0">
              <a:lnSpc>
                <a:spcPct val="90000"/>
              </a:lnSpc>
              <a:spcBef>
                <a:spcPct val="20000"/>
              </a:spcBef>
              <a:buClr>
                <a:schemeClr val="accent1"/>
              </a:buClr>
              <a:buFont typeface="Wingdings" pitchFamily="2" charset="2"/>
              <a:buChar char="r"/>
            </a:pPr>
            <a:r>
              <a:rPr lang="zh-CN" altLang="en-US" sz="1000" b="0" dirty="0">
                <a:latin typeface="+mn-ea"/>
                <a:ea typeface="+mn-ea"/>
              </a:rPr>
              <a:t>操作风险</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异常交易预警</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后督差错检查</a:t>
            </a:r>
          </a:p>
          <a:p>
            <a:pPr marL="533400" lvl="1" indent="-176213" eaLnBrk="0" hangingPunct="0">
              <a:lnSpc>
                <a:spcPct val="90000"/>
              </a:lnSpc>
              <a:spcBef>
                <a:spcPct val="20000"/>
              </a:spcBef>
              <a:buClr>
                <a:schemeClr val="accent1"/>
              </a:buClr>
              <a:buFont typeface="Wingdings" pitchFamily="2" charset="2"/>
              <a:buChar char="*"/>
            </a:pPr>
            <a:r>
              <a:rPr lang="en-US" altLang="zh-CN" sz="900" b="0" dirty="0">
                <a:latin typeface="+mn-ea"/>
                <a:ea typeface="+mn-ea"/>
              </a:rPr>
              <a:t>……</a:t>
            </a:r>
          </a:p>
          <a:p>
            <a:pPr marL="177800" indent="-177800" eaLnBrk="0" hangingPunct="0">
              <a:lnSpc>
                <a:spcPct val="90000"/>
              </a:lnSpc>
              <a:spcBef>
                <a:spcPct val="20000"/>
              </a:spcBef>
              <a:buClr>
                <a:schemeClr val="accent1"/>
              </a:buClr>
              <a:buFont typeface="Wingdings" pitchFamily="2" charset="2"/>
              <a:buChar char="r"/>
            </a:pPr>
            <a:r>
              <a:rPr lang="zh-CN" altLang="en-US" sz="1000" b="0" dirty="0">
                <a:latin typeface="+mn-ea"/>
                <a:ea typeface="+mn-ea"/>
              </a:rPr>
              <a:t>防欺诈</a:t>
            </a:r>
            <a:r>
              <a:rPr lang="en-US" altLang="zh-CN" sz="1000" b="0" dirty="0">
                <a:latin typeface="+mn-ea"/>
                <a:ea typeface="+mn-ea"/>
              </a:rPr>
              <a:t>/</a:t>
            </a:r>
            <a:r>
              <a:rPr lang="zh-CN" altLang="en-US" sz="1000" b="0" dirty="0">
                <a:latin typeface="+mn-ea"/>
                <a:ea typeface="+mn-ea"/>
              </a:rPr>
              <a:t>反洗钱</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定义</a:t>
            </a:r>
            <a:r>
              <a:rPr lang="zh-CN" altLang="en-US" sz="900" b="0" dirty="0" smtClean="0">
                <a:latin typeface="+mn-ea"/>
                <a:ea typeface="+mn-ea"/>
              </a:rPr>
              <a:t>欺诈交易</a:t>
            </a:r>
            <a:r>
              <a:rPr lang="zh-CN" altLang="en-US" sz="900" b="0" dirty="0">
                <a:latin typeface="+mn-ea"/>
                <a:ea typeface="+mn-ea"/>
              </a:rPr>
              <a:t>模型</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可能性</a:t>
            </a:r>
            <a:r>
              <a:rPr lang="zh-CN" altLang="en-US" sz="900" b="0" dirty="0" smtClean="0">
                <a:latin typeface="+mn-ea"/>
                <a:ea typeface="+mn-ea"/>
              </a:rPr>
              <a:t>欺诈交易</a:t>
            </a:r>
            <a:r>
              <a:rPr lang="zh-CN" altLang="en-US" sz="900" b="0" dirty="0">
                <a:latin typeface="+mn-ea"/>
                <a:ea typeface="+mn-ea"/>
              </a:rPr>
              <a:t>预警</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smtClean="0">
                <a:latin typeface="+mn-ea"/>
                <a:ea typeface="+mn-ea"/>
              </a:rPr>
              <a:t>欺诈交易</a:t>
            </a:r>
            <a:r>
              <a:rPr lang="zh-CN" altLang="en-US" sz="900" b="0" dirty="0">
                <a:latin typeface="+mn-ea"/>
                <a:ea typeface="+mn-ea"/>
              </a:rPr>
              <a:t>分布分析</a:t>
            </a:r>
            <a:endParaRPr lang="en-US" altLang="zh-CN" sz="900" b="0" dirty="0">
              <a:latin typeface="+mn-ea"/>
              <a:ea typeface="+mn-ea"/>
            </a:endParaRPr>
          </a:p>
          <a:p>
            <a:pPr marL="177800" indent="-177800" eaLnBrk="0" hangingPunct="0">
              <a:lnSpc>
                <a:spcPct val="90000"/>
              </a:lnSpc>
              <a:spcBef>
                <a:spcPct val="20000"/>
              </a:spcBef>
              <a:buClr>
                <a:schemeClr val="accent1"/>
              </a:buClr>
              <a:buFont typeface="Wingdings" pitchFamily="2" charset="2"/>
              <a:buChar char="r"/>
            </a:pPr>
            <a:r>
              <a:rPr lang="zh-CN" altLang="en-US" sz="1000" b="0" dirty="0">
                <a:latin typeface="+mn-ea"/>
                <a:ea typeface="+mn-ea"/>
              </a:rPr>
              <a:t>全面风险管</a:t>
            </a:r>
            <a:r>
              <a:rPr lang="zh-CN" altLang="en-US" sz="1000" b="0" dirty="0" smtClean="0">
                <a:latin typeface="+mn-ea"/>
                <a:ea typeface="+mn-ea"/>
              </a:rPr>
              <a:t>理</a:t>
            </a:r>
            <a:endParaRPr lang="en-US" altLang="zh-CN" sz="1000" b="0" dirty="0" smtClean="0">
              <a:latin typeface="+mn-ea"/>
              <a:ea typeface="+mn-ea"/>
            </a:endParaRPr>
          </a:p>
          <a:p>
            <a:pPr marL="177800" indent="-177800" eaLnBrk="0" hangingPunct="0">
              <a:lnSpc>
                <a:spcPct val="90000"/>
              </a:lnSpc>
              <a:spcBef>
                <a:spcPct val="20000"/>
              </a:spcBef>
              <a:buClr>
                <a:schemeClr val="accent1"/>
              </a:buClr>
              <a:buFont typeface="Wingdings" pitchFamily="2" charset="2"/>
              <a:buChar char="r"/>
            </a:pPr>
            <a:r>
              <a:rPr lang="en-US" altLang="zh-CN" sz="1000" dirty="0">
                <a:latin typeface="+mn-ea"/>
                <a:ea typeface="+mn-ea"/>
              </a:rPr>
              <a:t>……</a:t>
            </a:r>
            <a:endParaRPr lang="zh-CN" altLang="en-US" sz="1000" b="0" dirty="0">
              <a:latin typeface="+mn-ea"/>
              <a:ea typeface="+mn-ea"/>
            </a:endParaRPr>
          </a:p>
        </p:txBody>
      </p:sp>
      <p:sp>
        <p:nvSpPr>
          <p:cNvPr id="48" name="Text Box 6"/>
          <p:cNvSpPr txBox="1">
            <a:spLocks noChangeArrowheads="1"/>
          </p:cNvSpPr>
          <p:nvPr/>
        </p:nvSpPr>
        <p:spPr bwMode="auto">
          <a:xfrm>
            <a:off x="1029023" y="1448178"/>
            <a:ext cx="182880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lvl1pPr marL="177800" indent="-177800">
              <a:spcBef>
                <a:spcPct val="0"/>
              </a:spcBef>
              <a:defRPr sz="2400">
                <a:solidFill>
                  <a:schemeClr val="tx1"/>
                </a:solidFill>
                <a:latin typeface="Times New Roman" pitchFamily="18" charset="0"/>
              </a:defRPr>
            </a:lvl1pPr>
            <a:lvl2pPr marL="444500" indent="-87313">
              <a:spcBef>
                <a:spcPct val="0"/>
              </a:spcBef>
              <a:defRPr sz="2400">
                <a:solidFill>
                  <a:schemeClr val="tx1"/>
                </a:solidFill>
                <a:latin typeface="Times New Roman" pitchFamily="18" charset="0"/>
              </a:defRPr>
            </a:lvl2pPr>
            <a:lvl3pPr marL="2111375" indent="-609600">
              <a:spcBef>
                <a:spcPct val="0"/>
              </a:spcBef>
              <a:defRPr sz="2400">
                <a:solidFill>
                  <a:schemeClr val="tx1"/>
                </a:solidFill>
                <a:latin typeface="Times New Roman" pitchFamily="18" charset="0"/>
              </a:defRPr>
            </a:lvl3pPr>
            <a:lvl4pPr marL="2900363" indent="-609600">
              <a:spcBef>
                <a:spcPct val="0"/>
              </a:spcBef>
              <a:defRPr sz="2400">
                <a:solidFill>
                  <a:schemeClr val="tx1"/>
                </a:solidFill>
                <a:latin typeface="Times New Roman" pitchFamily="18" charset="0"/>
              </a:defRPr>
            </a:lvl4pPr>
            <a:lvl5pPr marL="3689350" indent="-609600">
              <a:spcBef>
                <a:spcPct val="0"/>
              </a:spcBef>
              <a:defRPr sz="2400">
                <a:solidFill>
                  <a:schemeClr val="tx1"/>
                </a:solidFill>
                <a:latin typeface="Times New Roman" pitchFamily="18" charset="0"/>
              </a:defRPr>
            </a:lvl5pPr>
            <a:lvl6pPr marL="4146550" indent="-609600" fontAlgn="base">
              <a:spcBef>
                <a:spcPct val="0"/>
              </a:spcBef>
              <a:spcAft>
                <a:spcPct val="0"/>
              </a:spcAft>
              <a:defRPr sz="2400">
                <a:solidFill>
                  <a:schemeClr val="tx1"/>
                </a:solidFill>
                <a:latin typeface="Times New Roman" pitchFamily="18" charset="0"/>
              </a:defRPr>
            </a:lvl6pPr>
            <a:lvl7pPr marL="4603750" indent="-609600" fontAlgn="base">
              <a:spcBef>
                <a:spcPct val="0"/>
              </a:spcBef>
              <a:spcAft>
                <a:spcPct val="0"/>
              </a:spcAft>
              <a:defRPr sz="2400">
                <a:solidFill>
                  <a:schemeClr val="tx1"/>
                </a:solidFill>
                <a:latin typeface="Times New Roman" pitchFamily="18" charset="0"/>
              </a:defRPr>
            </a:lvl7pPr>
            <a:lvl8pPr marL="5060950" indent="-609600" fontAlgn="base">
              <a:spcBef>
                <a:spcPct val="0"/>
              </a:spcBef>
              <a:spcAft>
                <a:spcPct val="0"/>
              </a:spcAft>
              <a:defRPr sz="2400">
                <a:solidFill>
                  <a:schemeClr val="tx1"/>
                </a:solidFill>
                <a:latin typeface="Times New Roman" pitchFamily="18" charset="0"/>
              </a:defRPr>
            </a:lvl8pPr>
            <a:lvl9pPr marL="5518150" indent="-609600" fontAlgn="base">
              <a:spcBef>
                <a:spcPct val="0"/>
              </a:spcBef>
              <a:spcAft>
                <a:spcPct val="0"/>
              </a:spcAft>
              <a:defRPr sz="2400">
                <a:solidFill>
                  <a:schemeClr val="tx1"/>
                </a:solidFill>
                <a:latin typeface="Times New Roman" pitchFamily="18" charset="0"/>
              </a:defRPr>
            </a:lvl9pPr>
          </a:lstStyle>
          <a:p>
            <a:pPr marL="177800" lvl="1" indent="-177800" eaLnBrk="0" hangingPunct="0">
              <a:lnSpc>
                <a:spcPct val="120000"/>
              </a:lnSpc>
              <a:spcBef>
                <a:spcPct val="40000"/>
              </a:spcBef>
              <a:buClr>
                <a:schemeClr val="accent1"/>
              </a:buClr>
              <a:buFont typeface="Wingdings" pitchFamily="2" charset="2"/>
              <a:buChar char="r"/>
            </a:pPr>
            <a:r>
              <a:rPr lang="zh-CN" altLang="en-US" sz="1000" dirty="0" smtClean="0">
                <a:solidFill>
                  <a:srgbClr val="FF0000"/>
                </a:solidFill>
                <a:latin typeface="+mn-ea"/>
                <a:ea typeface="+mn-ea"/>
              </a:rPr>
              <a:t>目前监管机构没有明确要求</a:t>
            </a:r>
            <a:endParaRPr lang="zh-CN" altLang="en-US" sz="1000" dirty="0">
              <a:solidFill>
                <a:srgbClr val="FF0000"/>
              </a:solidFill>
              <a:latin typeface="+mn-ea"/>
              <a:ea typeface="+mn-ea"/>
            </a:endParaRPr>
          </a:p>
        </p:txBody>
      </p:sp>
      <p:sp>
        <p:nvSpPr>
          <p:cNvPr id="49" name="Rectangle 7"/>
          <p:cNvSpPr>
            <a:spLocks noChangeArrowheads="1"/>
          </p:cNvSpPr>
          <p:nvPr/>
        </p:nvSpPr>
        <p:spPr bwMode="auto">
          <a:xfrm>
            <a:off x="2784960" y="1448178"/>
            <a:ext cx="1828800" cy="451346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177800" indent="-177800" eaLnBrk="0" hangingPunct="0">
              <a:spcBef>
                <a:spcPct val="20000"/>
              </a:spcBef>
              <a:buClr>
                <a:schemeClr val="accent1"/>
              </a:buClr>
              <a:buFont typeface="Wingdings" pitchFamily="2" charset="2"/>
              <a:buChar char="r"/>
            </a:pPr>
            <a:r>
              <a:rPr lang="zh-CN" altLang="en-US" sz="1000" dirty="0">
                <a:latin typeface="+mn-ea"/>
                <a:ea typeface="+mn-ea"/>
              </a:rPr>
              <a:t>客户单一视图</a:t>
            </a:r>
          </a:p>
          <a:p>
            <a:pPr marL="533400" lvl="1" indent="-176213" eaLnBrk="0" hangingPunct="0">
              <a:spcBef>
                <a:spcPct val="20000"/>
              </a:spcBef>
              <a:buClr>
                <a:schemeClr val="accent1"/>
              </a:buClr>
              <a:buFont typeface="Wingdings" pitchFamily="2" charset="2"/>
              <a:buChar char="*"/>
            </a:pPr>
            <a:r>
              <a:rPr lang="zh-CN" altLang="en-US" sz="900" dirty="0" smtClean="0">
                <a:latin typeface="+mn-ea"/>
                <a:ea typeface="+mn-ea"/>
              </a:rPr>
              <a:t>公司客户信息管理</a:t>
            </a:r>
            <a:endParaRPr lang="zh-CN" altLang="en-US" sz="900" dirty="0">
              <a:latin typeface="+mn-ea"/>
              <a:ea typeface="+mn-ea"/>
            </a:endParaRPr>
          </a:p>
          <a:p>
            <a:pPr marL="533400" lvl="1" indent="-176213" eaLnBrk="0" hangingPunct="0">
              <a:spcBef>
                <a:spcPct val="20000"/>
              </a:spcBef>
              <a:buClr>
                <a:schemeClr val="accent1"/>
              </a:buClr>
              <a:buFont typeface="Wingdings" pitchFamily="2" charset="2"/>
              <a:buChar char="*"/>
            </a:pPr>
            <a:r>
              <a:rPr lang="zh-CN" altLang="en-US" sz="900" b="0" dirty="0">
                <a:latin typeface="+mn-ea"/>
                <a:ea typeface="+mn-ea"/>
              </a:rPr>
              <a:t>个人客户信息管理</a:t>
            </a:r>
          </a:p>
          <a:p>
            <a:pPr marL="533400" lvl="1" indent="-176213" eaLnBrk="0" hangingPunct="0">
              <a:spcBef>
                <a:spcPct val="20000"/>
              </a:spcBef>
              <a:buClr>
                <a:schemeClr val="accent1"/>
              </a:buClr>
              <a:buFont typeface="Wingdings" pitchFamily="2" charset="2"/>
              <a:buChar char="*"/>
            </a:pPr>
            <a:r>
              <a:rPr lang="zh-CN" altLang="en-US" sz="900" dirty="0">
                <a:latin typeface="+mn-ea"/>
                <a:ea typeface="+mn-ea"/>
              </a:rPr>
              <a:t>同业客户信息管理</a:t>
            </a:r>
          </a:p>
          <a:p>
            <a:pPr marL="177800" indent="-177800" eaLnBrk="0" hangingPunct="0">
              <a:spcBef>
                <a:spcPct val="20000"/>
              </a:spcBef>
              <a:buClr>
                <a:schemeClr val="accent1"/>
              </a:buClr>
              <a:buFont typeface="Wingdings" pitchFamily="2" charset="2"/>
              <a:buChar char="r"/>
            </a:pPr>
            <a:r>
              <a:rPr lang="zh-CN" altLang="en-US" sz="1000" dirty="0">
                <a:latin typeface="+mn-ea"/>
                <a:ea typeface="+mn-ea"/>
              </a:rPr>
              <a:t>目标客户搜索</a:t>
            </a:r>
          </a:p>
          <a:p>
            <a:pPr marL="533400" lvl="1" indent="-176213" eaLnBrk="0" hangingPunct="0">
              <a:spcBef>
                <a:spcPct val="20000"/>
              </a:spcBef>
              <a:buClr>
                <a:schemeClr val="accent1"/>
              </a:buClr>
              <a:buFont typeface="Wingdings" pitchFamily="2" charset="2"/>
              <a:buChar char="*"/>
            </a:pPr>
            <a:r>
              <a:rPr lang="zh-CN" altLang="en-US" sz="900" dirty="0">
                <a:latin typeface="+mn-ea"/>
                <a:ea typeface="+mn-ea"/>
              </a:rPr>
              <a:t>重点客户</a:t>
            </a:r>
          </a:p>
          <a:p>
            <a:pPr marL="533400" lvl="1" indent="-176213" eaLnBrk="0" hangingPunct="0">
              <a:spcBef>
                <a:spcPct val="20000"/>
              </a:spcBef>
              <a:buClr>
                <a:schemeClr val="accent1"/>
              </a:buClr>
              <a:buFont typeface="Wingdings" pitchFamily="2" charset="2"/>
              <a:buChar char="*"/>
            </a:pPr>
            <a:r>
              <a:rPr lang="zh-CN" altLang="en-US" sz="900" dirty="0">
                <a:latin typeface="+mn-ea"/>
                <a:ea typeface="+mn-ea"/>
              </a:rPr>
              <a:t>关怀客户</a:t>
            </a:r>
          </a:p>
          <a:p>
            <a:pPr marL="533400" lvl="1" indent="-176213" eaLnBrk="0" hangingPunct="0">
              <a:spcBef>
                <a:spcPct val="20000"/>
              </a:spcBef>
              <a:buClr>
                <a:schemeClr val="accent1"/>
              </a:buClr>
              <a:buFont typeface="Wingdings" pitchFamily="2" charset="2"/>
              <a:buChar char="*"/>
            </a:pPr>
            <a:r>
              <a:rPr lang="zh-CN" altLang="en-US" sz="900" dirty="0">
                <a:latin typeface="+mn-ea"/>
                <a:ea typeface="+mn-ea"/>
              </a:rPr>
              <a:t>风险客户</a:t>
            </a:r>
          </a:p>
          <a:p>
            <a:pPr marL="533400" lvl="1" indent="-176213" eaLnBrk="0" hangingPunct="0">
              <a:spcBef>
                <a:spcPct val="20000"/>
              </a:spcBef>
              <a:buClr>
                <a:schemeClr val="accent1"/>
              </a:buClr>
              <a:buFont typeface="Wingdings" pitchFamily="2" charset="2"/>
              <a:buChar char="*"/>
            </a:pPr>
            <a:r>
              <a:rPr lang="zh-CN" altLang="en-US" sz="900" dirty="0">
                <a:latin typeface="+mn-ea"/>
                <a:ea typeface="+mn-ea"/>
              </a:rPr>
              <a:t>异动客户</a:t>
            </a:r>
          </a:p>
          <a:p>
            <a:pPr marL="177800" indent="-177800" eaLnBrk="0" hangingPunct="0">
              <a:spcBef>
                <a:spcPct val="20000"/>
              </a:spcBef>
              <a:buClr>
                <a:schemeClr val="accent1"/>
              </a:buClr>
              <a:buFont typeface="Wingdings" pitchFamily="2" charset="2"/>
              <a:buChar char="r"/>
            </a:pPr>
            <a:r>
              <a:rPr lang="zh-CN" altLang="en-US" sz="1000" dirty="0">
                <a:latin typeface="+mn-ea"/>
                <a:ea typeface="+mn-ea"/>
              </a:rPr>
              <a:t>客户细分</a:t>
            </a:r>
          </a:p>
          <a:p>
            <a:pPr marL="533400" lvl="1" indent="-176213" eaLnBrk="0" hangingPunct="0">
              <a:spcBef>
                <a:spcPct val="20000"/>
              </a:spcBef>
              <a:buClr>
                <a:schemeClr val="accent1"/>
              </a:buClr>
              <a:buFont typeface="Wingdings" pitchFamily="2" charset="2"/>
              <a:buChar char="*"/>
            </a:pPr>
            <a:r>
              <a:rPr lang="zh-CN" altLang="en-US" sz="900" dirty="0">
                <a:latin typeface="+mn-ea"/>
                <a:ea typeface="+mn-ea"/>
              </a:rPr>
              <a:t>个人</a:t>
            </a:r>
            <a:r>
              <a:rPr lang="zh-CN" altLang="en-US" sz="900" dirty="0" smtClean="0">
                <a:latin typeface="+mn-ea"/>
                <a:ea typeface="+mn-ea"/>
              </a:rPr>
              <a:t>客</a:t>
            </a:r>
            <a:r>
              <a:rPr lang="zh-CN" altLang="en-US" sz="900" dirty="0">
                <a:latin typeface="+mn-ea"/>
                <a:ea typeface="+mn-ea"/>
              </a:rPr>
              <a:t>户细分</a:t>
            </a:r>
          </a:p>
          <a:p>
            <a:pPr marL="533400" lvl="1" indent="-176213" eaLnBrk="0" hangingPunct="0">
              <a:spcBef>
                <a:spcPct val="20000"/>
              </a:spcBef>
              <a:buClr>
                <a:schemeClr val="accent1"/>
              </a:buClr>
              <a:buFont typeface="Wingdings" pitchFamily="2" charset="2"/>
              <a:buChar char="*"/>
            </a:pPr>
            <a:r>
              <a:rPr lang="zh-CN" altLang="en-US" sz="900" dirty="0" smtClean="0">
                <a:latin typeface="+mn-ea"/>
                <a:ea typeface="+mn-ea"/>
              </a:rPr>
              <a:t>公司</a:t>
            </a:r>
            <a:r>
              <a:rPr lang="zh-CN" altLang="en-US" sz="900" dirty="0">
                <a:latin typeface="+mn-ea"/>
                <a:ea typeface="+mn-ea"/>
              </a:rPr>
              <a:t>客户细分</a:t>
            </a:r>
          </a:p>
          <a:p>
            <a:pPr marL="177800" indent="-177800" eaLnBrk="0" hangingPunct="0">
              <a:lnSpc>
                <a:spcPct val="90000"/>
              </a:lnSpc>
              <a:spcBef>
                <a:spcPct val="20000"/>
              </a:spcBef>
              <a:buClr>
                <a:schemeClr val="accent1"/>
              </a:buClr>
              <a:buFont typeface="Wingdings" pitchFamily="2" charset="2"/>
              <a:buChar char="r"/>
            </a:pPr>
            <a:r>
              <a:rPr lang="zh-CN" altLang="en-US" sz="1000" b="0" dirty="0">
                <a:latin typeface="+mn-ea"/>
                <a:ea typeface="+mn-ea"/>
              </a:rPr>
              <a:t>客户行为分析</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客户轮廓分析</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产品交叉销售分析</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百分比分析</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渠道偏好分析</a:t>
            </a:r>
            <a:endParaRPr lang="en-US" altLang="zh-CN" sz="900" b="0" dirty="0">
              <a:latin typeface="+mn-ea"/>
              <a:ea typeface="+mn-ea"/>
            </a:endParaRPr>
          </a:p>
          <a:p>
            <a:pPr marL="177800" indent="-177800" eaLnBrk="0" hangingPunct="0">
              <a:lnSpc>
                <a:spcPct val="90000"/>
              </a:lnSpc>
              <a:spcBef>
                <a:spcPct val="20000"/>
              </a:spcBef>
              <a:buClr>
                <a:schemeClr val="accent1"/>
              </a:buClr>
              <a:buFont typeface="Wingdings" pitchFamily="2" charset="2"/>
              <a:buChar char="r"/>
            </a:pPr>
            <a:r>
              <a:rPr lang="zh-CN" altLang="en-US" sz="1000" b="0" dirty="0">
                <a:latin typeface="+mn-ea"/>
                <a:ea typeface="+mn-ea"/>
              </a:rPr>
              <a:t>营销活动管理</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营销活动规划</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营销活动定义</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营销活动执行</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营销活动苹果</a:t>
            </a:r>
          </a:p>
          <a:p>
            <a:pPr marL="177800" indent="-177800" eaLnBrk="0" hangingPunct="0">
              <a:lnSpc>
                <a:spcPct val="90000"/>
              </a:lnSpc>
              <a:spcBef>
                <a:spcPct val="20000"/>
              </a:spcBef>
              <a:buClr>
                <a:schemeClr val="accent1"/>
              </a:buClr>
              <a:buFont typeface="Wingdings" pitchFamily="2" charset="2"/>
              <a:buChar char="r"/>
            </a:pPr>
            <a:r>
              <a:rPr lang="zh-CN" altLang="en-US" sz="1000" b="0" dirty="0">
                <a:latin typeface="+mn-ea"/>
                <a:ea typeface="+mn-ea"/>
              </a:rPr>
              <a:t>营销活动自动化</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渠道接口与集成</a:t>
            </a:r>
          </a:p>
          <a:p>
            <a:pPr marL="533400" lvl="1" indent="-176213" eaLnBrk="0" hangingPunct="0">
              <a:lnSpc>
                <a:spcPct val="90000"/>
              </a:lnSpc>
              <a:spcBef>
                <a:spcPct val="20000"/>
              </a:spcBef>
              <a:buClr>
                <a:schemeClr val="accent1"/>
              </a:buClr>
              <a:buFont typeface="Wingdings" pitchFamily="2" charset="2"/>
              <a:buChar char="*"/>
            </a:pPr>
            <a:r>
              <a:rPr lang="zh-CN" altLang="en-US" sz="900" b="0" dirty="0">
                <a:latin typeface="+mn-ea"/>
                <a:ea typeface="+mn-ea"/>
              </a:rPr>
              <a:t>流程自动化</a:t>
            </a:r>
          </a:p>
          <a:p>
            <a:pPr marL="177800" indent="-177800" eaLnBrk="0" hangingPunct="0">
              <a:lnSpc>
                <a:spcPct val="90000"/>
              </a:lnSpc>
              <a:spcBef>
                <a:spcPct val="20000"/>
              </a:spcBef>
              <a:buClr>
                <a:schemeClr val="accent1"/>
              </a:buClr>
              <a:buFont typeface="Wingdings" pitchFamily="2" charset="2"/>
              <a:buChar char="r"/>
            </a:pPr>
            <a:r>
              <a:rPr lang="en-US" altLang="zh-CN" sz="1000" b="0" dirty="0" smtClean="0">
                <a:latin typeface="+mn-ea"/>
                <a:ea typeface="+mn-ea"/>
              </a:rPr>
              <a:t>……</a:t>
            </a:r>
            <a:endParaRPr lang="en-US" altLang="zh-CN" sz="1000" b="0" dirty="0">
              <a:latin typeface="+mn-ea"/>
              <a:ea typeface="+mn-ea"/>
            </a:endParaRPr>
          </a:p>
        </p:txBody>
      </p:sp>
      <p:sp>
        <p:nvSpPr>
          <p:cNvPr id="50" name="AutoShape 8"/>
          <p:cNvSpPr>
            <a:spLocks noChangeArrowheads="1"/>
          </p:cNvSpPr>
          <p:nvPr/>
        </p:nvSpPr>
        <p:spPr bwMode="auto">
          <a:xfrm>
            <a:off x="3105000" y="921083"/>
            <a:ext cx="1188720" cy="365760"/>
          </a:xfrm>
          <a:prstGeom prst="bevel">
            <a:avLst>
              <a:gd name="adj" fmla="val 3653"/>
            </a:avLst>
          </a:prstGeom>
          <a:gradFill rotWithShape="0">
            <a:gsLst>
              <a:gs pos="0">
                <a:schemeClr val="bg1"/>
              </a:gs>
              <a:gs pos="100000">
                <a:srgbClr val="EAEAEA"/>
              </a:gs>
            </a:gsLst>
            <a:lin ang="2700000" scaled="1"/>
          </a:gradFill>
          <a:ln>
            <a:noFill/>
          </a:ln>
          <a:effectLst/>
          <a:extLst>
            <a:ext uri="{91240B29-F687-4F45-9708-019B960494DF}">
              <a14:hiddenLine xmlns="" xmlns:a14="http://schemas.microsoft.com/office/drawing/2010/main" w="9525">
                <a:solidFill>
                  <a:srgbClr val="C0C0C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eaLnBrk="0" fontAlgn="b" hangingPunct="0">
              <a:lnSpc>
                <a:spcPct val="110000"/>
              </a:lnSpc>
              <a:spcBef>
                <a:spcPct val="0"/>
              </a:spcBef>
            </a:pPr>
            <a:r>
              <a:rPr lang="zh-CN" altLang="en-AU" sz="1600">
                <a:latin typeface="+mn-ea"/>
                <a:ea typeface="+mn-ea"/>
              </a:rPr>
              <a:t>客户管理</a:t>
            </a:r>
            <a:endParaRPr lang="zh-CN" altLang="en-US" sz="1600">
              <a:latin typeface="+mn-ea"/>
              <a:ea typeface="+mn-ea"/>
            </a:endParaRPr>
          </a:p>
        </p:txBody>
      </p:sp>
      <p:sp>
        <p:nvSpPr>
          <p:cNvPr id="51" name="AutoShape 9"/>
          <p:cNvSpPr>
            <a:spLocks noChangeArrowheads="1"/>
          </p:cNvSpPr>
          <p:nvPr/>
        </p:nvSpPr>
        <p:spPr bwMode="auto">
          <a:xfrm>
            <a:off x="6616873" y="921083"/>
            <a:ext cx="1188720" cy="365760"/>
          </a:xfrm>
          <a:prstGeom prst="bevel">
            <a:avLst>
              <a:gd name="adj" fmla="val 5667"/>
            </a:avLst>
          </a:prstGeom>
          <a:gradFill rotWithShape="0">
            <a:gsLst>
              <a:gs pos="0">
                <a:srgbClr val="FFCC99"/>
              </a:gs>
              <a:gs pos="100000">
                <a:srgbClr val="FFFFFF"/>
              </a:gs>
            </a:gsLst>
            <a:lin ang="2700000" scaled="1"/>
          </a:gradFill>
          <a:ln>
            <a:noFill/>
          </a:ln>
          <a:effectLst/>
          <a:extLst>
            <a:ext uri="{91240B29-F687-4F45-9708-019B960494DF}">
              <a14:hiddenLine xmlns="" xmlns:a14="http://schemas.microsoft.com/office/drawing/2010/main" w="9525">
                <a:solidFill>
                  <a:srgbClr val="C0C0C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eaLnBrk="0" fontAlgn="b" hangingPunct="0">
              <a:lnSpc>
                <a:spcPct val="110000"/>
              </a:lnSpc>
              <a:spcBef>
                <a:spcPct val="0"/>
              </a:spcBef>
            </a:pPr>
            <a:r>
              <a:rPr lang="zh-CN" altLang="en-US" sz="1600" dirty="0">
                <a:latin typeface="+mn-ea"/>
                <a:ea typeface="+mn-ea"/>
              </a:rPr>
              <a:t>运营</a:t>
            </a:r>
            <a:r>
              <a:rPr lang="zh-CN" altLang="en-AU" sz="1600" dirty="0" smtClean="0">
                <a:latin typeface="+mn-ea"/>
                <a:ea typeface="+mn-ea"/>
              </a:rPr>
              <a:t>管</a:t>
            </a:r>
            <a:r>
              <a:rPr lang="zh-CN" altLang="en-AU" sz="1600" dirty="0">
                <a:latin typeface="+mn-ea"/>
                <a:ea typeface="+mn-ea"/>
              </a:rPr>
              <a:t>理</a:t>
            </a:r>
            <a:endParaRPr lang="zh-CN" altLang="en-US" sz="1600" dirty="0">
              <a:latin typeface="+mn-ea"/>
              <a:ea typeface="+mn-ea"/>
            </a:endParaRPr>
          </a:p>
        </p:txBody>
      </p:sp>
      <p:sp>
        <p:nvSpPr>
          <p:cNvPr id="52" name="AutoShape 10"/>
          <p:cNvSpPr>
            <a:spLocks noChangeArrowheads="1"/>
          </p:cNvSpPr>
          <p:nvPr/>
        </p:nvSpPr>
        <p:spPr bwMode="auto">
          <a:xfrm>
            <a:off x="8372809" y="921083"/>
            <a:ext cx="1188720" cy="365760"/>
          </a:xfrm>
          <a:prstGeom prst="bevel">
            <a:avLst>
              <a:gd name="adj" fmla="val 6014"/>
            </a:avLst>
          </a:prstGeom>
          <a:gradFill rotWithShape="0">
            <a:gsLst>
              <a:gs pos="0">
                <a:srgbClr val="FFFF99"/>
              </a:gs>
              <a:gs pos="100000">
                <a:srgbClr val="FFFFFF"/>
              </a:gs>
            </a:gsLst>
            <a:lin ang="2700000" scaled="1"/>
          </a:gradFill>
          <a:ln>
            <a:noFill/>
          </a:ln>
          <a:effectLst/>
          <a:extLst>
            <a:ext uri="{91240B29-F687-4F45-9708-019B960494DF}">
              <a14:hiddenLine xmlns="" xmlns:a14="http://schemas.microsoft.com/office/drawing/2010/main" w="9525">
                <a:solidFill>
                  <a:srgbClr val="C0C0C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eaLnBrk="0" fontAlgn="b" hangingPunct="0">
              <a:lnSpc>
                <a:spcPct val="110000"/>
              </a:lnSpc>
              <a:spcBef>
                <a:spcPct val="0"/>
              </a:spcBef>
            </a:pPr>
            <a:r>
              <a:rPr lang="zh-CN" altLang="en-AU" sz="1600" dirty="0">
                <a:latin typeface="+mn-ea"/>
                <a:ea typeface="+mn-ea"/>
              </a:rPr>
              <a:t>财务管理</a:t>
            </a:r>
            <a:endParaRPr lang="zh-CN" altLang="en-US" sz="1600" dirty="0">
              <a:latin typeface="+mn-ea"/>
              <a:ea typeface="+mn-ea"/>
            </a:endParaRPr>
          </a:p>
        </p:txBody>
      </p:sp>
      <p:sp>
        <p:nvSpPr>
          <p:cNvPr id="53" name="AutoShape 11"/>
          <p:cNvSpPr>
            <a:spLocks noChangeArrowheads="1"/>
          </p:cNvSpPr>
          <p:nvPr/>
        </p:nvSpPr>
        <p:spPr bwMode="auto">
          <a:xfrm>
            <a:off x="4860937" y="921083"/>
            <a:ext cx="1188720" cy="365760"/>
          </a:xfrm>
          <a:prstGeom prst="bevel">
            <a:avLst>
              <a:gd name="adj" fmla="val 4310"/>
            </a:avLst>
          </a:prstGeom>
          <a:gradFill rotWithShape="0">
            <a:gsLst>
              <a:gs pos="0">
                <a:srgbClr val="CCFFCC"/>
              </a:gs>
              <a:gs pos="100000">
                <a:srgbClr val="FFFFFF"/>
              </a:gs>
            </a:gsLst>
            <a:lin ang="2700000" scaled="1"/>
          </a:gradFill>
          <a:ln>
            <a:noFill/>
          </a:ln>
          <a:effectLst/>
          <a:extLst>
            <a:ext uri="{91240B29-F687-4F45-9708-019B960494DF}">
              <a14:hiddenLine xmlns="" xmlns:a14="http://schemas.microsoft.com/office/drawing/2010/main" w="9525">
                <a:solidFill>
                  <a:srgbClr val="C0C0C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eaLnBrk="0" fontAlgn="b" hangingPunct="0">
              <a:lnSpc>
                <a:spcPct val="110000"/>
              </a:lnSpc>
              <a:spcBef>
                <a:spcPct val="0"/>
              </a:spcBef>
            </a:pPr>
            <a:r>
              <a:rPr lang="zh-CN" altLang="en-AU" sz="1600" dirty="0">
                <a:latin typeface="+mn-ea"/>
                <a:ea typeface="+mn-ea"/>
              </a:rPr>
              <a:t>风险管理</a:t>
            </a:r>
            <a:endParaRPr lang="zh-CN" altLang="en-US" sz="1600" dirty="0">
              <a:latin typeface="+mn-ea"/>
              <a:ea typeface="+mn-ea"/>
            </a:endParaRPr>
          </a:p>
        </p:txBody>
      </p:sp>
      <p:sp>
        <p:nvSpPr>
          <p:cNvPr id="54" name="AutoShape 12"/>
          <p:cNvSpPr>
            <a:spLocks noChangeArrowheads="1"/>
          </p:cNvSpPr>
          <p:nvPr/>
        </p:nvSpPr>
        <p:spPr bwMode="auto">
          <a:xfrm>
            <a:off x="1349063" y="921083"/>
            <a:ext cx="1188720" cy="365760"/>
          </a:xfrm>
          <a:prstGeom prst="bevel">
            <a:avLst>
              <a:gd name="adj" fmla="val 4310"/>
            </a:avLst>
          </a:prstGeom>
          <a:gradFill rotWithShape="0">
            <a:gsLst>
              <a:gs pos="0">
                <a:srgbClr val="CCCCFF"/>
              </a:gs>
              <a:gs pos="100000">
                <a:srgbClr val="FFFFFF"/>
              </a:gs>
            </a:gsLst>
            <a:lin ang="2700000" scaled="1"/>
          </a:gradFill>
          <a:ln>
            <a:noFill/>
          </a:ln>
          <a:effectLst/>
          <a:extLst>
            <a:ext uri="{91240B29-F687-4F45-9708-019B960494DF}">
              <a14:hiddenLine xmlns="" xmlns:a14="http://schemas.microsoft.com/office/drawing/2010/main" w="9525">
                <a:solidFill>
                  <a:srgbClr val="C0C0C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eaLnBrk="0" fontAlgn="b" hangingPunct="0">
              <a:lnSpc>
                <a:spcPct val="110000"/>
              </a:lnSpc>
              <a:spcBef>
                <a:spcPct val="0"/>
              </a:spcBef>
            </a:pPr>
            <a:r>
              <a:rPr lang="zh-CN" altLang="en-US" sz="1600" dirty="0" smtClean="0">
                <a:latin typeface="+mn-ea"/>
                <a:ea typeface="+mn-ea"/>
              </a:rPr>
              <a:t>监管披露</a:t>
            </a:r>
            <a:endParaRPr lang="zh-CN" altLang="en-US" sz="1600" dirty="0">
              <a:latin typeface="+mn-ea"/>
              <a:ea typeface="+mn-ea"/>
            </a:endParaRPr>
          </a:p>
        </p:txBody>
      </p:sp>
      <p:sp>
        <p:nvSpPr>
          <p:cNvPr id="55" name="Text Box 113"/>
          <p:cNvSpPr txBox="1">
            <a:spLocks noChangeArrowheads="1"/>
          </p:cNvSpPr>
          <p:nvPr/>
        </p:nvSpPr>
        <p:spPr bwMode="auto">
          <a:xfrm rot="1316345">
            <a:off x="1312391" y="5053756"/>
            <a:ext cx="1262063" cy="369332"/>
          </a:xfrm>
          <a:prstGeom prst="rect">
            <a:avLst/>
          </a:prstGeom>
          <a:solidFill>
            <a:schemeClr val="bg1"/>
          </a:solidFill>
          <a:ln w="19050">
            <a:solidFill>
              <a:srgbClr val="FF3300"/>
            </a:solidFill>
            <a:miter lim="800000"/>
            <a:headEnd/>
            <a:tailEnd/>
          </a:ln>
        </p:spPr>
        <p:txBody>
          <a:bodyPr>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ctr" eaLnBrk="1" hangingPunct="1">
              <a:spcBef>
                <a:spcPct val="50000"/>
              </a:spcBef>
            </a:pPr>
            <a:r>
              <a:rPr kumimoji="1" lang="zh-CN" altLang="en-US" sz="1800" dirty="0" smtClean="0">
                <a:solidFill>
                  <a:srgbClr val="FF3300"/>
                </a:solidFill>
                <a:latin typeface="+mn-ea"/>
                <a:ea typeface="+mn-ea"/>
              </a:rPr>
              <a:t>示例</a:t>
            </a:r>
            <a:endParaRPr kumimoji="1" lang="en-US" altLang="zh-CN" sz="1800" dirty="0">
              <a:solidFill>
                <a:srgbClr val="FF3300"/>
              </a:solidFill>
              <a:latin typeface="+mn-ea"/>
              <a:ea typeface="+mn-ea"/>
            </a:endParaRPr>
          </a:p>
        </p:txBody>
      </p:sp>
      <p:cxnSp>
        <p:nvCxnSpPr>
          <p:cNvPr id="56" name="Straight Connector 13"/>
          <p:cNvCxnSpPr/>
          <p:nvPr/>
        </p:nvCxnSpPr>
        <p:spPr>
          <a:xfrm>
            <a:off x="1101031" y="1376170"/>
            <a:ext cx="8712968" cy="0"/>
          </a:xfrm>
          <a:prstGeom prst="line">
            <a:avLst/>
          </a:prstGeom>
          <a:ln w="1905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43756117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a:t>
            </a:r>
            <a:r>
              <a:rPr lang="zh-CN" altLang="en-US" dirty="0" smtClean="0"/>
              <a:t>架构</a:t>
            </a:r>
            <a:r>
              <a:rPr lang="en-US" altLang="zh-CN" dirty="0" smtClean="0"/>
              <a:t>——</a:t>
            </a:r>
            <a:r>
              <a:rPr lang="zh-CN" altLang="en-US" dirty="0" smtClean="0"/>
              <a:t>数据访问层</a:t>
            </a:r>
            <a:endParaRPr lang="zh-CN" altLang="en-US" dirty="0"/>
          </a:p>
        </p:txBody>
      </p:sp>
      <p:sp>
        <p:nvSpPr>
          <p:cNvPr id="72" name="Rectangle 2"/>
          <p:cNvSpPr>
            <a:spLocks noChangeArrowheads="1"/>
          </p:cNvSpPr>
          <p:nvPr/>
        </p:nvSpPr>
        <p:spPr bwMode="auto">
          <a:xfrm>
            <a:off x="1735554" y="3672285"/>
            <a:ext cx="7122123" cy="1445736"/>
          </a:xfrm>
          <a:prstGeom prst="rect">
            <a:avLst/>
          </a:prstGeom>
          <a:noFill/>
          <a:ln w="6350" algn="ctr">
            <a:noFill/>
            <a:miter lim="800000"/>
            <a:headEnd/>
            <a:tailEnd/>
          </a:ln>
          <a:effectLst/>
        </p:spPr>
        <p:txBody>
          <a:bodyPr lIns="72000" tIns="144000" rIns="72000" bIns="72000" anchor="ctr"/>
          <a:lstStyle>
            <a:defPPr>
              <a:defRPr lang="en-US"/>
            </a:defPPr>
            <a:lvl1pPr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1pPr>
            <a:lvl2pPr marL="4572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2pPr>
            <a:lvl3pPr marL="9144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3pPr>
            <a:lvl4pPr marL="13716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4pPr>
            <a:lvl5pPr marL="18288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5pPr>
            <a:lvl6pPr marL="2286000" algn="l" defTabSz="914400" rtl="0" eaLnBrk="1" latinLnBrk="0" hangingPunct="1">
              <a:defRPr sz="1200" kern="1200">
                <a:solidFill>
                  <a:srgbClr val="000000"/>
                </a:solidFill>
                <a:latin typeface="Trebuchet MS" pitchFamily="34" charset="0"/>
                <a:ea typeface="华文楷体" pitchFamily="2" charset="-122"/>
                <a:cs typeface="+mn-cs"/>
              </a:defRPr>
            </a:lvl6pPr>
            <a:lvl7pPr marL="2743200" algn="l" defTabSz="914400" rtl="0" eaLnBrk="1" latinLnBrk="0" hangingPunct="1">
              <a:defRPr sz="1200" kern="1200">
                <a:solidFill>
                  <a:srgbClr val="000000"/>
                </a:solidFill>
                <a:latin typeface="Trebuchet MS" pitchFamily="34" charset="0"/>
                <a:ea typeface="华文楷体" pitchFamily="2" charset="-122"/>
                <a:cs typeface="+mn-cs"/>
              </a:defRPr>
            </a:lvl7pPr>
            <a:lvl8pPr marL="3200400" algn="l" defTabSz="914400" rtl="0" eaLnBrk="1" latinLnBrk="0" hangingPunct="1">
              <a:defRPr sz="1200" kern="1200">
                <a:solidFill>
                  <a:srgbClr val="000000"/>
                </a:solidFill>
                <a:latin typeface="Trebuchet MS" pitchFamily="34" charset="0"/>
                <a:ea typeface="华文楷体" pitchFamily="2" charset="-122"/>
                <a:cs typeface="+mn-cs"/>
              </a:defRPr>
            </a:lvl8pPr>
            <a:lvl9pPr marL="3657600" algn="l" defTabSz="914400" rtl="0" eaLnBrk="1" latinLnBrk="0" hangingPunct="1">
              <a:defRPr sz="1200" kern="1200">
                <a:solidFill>
                  <a:srgbClr val="000000"/>
                </a:solidFill>
                <a:latin typeface="Trebuchet MS" pitchFamily="34" charset="0"/>
                <a:ea typeface="华文楷体" pitchFamily="2" charset="-122"/>
                <a:cs typeface="+mn-cs"/>
              </a:defRPr>
            </a:lvl9pPr>
          </a:lstStyle>
          <a:p>
            <a:pPr marL="177800" lvl="1" indent="-177800" algn="l">
              <a:lnSpc>
                <a:spcPct val="130000"/>
              </a:lnSpc>
              <a:spcBef>
                <a:spcPts val="0"/>
              </a:spcBef>
              <a:spcAft>
                <a:spcPct val="0"/>
              </a:spcAft>
              <a:buClr>
                <a:srgbClr val="EE8A04"/>
              </a:buClr>
              <a:buSzPct val="80000"/>
              <a:buFont typeface="Wingdings" pitchFamily="2" charset="2"/>
              <a:buChar char="l"/>
              <a:defRPr/>
            </a:pPr>
            <a:r>
              <a:rPr lang="zh-CN" altLang="en-US" sz="1400" b="1" dirty="0">
                <a:solidFill>
                  <a:schemeClr val="tx1">
                    <a:lumMod val="50000"/>
                    <a:lumOff val="50000"/>
                  </a:schemeClr>
                </a:solidFill>
                <a:latin typeface="+mj-ea"/>
                <a:ea typeface="+mj-ea"/>
              </a:rPr>
              <a:t>即席查询：</a:t>
            </a:r>
            <a:r>
              <a:rPr lang="zh-CN" altLang="en-GB" sz="1400" dirty="0">
                <a:solidFill>
                  <a:schemeClr val="tx1">
                    <a:lumMod val="50000"/>
                    <a:lumOff val="50000"/>
                  </a:schemeClr>
                </a:solidFill>
                <a:latin typeface="+mj-ea"/>
                <a:ea typeface="+mj-ea"/>
              </a:rPr>
              <a:t>通过即席查询工具</a:t>
            </a:r>
            <a:r>
              <a:rPr lang="zh-CN" altLang="en-US" sz="1400" dirty="0">
                <a:solidFill>
                  <a:schemeClr val="tx1">
                    <a:lumMod val="50000"/>
                    <a:lumOff val="50000"/>
                  </a:schemeClr>
                </a:solidFill>
                <a:latin typeface="+mj-ea"/>
                <a:ea typeface="+mj-ea"/>
              </a:rPr>
              <a:t>或手工书写</a:t>
            </a:r>
            <a:r>
              <a:rPr lang="en-GB" altLang="zh-CN" sz="1400" dirty="0">
                <a:solidFill>
                  <a:schemeClr val="tx1">
                    <a:lumMod val="50000"/>
                    <a:lumOff val="50000"/>
                  </a:schemeClr>
                </a:solidFill>
                <a:latin typeface="+mj-ea"/>
                <a:ea typeface="+mj-ea"/>
              </a:rPr>
              <a:t>SQL</a:t>
            </a:r>
            <a:r>
              <a:rPr lang="zh-CN" altLang="en-US" sz="1400" dirty="0">
                <a:solidFill>
                  <a:schemeClr val="tx1">
                    <a:lumMod val="50000"/>
                    <a:lumOff val="50000"/>
                  </a:schemeClr>
                </a:solidFill>
                <a:latin typeface="+mj-ea"/>
                <a:ea typeface="+mj-ea"/>
              </a:rPr>
              <a:t>语句，</a:t>
            </a:r>
            <a:r>
              <a:rPr lang="zh-CN" altLang="en-GB" sz="1400" dirty="0">
                <a:solidFill>
                  <a:schemeClr val="tx1">
                    <a:lumMod val="50000"/>
                    <a:lumOff val="50000"/>
                  </a:schemeClr>
                </a:solidFill>
                <a:latin typeface="+mj-ea"/>
                <a:ea typeface="+mj-ea"/>
              </a:rPr>
              <a:t>完成业务信息的即席查看</a:t>
            </a:r>
            <a:endParaRPr lang="en-US" altLang="zh-CN" sz="1400" dirty="0">
              <a:solidFill>
                <a:schemeClr val="tx1">
                  <a:lumMod val="50000"/>
                  <a:lumOff val="50000"/>
                </a:schemeClr>
              </a:solidFill>
              <a:latin typeface="+mj-ea"/>
              <a:ea typeface="+mj-ea"/>
            </a:endParaRPr>
          </a:p>
          <a:p>
            <a:pPr marL="177800" lvl="1" indent="-177800" algn="l">
              <a:lnSpc>
                <a:spcPct val="130000"/>
              </a:lnSpc>
              <a:spcBef>
                <a:spcPts val="0"/>
              </a:spcBef>
              <a:spcAft>
                <a:spcPct val="0"/>
              </a:spcAft>
              <a:buClr>
                <a:srgbClr val="EE8A04"/>
              </a:buClr>
              <a:buSzPct val="80000"/>
              <a:buFont typeface="Wingdings" pitchFamily="2" charset="2"/>
              <a:buChar char="l"/>
              <a:defRPr/>
            </a:pPr>
            <a:r>
              <a:rPr lang="zh-CN" altLang="en-US" sz="1400" b="1" dirty="0">
                <a:solidFill>
                  <a:schemeClr val="tx1">
                    <a:lumMod val="50000"/>
                    <a:lumOff val="50000"/>
                  </a:schemeClr>
                </a:solidFill>
                <a:latin typeface="+mj-ea"/>
                <a:ea typeface="+mj-ea"/>
              </a:rPr>
              <a:t>多维分析：</a:t>
            </a:r>
            <a:r>
              <a:rPr lang="zh-CN" altLang="en-GB" sz="1400" dirty="0">
                <a:solidFill>
                  <a:schemeClr val="tx1">
                    <a:lumMod val="50000"/>
                    <a:lumOff val="50000"/>
                  </a:schemeClr>
                </a:solidFill>
                <a:latin typeface="+mj-ea"/>
                <a:ea typeface="+mj-ea"/>
              </a:rPr>
              <a:t>从多个维度灵活组合对目标值进行分析，常见功能包括上下钻取、透明钻取、旋转、分页、层钻、跨维钻取等</a:t>
            </a:r>
            <a:endParaRPr lang="en-US" altLang="zh-CN" sz="1400" dirty="0">
              <a:solidFill>
                <a:schemeClr val="tx1">
                  <a:lumMod val="50000"/>
                  <a:lumOff val="50000"/>
                </a:schemeClr>
              </a:solidFill>
              <a:latin typeface="+mj-ea"/>
              <a:ea typeface="+mj-ea"/>
            </a:endParaRPr>
          </a:p>
          <a:p>
            <a:pPr marL="177800" lvl="1" indent="-177800" algn="l">
              <a:lnSpc>
                <a:spcPct val="130000"/>
              </a:lnSpc>
              <a:spcBef>
                <a:spcPts val="0"/>
              </a:spcBef>
              <a:spcAft>
                <a:spcPct val="0"/>
              </a:spcAft>
              <a:buClr>
                <a:srgbClr val="EE8A04"/>
              </a:buClr>
              <a:buSzPct val="80000"/>
              <a:buFont typeface="Wingdings" pitchFamily="2" charset="2"/>
              <a:buChar char="l"/>
              <a:defRPr/>
            </a:pPr>
            <a:r>
              <a:rPr lang="zh-CN" altLang="en-US" sz="1400" b="1" dirty="0">
                <a:solidFill>
                  <a:schemeClr val="tx1">
                    <a:lumMod val="50000"/>
                    <a:lumOff val="50000"/>
                  </a:schemeClr>
                </a:solidFill>
                <a:latin typeface="+mj-ea"/>
                <a:ea typeface="+mj-ea"/>
              </a:rPr>
              <a:t>主动问题发现：</a:t>
            </a:r>
            <a:r>
              <a:rPr lang="zh-CN" altLang="en-US" sz="1400" dirty="0">
                <a:solidFill>
                  <a:schemeClr val="tx1">
                    <a:lumMod val="50000"/>
                    <a:lumOff val="50000"/>
                  </a:schemeClr>
                </a:solidFill>
                <a:latin typeface="+mj-ea"/>
                <a:ea typeface="+mj-ea"/>
              </a:rPr>
              <a:t>通过事件触发、规则匹配等方式发现企业运营中的问题，通过手机、邮件等方式报警</a:t>
            </a:r>
            <a:endParaRPr lang="zh-CN" altLang="en-GB" sz="1400" dirty="0">
              <a:solidFill>
                <a:schemeClr val="tx1">
                  <a:lumMod val="50000"/>
                  <a:lumOff val="50000"/>
                </a:schemeClr>
              </a:solidFill>
              <a:latin typeface="+mj-ea"/>
              <a:ea typeface="+mj-ea"/>
            </a:endParaRPr>
          </a:p>
        </p:txBody>
      </p:sp>
      <p:sp>
        <p:nvSpPr>
          <p:cNvPr id="73" name="AutoShape 17"/>
          <p:cNvSpPr>
            <a:spLocks noChangeArrowheads="1"/>
          </p:cNvSpPr>
          <p:nvPr/>
        </p:nvSpPr>
        <p:spPr bwMode="gray">
          <a:xfrm>
            <a:off x="9190451" y="2507555"/>
            <a:ext cx="914400" cy="330941"/>
          </a:xfrm>
          <a:prstGeom prst="roundRect">
            <a:avLst>
              <a:gd name="adj" fmla="val 11921"/>
            </a:avLst>
          </a:prstGeom>
          <a:gradFill rotWithShape="1">
            <a:gsLst>
              <a:gs pos="0">
                <a:srgbClr val="93C5FF">
                  <a:shade val="51000"/>
                  <a:satMod val="130000"/>
                </a:srgbClr>
              </a:gs>
              <a:gs pos="80000">
                <a:srgbClr val="93C5FF">
                  <a:shade val="93000"/>
                  <a:satMod val="130000"/>
                </a:srgbClr>
              </a:gs>
              <a:gs pos="100000">
                <a:srgbClr val="93C5FF">
                  <a:shade val="94000"/>
                  <a:satMod val="135000"/>
                </a:srgbClr>
              </a:gs>
            </a:gsLst>
            <a:lin ang="16200000" scaled="0"/>
          </a:gradFill>
          <a:ln w="9525" cap="flat" cmpd="sng" algn="ctr">
            <a:solidFill>
              <a:srgbClr val="93C5FF">
                <a:shade val="95000"/>
                <a:satMod val="105000"/>
              </a:srgbClr>
            </a:solidFill>
            <a:prstDash val="solid"/>
            <a:headEnd/>
            <a:tailEnd/>
          </a:ln>
          <a:effectLst>
            <a:outerShdw blurRad="40000" dist="23000" dir="5400000" rotWithShape="0">
              <a:srgbClr val="000000">
                <a:alpha val="35000"/>
              </a:srgbClr>
            </a:outerShdw>
          </a:effectLst>
        </p:spPr>
        <p:txBody>
          <a:bodyPr wrap="square" lIns="0" tIns="46800" rIns="0" bIns="46800" anchor="ctr">
            <a:spAutoFit/>
          </a:bodyPr>
          <a:lstStyle/>
          <a:p>
            <a:pPr marL="182563" marR="0" lvl="0" indent="-182563"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rgbClr val="FFFFFF"/>
                </a:solidFill>
                <a:effectLst/>
                <a:uLnTx/>
                <a:uFillTx/>
                <a:latin typeface="+mn-ea"/>
                <a:ea typeface="+mn-ea"/>
                <a:cs typeface="+mn-cs"/>
              </a:rPr>
              <a:t>决策层</a:t>
            </a:r>
          </a:p>
        </p:txBody>
      </p:sp>
      <p:sp>
        <p:nvSpPr>
          <p:cNvPr id="74" name="AutoShape 18"/>
          <p:cNvSpPr>
            <a:spLocks noChangeArrowheads="1"/>
          </p:cNvSpPr>
          <p:nvPr/>
        </p:nvSpPr>
        <p:spPr bwMode="gray">
          <a:xfrm>
            <a:off x="9190451" y="2931417"/>
            <a:ext cx="914400" cy="330941"/>
          </a:xfrm>
          <a:prstGeom prst="roundRect">
            <a:avLst>
              <a:gd name="adj" fmla="val 11921"/>
            </a:avLst>
          </a:prstGeom>
          <a:gradFill rotWithShape="1">
            <a:gsLst>
              <a:gs pos="0">
                <a:srgbClr val="93C5FF">
                  <a:shade val="51000"/>
                  <a:satMod val="130000"/>
                </a:srgbClr>
              </a:gs>
              <a:gs pos="80000">
                <a:srgbClr val="93C5FF">
                  <a:shade val="93000"/>
                  <a:satMod val="130000"/>
                </a:srgbClr>
              </a:gs>
              <a:gs pos="100000">
                <a:srgbClr val="93C5FF">
                  <a:shade val="94000"/>
                  <a:satMod val="135000"/>
                </a:srgbClr>
              </a:gs>
            </a:gsLst>
            <a:lin ang="16200000" scaled="0"/>
          </a:gradFill>
          <a:ln w="9525" cap="flat" cmpd="sng" algn="ctr">
            <a:solidFill>
              <a:srgbClr val="93C5FF">
                <a:shade val="95000"/>
                <a:satMod val="105000"/>
              </a:srgbClr>
            </a:solidFill>
            <a:prstDash val="solid"/>
            <a:headEnd/>
            <a:tailEnd/>
          </a:ln>
          <a:effectLst>
            <a:outerShdw blurRad="40000" dist="23000" dir="5400000" rotWithShape="0">
              <a:srgbClr val="000000">
                <a:alpha val="35000"/>
              </a:srgbClr>
            </a:outerShdw>
          </a:effectLst>
        </p:spPr>
        <p:txBody>
          <a:bodyPr wrap="square" lIns="0" tIns="46800" rIns="0" bIns="46800" anchor="ctr">
            <a:spAutoFit/>
          </a:bodyPr>
          <a:lstStyle/>
          <a:p>
            <a:pPr marL="182563" marR="0" lvl="0" indent="-182563"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smtClean="0">
                <a:ln>
                  <a:noFill/>
                </a:ln>
                <a:solidFill>
                  <a:srgbClr val="FFFFFF"/>
                </a:solidFill>
                <a:effectLst/>
                <a:uLnTx/>
                <a:uFillTx/>
                <a:latin typeface="+mn-ea"/>
                <a:ea typeface="+mn-ea"/>
                <a:cs typeface="+mn-cs"/>
              </a:rPr>
              <a:t>管理层</a:t>
            </a:r>
          </a:p>
        </p:txBody>
      </p:sp>
      <p:sp>
        <p:nvSpPr>
          <p:cNvPr id="75" name="AutoShape 30"/>
          <p:cNvSpPr>
            <a:spLocks noChangeArrowheads="1"/>
          </p:cNvSpPr>
          <p:nvPr/>
        </p:nvSpPr>
        <p:spPr bwMode="gray">
          <a:xfrm>
            <a:off x="9190451" y="4185442"/>
            <a:ext cx="914400" cy="330941"/>
          </a:xfrm>
          <a:prstGeom prst="roundRect">
            <a:avLst>
              <a:gd name="adj" fmla="val 11921"/>
            </a:avLst>
          </a:prstGeom>
          <a:gradFill rotWithShape="1">
            <a:gsLst>
              <a:gs pos="0">
                <a:srgbClr val="93C5FF">
                  <a:shade val="51000"/>
                  <a:satMod val="130000"/>
                </a:srgbClr>
              </a:gs>
              <a:gs pos="80000">
                <a:srgbClr val="93C5FF">
                  <a:shade val="93000"/>
                  <a:satMod val="130000"/>
                </a:srgbClr>
              </a:gs>
              <a:gs pos="100000">
                <a:srgbClr val="93C5FF">
                  <a:shade val="94000"/>
                  <a:satMod val="135000"/>
                </a:srgbClr>
              </a:gs>
            </a:gsLst>
            <a:lin ang="16200000" scaled="0"/>
          </a:gradFill>
          <a:ln w="9525" cap="flat" cmpd="sng" algn="ctr">
            <a:solidFill>
              <a:srgbClr val="93C5FF">
                <a:shade val="95000"/>
                <a:satMod val="105000"/>
              </a:srgbClr>
            </a:solidFill>
            <a:prstDash val="solid"/>
            <a:headEnd/>
            <a:tailEnd/>
          </a:ln>
          <a:effectLst>
            <a:outerShdw blurRad="40000" dist="23000" dir="5400000" rotWithShape="0">
              <a:srgbClr val="000000">
                <a:alpha val="35000"/>
              </a:srgbClr>
            </a:outerShdw>
          </a:effectLst>
        </p:spPr>
        <p:txBody>
          <a:bodyPr wrap="square" lIns="0" tIns="46800" rIns="0" bIns="46800" anchor="ctr">
            <a:spAutoFit/>
          </a:bodyPr>
          <a:lstStyle/>
          <a:p>
            <a:pPr marL="182563" marR="0" lvl="0" indent="-182563"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mn-ea"/>
                <a:ea typeface="+mn-ea"/>
                <a:cs typeface="+mn-cs"/>
              </a:rPr>
              <a:t>业务人员</a:t>
            </a:r>
          </a:p>
        </p:txBody>
      </p:sp>
      <p:sp>
        <p:nvSpPr>
          <p:cNvPr id="76" name="AutoShape 170"/>
          <p:cNvSpPr>
            <a:spLocks noChangeArrowheads="1"/>
          </p:cNvSpPr>
          <p:nvPr/>
        </p:nvSpPr>
        <p:spPr bwMode="gray">
          <a:xfrm>
            <a:off x="1725602" y="1298796"/>
            <a:ext cx="8379063" cy="827903"/>
          </a:xfrm>
          <a:prstGeom prst="roundRect">
            <a:avLst/>
          </a:prstGeom>
          <a:solidFill>
            <a:srgbClr val="ADCFDB">
              <a:alpha val="50000"/>
            </a:srgbClr>
          </a:solidFill>
          <a:ln w="9525" algn="ctr">
            <a:solidFill>
              <a:srgbClr val="FFFFFF"/>
            </a:solidFill>
            <a:prstDash val="solid"/>
            <a:miter lim="800000"/>
            <a:headEnd/>
            <a:tailEnd/>
          </a:ln>
        </p:spPr>
        <p:txBody>
          <a:bodyPr lIns="27413" tIns="27413" rIns="27413" bIns="27413" anchor="t">
            <a:noAutofit/>
          </a:bodyPr>
          <a:lstStyle>
            <a:defPPr>
              <a:defRPr lang="en-US"/>
            </a:defPPr>
            <a:lvl1pPr algn="l" rtl="0" fontAlgn="base">
              <a:spcBef>
                <a:spcPct val="0"/>
              </a:spcBef>
              <a:spcAft>
                <a:spcPct val="0"/>
              </a:spcAft>
              <a:defRPr b="1" kern="1200">
                <a:solidFill>
                  <a:schemeClr val="tx1"/>
                </a:solidFill>
                <a:latin typeface="Arial" charset="0"/>
                <a:ea typeface="+mn-ea"/>
                <a:cs typeface="Arial" charset="0"/>
              </a:defRPr>
            </a:lvl1pPr>
            <a:lvl2pPr marL="457200" algn="l" rtl="0" fontAlgn="base">
              <a:spcBef>
                <a:spcPct val="0"/>
              </a:spcBef>
              <a:spcAft>
                <a:spcPct val="0"/>
              </a:spcAft>
              <a:defRPr b="1" kern="1200">
                <a:solidFill>
                  <a:schemeClr val="tx1"/>
                </a:solidFill>
                <a:latin typeface="Arial" charset="0"/>
                <a:ea typeface="+mn-ea"/>
                <a:cs typeface="Arial" charset="0"/>
              </a:defRPr>
            </a:lvl2pPr>
            <a:lvl3pPr marL="914400" algn="l" rtl="0" fontAlgn="base">
              <a:spcBef>
                <a:spcPct val="0"/>
              </a:spcBef>
              <a:spcAft>
                <a:spcPct val="0"/>
              </a:spcAft>
              <a:defRPr b="1" kern="1200">
                <a:solidFill>
                  <a:schemeClr val="tx1"/>
                </a:solidFill>
                <a:latin typeface="Arial" charset="0"/>
                <a:ea typeface="+mn-ea"/>
                <a:cs typeface="Arial" charset="0"/>
              </a:defRPr>
            </a:lvl3pPr>
            <a:lvl4pPr marL="1371600" algn="l" rtl="0" fontAlgn="base">
              <a:spcBef>
                <a:spcPct val="0"/>
              </a:spcBef>
              <a:spcAft>
                <a:spcPct val="0"/>
              </a:spcAft>
              <a:defRPr b="1" kern="1200">
                <a:solidFill>
                  <a:schemeClr val="tx1"/>
                </a:solidFill>
                <a:latin typeface="Arial" charset="0"/>
                <a:ea typeface="+mn-ea"/>
                <a:cs typeface="Arial" charset="0"/>
              </a:defRPr>
            </a:lvl4pPr>
            <a:lvl5pPr marL="1828800" algn="l" rtl="0" fontAlgn="base">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a:lstStyle>
          <a:p>
            <a:pPr algn="ctr" defTabSz="817563" eaLnBrk="0" hangingPunct="0">
              <a:spcBef>
                <a:spcPct val="20000"/>
              </a:spcBef>
              <a:tabLst>
                <a:tab pos="5129213" algn="l"/>
              </a:tabLst>
            </a:pPr>
            <a:endParaRPr lang="zh-CN" altLang="en-US" sz="1400" dirty="0" smtClean="0">
              <a:solidFill>
                <a:srgbClr val="FFFFFF"/>
              </a:solidFill>
              <a:latin typeface="+mn-ea"/>
            </a:endParaRPr>
          </a:p>
        </p:txBody>
      </p:sp>
      <p:sp>
        <p:nvSpPr>
          <p:cNvPr id="77" name="Rectangle 7"/>
          <p:cNvSpPr>
            <a:spLocks noChangeArrowheads="1"/>
          </p:cNvSpPr>
          <p:nvPr/>
        </p:nvSpPr>
        <p:spPr bwMode="blackWhite">
          <a:xfrm>
            <a:off x="1875254" y="1378756"/>
            <a:ext cx="1005840" cy="219456"/>
          </a:xfrm>
          <a:prstGeom prst="rect">
            <a:avLst/>
          </a:prstGeom>
          <a:noFill/>
          <a:ln w="6350" algn="ctr">
            <a:noFill/>
            <a:miter lim="800000"/>
            <a:headEnd/>
            <a:tailEnd/>
          </a:ln>
        </p:spPr>
        <p:txBody>
          <a:bodyPr lIns="0" tIns="0" rIns="0" bIns="0" anchor="ctr">
            <a:noAutofit/>
          </a:bodyPr>
          <a:lstStyle>
            <a:defPPr>
              <a:defRPr lang="en-US"/>
            </a:defPPr>
            <a:lvl1pPr algn="l" rtl="0" fontAlgn="base">
              <a:spcBef>
                <a:spcPct val="0"/>
              </a:spcBef>
              <a:spcAft>
                <a:spcPct val="0"/>
              </a:spcAft>
              <a:defRPr b="1" kern="1200">
                <a:solidFill>
                  <a:schemeClr val="tx1"/>
                </a:solidFill>
                <a:latin typeface="Arial" charset="0"/>
                <a:ea typeface="+mn-ea"/>
                <a:cs typeface="Arial" charset="0"/>
              </a:defRPr>
            </a:lvl1pPr>
            <a:lvl2pPr marL="457200" algn="l" rtl="0" fontAlgn="base">
              <a:spcBef>
                <a:spcPct val="0"/>
              </a:spcBef>
              <a:spcAft>
                <a:spcPct val="0"/>
              </a:spcAft>
              <a:defRPr b="1" kern="1200">
                <a:solidFill>
                  <a:schemeClr val="tx1"/>
                </a:solidFill>
                <a:latin typeface="Arial" charset="0"/>
                <a:ea typeface="+mn-ea"/>
                <a:cs typeface="Arial" charset="0"/>
              </a:defRPr>
            </a:lvl2pPr>
            <a:lvl3pPr marL="914400" algn="l" rtl="0" fontAlgn="base">
              <a:spcBef>
                <a:spcPct val="0"/>
              </a:spcBef>
              <a:spcAft>
                <a:spcPct val="0"/>
              </a:spcAft>
              <a:defRPr b="1" kern="1200">
                <a:solidFill>
                  <a:schemeClr val="tx1"/>
                </a:solidFill>
                <a:latin typeface="Arial" charset="0"/>
                <a:ea typeface="+mn-ea"/>
                <a:cs typeface="Arial" charset="0"/>
              </a:defRPr>
            </a:lvl3pPr>
            <a:lvl4pPr marL="1371600" algn="l" rtl="0" fontAlgn="base">
              <a:spcBef>
                <a:spcPct val="0"/>
              </a:spcBef>
              <a:spcAft>
                <a:spcPct val="0"/>
              </a:spcAft>
              <a:defRPr b="1" kern="1200">
                <a:solidFill>
                  <a:schemeClr val="tx1"/>
                </a:solidFill>
                <a:latin typeface="Arial" charset="0"/>
                <a:ea typeface="+mn-ea"/>
                <a:cs typeface="Arial" charset="0"/>
              </a:defRPr>
            </a:lvl4pPr>
            <a:lvl5pPr marL="1828800" algn="l" rtl="0" fontAlgn="base">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a:lstStyle>
          <a:p>
            <a:pPr algn="ctr" eaLnBrk="0" hangingPunct="0">
              <a:lnSpc>
                <a:spcPct val="85000"/>
              </a:lnSpc>
            </a:pPr>
            <a:r>
              <a:rPr lang="zh-CN" altLang="en-US" sz="1400" dirty="0" smtClean="0">
                <a:solidFill>
                  <a:srgbClr val="000000"/>
                </a:solidFill>
                <a:latin typeface="+mn-ea"/>
              </a:rPr>
              <a:t>即席查询</a:t>
            </a:r>
            <a:endParaRPr lang="zh-CN" altLang="en-US" sz="1400" dirty="0">
              <a:solidFill>
                <a:srgbClr val="000000"/>
              </a:solidFill>
              <a:latin typeface="+mn-ea"/>
            </a:endParaRPr>
          </a:p>
        </p:txBody>
      </p:sp>
      <p:pic>
        <p:nvPicPr>
          <p:cNvPr id="78" name="Picture 8" descr="StackBar"/>
          <p:cNvPicPr preferRelativeResize="0">
            <a:picLocks noChangeArrowheads="1"/>
          </p:cNvPicPr>
          <p:nvPr/>
        </p:nvPicPr>
        <p:blipFill>
          <a:blip r:embed="rId5" cstate="print"/>
          <a:srcRect/>
          <a:stretch>
            <a:fillRect/>
          </a:stretch>
        </p:blipFill>
        <p:spPr bwMode="auto">
          <a:xfrm>
            <a:off x="2127014" y="1667972"/>
            <a:ext cx="539496" cy="338328"/>
          </a:xfrm>
          <a:prstGeom prst="rect">
            <a:avLst/>
          </a:prstGeom>
          <a:solidFill>
            <a:srgbClr val="3892D0"/>
          </a:solidFill>
          <a:ln w="9525">
            <a:solidFill>
              <a:srgbClr val="777777"/>
            </a:solidFill>
            <a:miter lim="800000"/>
            <a:headEnd/>
            <a:tailEnd/>
          </a:ln>
        </p:spPr>
      </p:pic>
      <p:pic>
        <p:nvPicPr>
          <p:cNvPr id="79" name="Picture 9"/>
          <p:cNvPicPr preferRelativeResize="0">
            <a:picLocks noChangeArrowheads="1"/>
          </p:cNvPicPr>
          <p:nvPr/>
        </p:nvPicPr>
        <p:blipFill>
          <a:blip r:embed="rId6" cstate="print"/>
          <a:srcRect/>
          <a:stretch>
            <a:fillRect/>
          </a:stretch>
        </p:blipFill>
        <p:spPr bwMode="auto">
          <a:xfrm>
            <a:off x="3115210" y="1667972"/>
            <a:ext cx="539496" cy="338328"/>
          </a:xfrm>
          <a:prstGeom prst="rect">
            <a:avLst/>
          </a:prstGeom>
          <a:solidFill>
            <a:srgbClr val="3892D0"/>
          </a:solidFill>
          <a:ln w="9525">
            <a:noFill/>
            <a:miter lim="800000"/>
            <a:headEnd/>
            <a:tailEnd/>
          </a:ln>
        </p:spPr>
      </p:pic>
      <p:sp>
        <p:nvSpPr>
          <p:cNvPr id="80" name="Rectangle 10"/>
          <p:cNvSpPr>
            <a:spLocks noChangeArrowheads="1"/>
          </p:cNvSpPr>
          <p:nvPr/>
        </p:nvSpPr>
        <p:spPr bwMode="blackWhite">
          <a:xfrm>
            <a:off x="2874808" y="1378756"/>
            <a:ext cx="1005840" cy="219456"/>
          </a:xfrm>
          <a:prstGeom prst="rect">
            <a:avLst/>
          </a:prstGeom>
          <a:noFill/>
          <a:ln w="6350" algn="ctr">
            <a:noFill/>
            <a:miter lim="800000"/>
            <a:headEnd/>
            <a:tailEnd/>
          </a:ln>
        </p:spPr>
        <p:txBody>
          <a:bodyPr lIns="0" tIns="0" rIns="0" bIns="0" anchor="ctr">
            <a:noAutofit/>
          </a:bodyPr>
          <a:lstStyle>
            <a:defPPr>
              <a:defRPr lang="en-US"/>
            </a:defPPr>
            <a:lvl1pPr algn="l" rtl="0" fontAlgn="base">
              <a:spcBef>
                <a:spcPct val="0"/>
              </a:spcBef>
              <a:spcAft>
                <a:spcPct val="0"/>
              </a:spcAft>
              <a:defRPr b="1" kern="1200">
                <a:solidFill>
                  <a:schemeClr val="tx1"/>
                </a:solidFill>
                <a:latin typeface="Arial" charset="0"/>
                <a:ea typeface="+mn-ea"/>
                <a:cs typeface="Arial" charset="0"/>
              </a:defRPr>
            </a:lvl1pPr>
            <a:lvl2pPr marL="457200" algn="l" rtl="0" fontAlgn="base">
              <a:spcBef>
                <a:spcPct val="0"/>
              </a:spcBef>
              <a:spcAft>
                <a:spcPct val="0"/>
              </a:spcAft>
              <a:defRPr b="1" kern="1200">
                <a:solidFill>
                  <a:schemeClr val="tx1"/>
                </a:solidFill>
                <a:latin typeface="Arial" charset="0"/>
                <a:ea typeface="+mn-ea"/>
                <a:cs typeface="Arial" charset="0"/>
              </a:defRPr>
            </a:lvl2pPr>
            <a:lvl3pPr marL="914400" algn="l" rtl="0" fontAlgn="base">
              <a:spcBef>
                <a:spcPct val="0"/>
              </a:spcBef>
              <a:spcAft>
                <a:spcPct val="0"/>
              </a:spcAft>
              <a:defRPr b="1" kern="1200">
                <a:solidFill>
                  <a:schemeClr val="tx1"/>
                </a:solidFill>
                <a:latin typeface="Arial" charset="0"/>
                <a:ea typeface="+mn-ea"/>
                <a:cs typeface="Arial" charset="0"/>
              </a:defRPr>
            </a:lvl3pPr>
            <a:lvl4pPr marL="1371600" algn="l" rtl="0" fontAlgn="base">
              <a:spcBef>
                <a:spcPct val="0"/>
              </a:spcBef>
              <a:spcAft>
                <a:spcPct val="0"/>
              </a:spcAft>
              <a:defRPr b="1" kern="1200">
                <a:solidFill>
                  <a:schemeClr val="tx1"/>
                </a:solidFill>
                <a:latin typeface="Arial" charset="0"/>
                <a:ea typeface="+mn-ea"/>
                <a:cs typeface="Arial" charset="0"/>
              </a:defRPr>
            </a:lvl4pPr>
            <a:lvl5pPr marL="1828800" algn="l" rtl="0" fontAlgn="base">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a:lstStyle>
          <a:p>
            <a:pPr algn="ctr" eaLnBrk="0" hangingPunct="0">
              <a:lnSpc>
                <a:spcPct val="85000"/>
              </a:lnSpc>
            </a:pPr>
            <a:r>
              <a:rPr lang="zh-CN" altLang="en-US" sz="1400" dirty="0" smtClean="0">
                <a:solidFill>
                  <a:srgbClr val="000000"/>
                </a:solidFill>
                <a:latin typeface="+mn-ea"/>
              </a:rPr>
              <a:t>静态报表</a:t>
            </a:r>
            <a:endParaRPr lang="zh-CN" altLang="en-US" sz="1400" dirty="0">
              <a:solidFill>
                <a:srgbClr val="000000"/>
              </a:solidFill>
              <a:latin typeface="+mn-ea"/>
            </a:endParaRPr>
          </a:p>
        </p:txBody>
      </p:sp>
      <p:sp>
        <p:nvSpPr>
          <p:cNvPr id="81" name="Rectangle 11"/>
          <p:cNvSpPr>
            <a:spLocks noChangeArrowheads="1"/>
          </p:cNvSpPr>
          <p:nvPr/>
        </p:nvSpPr>
        <p:spPr bwMode="blackWhite">
          <a:xfrm>
            <a:off x="3823562" y="1378756"/>
            <a:ext cx="1005840" cy="219456"/>
          </a:xfrm>
          <a:prstGeom prst="rect">
            <a:avLst/>
          </a:prstGeom>
          <a:noFill/>
          <a:ln w="6350" algn="ctr">
            <a:noFill/>
            <a:miter lim="800000"/>
            <a:headEnd/>
            <a:tailEnd/>
          </a:ln>
        </p:spPr>
        <p:txBody>
          <a:bodyPr lIns="0" tIns="0" rIns="0" bIns="0" anchor="ctr">
            <a:noAutofit/>
          </a:bodyPr>
          <a:lstStyle>
            <a:defPPr>
              <a:defRPr lang="en-US"/>
            </a:defPPr>
            <a:lvl1pPr algn="l" rtl="0" fontAlgn="base">
              <a:spcBef>
                <a:spcPct val="0"/>
              </a:spcBef>
              <a:spcAft>
                <a:spcPct val="0"/>
              </a:spcAft>
              <a:defRPr b="1" kern="1200">
                <a:solidFill>
                  <a:schemeClr val="tx1"/>
                </a:solidFill>
                <a:latin typeface="Arial" charset="0"/>
                <a:ea typeface="+mn-ea"/>
                <a:cs typeface="Arial" charset="0"/>
              </a:defRPr>
            </a:lvl1pPr>
            <a:lvl2pPr marL="457200" algn="l" rtl="0" fontAlgn="base">
              <a:spcBef>
                <a:spcPct val="0"/>
              </a:spcBef>
              <a:spcAft>
                <a:spcPct val="0"/>
              </a:spcAft>
              <a:defRPr b="1" kern="1200">
                <a:solidFill>
                  <a:schemeClr val="tx1"/>
                </a:solidFill>
                <a:latin typeface="Arial" charset="0"/>
                <a:ea typeface="+mn-ea"/>
                <a:cs typeface="Arial" charset="0"/>
              </a:defRPr>
            </a:lvl2pPr>
            <a:lvl3pPr marL="914400" algn="l" rtl="0" fontAlgn="base">
              <a:spcBef>
                <a:spcPct val="0"/>
              </a:spcBef>
              <a:spcAft>
                <a:spcPct val="0"/>
              </a:spcAft>
              <a:defRPr b="1" kern="1200">
                <a:solidFill>
                  <a:schemeClr val="tx1"/>
                </a:solidFill>
                <a:latin typeface="Arial" charset="0"/>
                <a:ea typeface="+mn-ea"/>
                <a:cs typeface="Arial" charset="0"/>
              </a:defRPr>
            </a:lvl3pPr>
            <a:lvl4pPr marL="1371600" algn="l" rtl="0" fontAlgn="base">
              <a:spcBef>
                <a:spcPct val="0"/>
              </a:spcBef>
              <a:spcAft>
                <a:spcPct val="0"/>
              </a:spcAft>
              <a:defRPr b="1" kern="1200">
                <a:solidFill>
                  <a:schemeClr val="tx1"/>
                </a:solidFill>
                <a:latin typeface="Arial" charset="0"/>
                <a:ea typeface="+mn-ea"/>
                <a:cs typeface="Arial" charset="0"/>
              </a:defRPr>
            </a:lvl4pPr>
            <a:lvl5pPr marL="1828800" algn="l" rtl="0" fontAlgn="base">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a:lstStyle>
          <a:p>
            <a:pPr algn="ctr" eaLnBrk="0" hangingPunct="0">
              <a:lnSpc>
                <a:spcPct val="85000"/>
              </a:lnSpc>
            </a:pPr>
            <a:r>
              <a:rPr lang="zh-CN" altLang="en-US" sz="1400" dirty="0" smtClean="0">
                <a:solidFill>
                  <a:srgbClr val="000000"/>
                </a:solidFill>
                <a:latin typeface="+mn-ea"/>
              </a:rPr>
              <a:t>多维分析</a:t>
            </a:r>
            <a:endParaRPr lang="zh-CN" altLang="en-US" sz="1400" dirty="0">
              <a:solidFill>
                <a:srgbClr val="000000"/>
              </a:solidFill>
              <a:latin typeface="+mn-ea"/>
            </a:endParaRPr>
          </a:p>
        </p:txBody>
      </p:sp>
      <p:pic>
        <p:nvPicPr>
          <p:cNvPr id="82" name="Picture 12"/>
          <p:cNvPicPr>
            <a:picLocks noChangeAspect="1" noChangeArrowheads="1"/>
          </p:cNvPicPr>
          <p:nvPr/>
        </p:nvPicPr>
        <p:blipFill>
          <a:blip r:embed="rId7" cstate="print"/>
          <a:srcRect/>
          <a:stretch>
            <a:fillRect/>
          </a:stretch>
        </p:blipFill>
        <p:spPr bwMode="auto">
          <a:xfrm>
            <a:off x="3993234" y="1667972"/>
            <a:ext cx="690182" cy="320020"/>
          </a:xfrm>
          <a:prstGeom prst="rect">
            <a:avLst/>
          </a:prstGeom>
          <a:noFill/>
          <a:ln w="9525">
            <a:noFill/>
            <a:miter lim="800000"/>
            <a:headEnd/>
            <a:tailEnd/>
          </a:ln>
        </p:spPr>
      </p:pic>
      <p:sp>
        <p:nvSpPr>
          <p:cNvPr id="83" name="Rectangle 13"/>
          <p:cNvSpPr>
            <a:spLocks noChangeArrowheads="1"/>
          </p:cNvSpPr>
          <p:nvPr/>
        </p:nvSpPr>
        <p:spPr bwMode="blackWhite">
          <a:xfrm>
            <a:off x="4750651" y="1378756"/>
            <a:ext cx="1005840" cy="219456"/>
          </a:xfrm>
          <a:prstGeom prst="rect">
            <a:avLst/>
          </a:prstGeom>
          <a:noFill/>
          <a:ln w="6350" algn="ctr">
            <a:noFill/>
            <a:miter lim="800000"/>
            <a:headEnd/>
            <a:tailEnd/>
          </a:ln>
        </p:spPr>
        <p:txBody>
          <a:bodyPr lIns="0" tIns="0" rIns="0" bIns="0" anchor="ctr">
            <a:noAutofit/>
          </a:bodyPr>
          <a:lstStyle>
            <a:defPPr>
              <a:defRPr lang="en-US"/>
            </a:defPPr>
            <a:lvl1pPr algn="l" rtl="0" fontAlgn="base">
              <a:spcBef>
                <a:spcPct val="0"/>
              </a:spcBef>
              <a:spcAft>
                <a:spcPct val="0"/>
              </a:spcAft>
              <a:defRPr b="1" kern="1200">
                <a:solidFill>
                  <a:schemeClr val="tx1"/>
                </a:solidFill>
                <a:latin typeface="Arial" charset="0"/>
                <a:ea typeface="+mn-ea"/>
                <a:cs typeface="Arial" charset="0"/>
              </a:defRPr>
            </a:lvl1pPr>
            <a:lvl2pPr marL="457200" algn="l" rtl="0" fontAlgn="base">
              <a:spcBef>
                <a:spcPct val="0"/>
              </a:spcBef>
              <a:spcAft>
                <a:spcPct val="0"/>
              </a:spcAft>
              <a:defRPr b="1" kern="1200">
                <a:solidFill>
                  <a:schemeClr val="tx1"/>
                </a:solidFill>
                <a:latin typeface="Arial" charset="0"/>
                <a:ea typeface="+mn-ea"/>
                <a:cs typeface="Arial" charset="0"/>
              </a:defRPr>
            </a:lvl2pPr>
            <a:lvl3pPr marL="914400" algn="l" rtl="0" fontAlgn="base">
              <a:spcBef>
                <a:spcPct val="0"/>
              </a:spcBef>
              <a:spcAft>
                <a:spcPct val="0"/>
              </a:spcAft>
              <a:defRPr b="1" kern="1200">
                <a:solidFill>
                  <a:schemeClr val="tx1"/>
                </a:solidFill>
                <a:latin typeface="Arial" charset="0"/>
                <a:ea typeface="+mn-ea"/>
                <a:cs typeface="Arial" charset="0"/>
              </a:defRPr>
            </a:lvl3pPr>
            <a:lvl4pPr marL="1371600" algn="l" rtl="0" fontAlgn="base">
              <a:spcBef>
                <a:spcPct val="0"/>
              </a:spcBef>
              <a:spcAft>
                <a:spcPct val="0"/>
              </a:spcAft>
              <a:defRPr b="1" kern="1200">
                <a:solidFill>
                  <a:schemeClr val="tx1"/>
                </a:solidFill>
                <a:latin typeface="Arial" charset="0"/>
                <a:ea typeface="+mn-ea"/>
                <a:cs typeface="Arial" charset="0"/>
              </a:defRPr>
            </a:lvl4pPr>
            <a:lvl5pPr marL="1828800" algn="l" rtl="0" fontAlgn="base">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a:lstStyle>
          <a:p>
            <a:pPr algn="ctr" eaLnBrk="0" hangingPunct="0">
              <a:lnSpc>
                <a:spcPct val="85000"/>
              </a:lnSpc>
            </a:pPr>
            <a:r>
              <a:rPr lang="zh-CN" altLang="en-US" sz="1400" dirty="0" smtClean="0">
                <a:solidFill>
                  <a:srgbClr val="000000"/>
                </a:solidFill>
                <a:latin typeface="+mn-ea"/>
              </a:rPr>
              <a:t>仪表盘</a:t>
            </a:r>
            <a:endParaRPr lang="zh-CN" altLang="en-US" sz="1400" dirty="0">
              <a:solidFill>
                <a:srgbClr val="000000"/>
              </a:solidFill>
              <a:latin typeface="+mn-ea"/>
            </a:endParaRPr>
          </a:p>
        </p:txBody>
      </p:sp>
      <p:pic>
        <p:nvPicPr>
          <p:cNvPr id="84" name="Picture 14"/>
          <p:cNvPicPr>
            <a:picLocks noChangeAspect="1" noChangeArrowheads="1"/>
          </p:cNvPicPr>
          <p:nvPr/>
        </p:nvPicPr>
        <p:blipFill>
          <a:blip r:embed="rId8" cstate="print"/>
          <a:srcRect/>
          <a:stretch>
            <a:fillRect/>
          </a:stretch>
        </p:blipFill>
        <p:spPr bwMode="auto">
          <a:xfrm>
            <a:off x="4983823" y="1667972"/>
            <a:ext cx="539496" cy="374278"/>
          </a:xfrm>
          <a:prstGeom prst="rect">
            <a:avLst/>
          </a:prstGeom>
          <a:noFill/>
          <a:ln w="9525">
            <a:noFill/>
            <a:miter lim="800000"/>
            <a:headEnd/>
            <a:tailEnd/>
          </a:ln>
        </p:spPr>
      </p:pic>
      <p:sp>
        <p:nvSpPr>
          <p:cNvPr id="85" name="Rectangle 15"/>
          <p:cNvSpPr>
            <a:spLocks noChangeArrowheads="1"/>
          </p:cNvSpPr>
          <p:nvPr/>
        </p:nvSpPr>
        <p:spPr bwMode="blackWhite">
          <a:xfrm>
            <a:off x="8935632" y="1378756"/>
            <a:ext cx="1005840" cy="219456"/>
          </a:xfrm>
          <a:prstGeom prst="rect">
            <a:avLst/>
          </a:prstGeom>
          <a:noFill/>
          <a:ln w="6350" algn="ctr">
            <a:noFill/>
            <a:miter lim="800000"/>
            <a:headEnd/>
            <a:tailEnd/>
          </a:ln>
        </p:spPr>
        <p:txBody>
          <a:bodyPr lIns="0" tIns="0" rIns="0" bIns="0" anchor="ctr">
            <a:noAutofit/>
          </a:bodyPr>
          <a:lstStyle>
            <a:defPPr>
              <a:defRPr lang="en-US"/>
            </a:defPPr>
            <a:lvl1pPr algn="l" rtl="0" fontAlgn="base">
              <a:spcBef>
                <a:spcPct val="0"/>
              </a:spcBef>
              <a:spcAft>
                <a:spcPct val="0"/>
              </a:spcAft>
              <a:defRPr b="1" kern="1200">
                <a:solidFill>
                  <a:schemeClr val="tx1"/>
                </a:solidFill>
                <a:latin typeface="Arial" charset="0"/>
                <a:ea typeface="+mn-ea"/>
                <a:cs typeface="Arial" charset="0"/>
              </a:defRPr>
            </a:lvl1pPr>
            <a:lvl2pPr marL="457200" algn="l" rtl="0" fontAlgn="base">
              <a:spcBef>
                <a:spcPct val="0"/>
              </a:spcBef>
              <a:spcAft>
                <a:spcPct val="0"/>
              </a:spcAft>
              <a:defRPr b="1" kern="1200">
                <a:solidFill>
                  <a:schemeClr val="tx1"/>
                </a:solidFill>
                <a:latin typeface="Arial" charset="0"/>
                <a:ea typeface="+mn-ea"/>
                <a:cs typeface="Arial" charset="0"/>
              </a:defRPr>
            </a:lvl2pPr>
            <a:lvl3pPr marL="914400" algn="l" rtl="0" fontAlgn="base">
              <a:spcBef>
                <a:spcPct val="0"/>
              </a:spcBef>
              <a:spcAft>
                <a:spcPct val="0"/>
              </a:spcAft>
              <a:defRPr b="1" kern="1200">
                <a:solidFill>
                  <a:schemeClr val="tx1"/>
                </a:solidFill>
                <a:latin typeface="Arial" charset="0"/>
                <a:ea typeface="+mn-ea"/>
                <a:cs typeface="Arial" charset="0"/>
              </a:defRPr>
            </a:lvl3pPr>
            <a:lvl4pPr marL="1371600" algn="l" rtl="0" fontAlgn="base">
              <a:spcBef>
                <a:spcPct val="0"/>
              </a:spcBef>
              <a:spcAft>
                <a:spcPct val="0"/>
              </a:spcAft>
              <a:defRPr b="1" kern="1200">
                <a:solidFill>
                  <a:schemeClr val="tx1"/>
                </a:solidFill>
                <a:latin typeface="Arial" charset="0"/>
                <a:ea typeface="+mn-ea"/>
                <a:cs typeface="Arial" charset="0"/>
              </a:defRPr>
            </a:lvl4pPr>
            <a:lvl5pPr marL="1828800" algn="l" rtl="0" fontAlgn="base">
              <a:spcBef>
                <a:spcPct val="0"/>
              </a:spcBef>
              <a:spcAft>
                <a:spcPct val="0"/>
              </a:spcAft>
              <a:defRPr b="1" kern="1200">
                <a:solidFill>
                  <a:schemeClr val="tx1"/>
                </a:solidFill>
                <a:latin typeface="Arial" charset="0"/>
                <a:ea typeface="+mn-ea"/>
                <a:cs typeface="Arial" charset="0"/>
              </a:defRPr>
            </a:lvl5pPr>
            <a:lvl6pPr marL="2286000" algn="l" defTabSz="914400" rtl="0" eaLnBrk="1" latinLnBrk="0" hangingPunct="1">
              <a:defRPr b="1" kern="1200">
                <a:solidFill>
                  <a:schemeClr val="tx1"/>
                </a:solidFill>
                <a:latin typeface="Arial" charset="0"/>
                <a:ea typeface="+mn-ea"/>
                <a:cs typeface="Arial" charset="0"/>
              </a:defRPr>
            </a:lvl6pPr>
            <a:lvl7pPr marL="2743200" algn="l" defTabSz="914400" rtl="0" eaLnBrk="1" latinLnBrk="0" hangingPunct="1">
              <a:defRPr b="1" kern="1200">
                <a:solidFill>
                  <a:schemeClr val="tx1"/>
                </a:solidFill>
                <a:latin typeface="Arial" charset="0"/>
                <a:ea typeface="+mn-ea"/>
                <a:cs typeface="Arial" charset="0"/>
              </a:defRPr>
            </a:lvl7pPr>
            <a:lvl8pPr marL="3200400" algn="l" defTabSz="914400" rtl="0" eaLnBrk="1" latinLnBrk="0" hangingPunct="1">
              <a:defRPr b="1" kern="1200">
                <a:solidFill>
                  <a:schemeClr val="tx1"/>
                </a:solidFill>
                <a:latin typeface="Arial" charset="0"/>
                <a:ea typeface="+mn-ea"/>
                <a:cs typeface="Arial" charset="0"/>
              </a:defRPr>
            </a:lvl8pPr>
            <a:lvl9pPr marL="3657600" algn="l" defTabSz="914400" rtl="0" eaLnBrk="1" latinLnBrk="0" hangingPunct="1">
              <a:defRPr b="1" kern="1200">
                <a:solidFill>
                  <a:schemeClr val="tx1"/>
                </a:solidFill>
                <a:latin typeface="Arial" charset="0"/>
                <a:ea typeface="+mn-ea"/>
                <a:cs typeface="Arial" charset="0"/>
              </a:defRPr>
            </a:lvl9pPr>
          </a:lstStyle>
          <a:p>
            <a:pPr algn="ctr" eaLnBrk="0" hangingPunct="0">
              <a:lnSpc>
                <a:spcPct val="85000"/>
              </a:lnSpc>
            </a:pPr>
            <a:r>
              <a:rPr lang="zh-CN" altLang="en-US" sz="1400" dirty="0" smtClean="0">
                <a:solidFill>
                  <a:srgbClr val="000000"/>
                </a:solidFill>
                <a:latin typeface="+mn-ea"/>
              </a:rPr>
              <a:t>挖掘预测</a:t>
            </a:r>
            <a:endParaRPr lang="zh-CN" altLang="en-US" sz="1400" dirty="0">
              <a:solidFill>
                <a:srgbClr val="000000"/>
              </a:solidFill>
              <a:latin typeface="+mn-ea"/>
            </a:endParaRPr>
          </a:p>
        </p:txBody>
      </p:sp>
      <p:pic>
        <p:nvPicPr>
          <p:cNvPr id="86" name="Picture 16"/>
          <p:cNvPicPr>
            <a:picLocks noChangeAspect="1" noChangeArrowheads="1"/>
          </p:cNvPicPr>
          <p:nvPr/>
        </p:nvPicPr>
        <p:blipFill>
          <a:blip r:embed="rId9" cstate="print"/>
          <a:srcRect/>
          <a:stretch>
            <a:fillRect/>
          </a:stretch>
        </p:blipFill>
        <p:spPr bwMode="auto">
          <a:xfrm>
            <a:off x="9222134" y="1667972"/>
            <a:ext cx="539496" cy="293674"/>
          </a:xfrm>
          <a:prstGeom prst="rect">
            <a:avLst/>
          </a:prstGeom>
          <a:noFill/>
          <a:ln w="9525">
            <a:noFill/>
            <a:miter lim="800000"/>
            <a:headEnd/>
            <a:tailEnd/>
          </a:ln>
        </p:spPr>
      </p:pic>
      <p:sp>
        <p:nvSpPr>
          <p:cNvPr id="87" name="Isosceles Triangle 65"/>
          <p:cNvSpPr>
            <a:spLocks noChangeArrowheads="1"/>
          </p:cNvSpPr>
          <p:nvPr/>
        </p:nvSpPr>
        <p:spPr bwMode="auto">
          <a:xfrm rot="5400000">
            <a:off x="8778649" y="2835714"/>
            <a:ext cx="457200" cy="137160"/>
          </a:xfrm>
          <a:prstGeom prst="triangle">
            <a:avLst>
              <a:gd name="adj" fmla="val 50000"/>
            </a:avLst>
          </a:prstGeom>
          <a:solidFill>
            <a:srgbClr val="ADCFDB"/>
          </a:solidFill>
          <a:ln w="9525" algn="ctr">
            <a:solidFill>
              <a:srgbClr val="FFFFFF"/>
            </a:solidFill>
            <a:prstDash val="solid"/>
            <a:miter lim="800000"/>
            <a:headEnd/>
            <a:tailEnd/>
          </a:ln>
        </p:spPr>
        <p:txBody>
          <a:bodyPr lIns="27413" tIns="27413" rIns="27413" bIns="27413" anchor="ctr">
            <a:noAutofit/>
          </a:bodyPr>
          <a:lstStyle/>
          <a:p>
            <a:pPr marL="0" marR="0" lvl="0" indent="0" algn="ctr" defTabSz="817563" eaLnBrk="0" fontAlgn="auto" latinLnBrk="0" hangingPunct="0">
              <a:lnSpc>
                <a:spcPct val="100000"/>
              </a:lnSpc>
              <a:spcBef>
                <a:spcPct val="20000"/>
              </a:spcBef>
              <a:spcAft>
                <a:spcPts val="0"/>
              </a:spcAft>
              <a:buClrTx/>
              <a:buSzTx/>
              <a:buFontTx/>
              <a:buNone/>
              <a:tabLst>
                <a:tab pos="5129213" algn="l"/>
              </a:tabLst>
              <a:defRPr/>
            </a:pPr>
            <a:endParaRPr kumimoji="0" lang="en-US" altLang="en-US" sz="1100" b="0" i="0" u="none" strike="noStrike" kern="0" cap="none" spc="0" normalizeH="0" baseline="0" noProof="0" dirty="0" smtClean="0">
              <a:ln>
                <a:noFill/>
              </a:ln>
              <a:solidFill>
                <a:srgbClr val="000000"/>
              </a:solidFill>
              <a:effectLst/>
              <a:uLnTx/>
              <a:uFillTx/>
              <a:latin typeface="+mn-ea"/>
              <a:ea typeface="+mn-ea"/>
            </a:endParaRPr>
          </a:p>
        </p:txBody>
      </p:sp>
      <p:sp>
        <p:nvSpPr>
          <p:cNvPr id="88" name="Rectangle 18"/>
          <p:cNvSpPr>
            <a:spLocks noChangeArrowheads="1"/>
          </p:cNvSpPr>
          <p:nvPr/>
        </p:nvSpPr>
        <p:spPr bwMode="auto">
          <a:xfrm>
            <a:off x="1735554" y="2159592"/>
            <a:ext cx="7122123" cy="1510209"/>
          </a:xfrm>
          <a:prstGeom prst="rect">
            <a:avLst/>
          </a:prstGeom>
          <a:noFill/>
          <a:ln w="6350" algn="ctr">
            <a:noFill/>
            <a:miter lim="800000"/>
            <a:headEnd/>
            <a:tailEnd/>
          </a:ln>
          <a:effectLst/>
        </p:spPr>
        <p:txBody>
          <a:bodyPr lIns="72000" tIns="144000" rIns="72000" bIns="72000" anchor="ctr"/>
          <a:lstStyle>
            <a:defPPr>
              <a:defRPr lang="en-US"/>
            </a:defPPr>
            <a:lvl1pPr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1pPr>
            <a:lvl2pPr marL="4572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2pPr>
            <a:lvl3pPr marL="9144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3pPr>
            <a:lvl4pPr marL="13716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4pPr>
            <a:lvl5pPr marL="18288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5pPr>
            <a:lvl6pPr marL="2286000" algn="l" defTabSz="914400" rtl="0" eaLnBrk="1" latinLnBrk="0" hangingPunct="1">
              <a:defRPr sz="1200" kern="1200">
                <a:solidFill>
                  <a:srgbClr val="000000"/>
                </a:solidFill>
                <a:latin typeface="Trebuchet MS" pitchFamily="34" charset="0"/>
                <a:ea typeface="华文楷体" pitchFamily="2" charset="-122"/>
                <a:cs typeface="+mn-cs"/>
              </a:defRPr>
            </a:lvl6pPr>
            <a:lvl7pPr marL="2743200" algn="l" defTabSz="914400" rtl="0" eaLnBrk="1" latinLnBrk="0" hangingPunct="1">
              <a:defRPr sz="1200" kern="1200">
                <a:solidFill>
                  <a:srgbClr val="000000"/>
                </a:solidFill>
                <a:latin typeface="Trebuchet MS" pitchFamily="34" charset="0"/>
                <a:ea typeface="华文楷体" pitchFamily="2" charset="-122"/>
                <a:cs typeface="+mn-cs"/>
              </a:defRPr>
            </a:lvl7pPr>
            <a:lvl8pPr marL="3200400" algn="l" defTabSz="914400" rtl="0" eaLnBrk="1" latinLnBrk="0" hangingPunct="1">
              <a:defRPr sz="1200" kern="1200">
                <a:solidFill>
                  <a:srgbClr val="000000"/>
                </a:solidFill>
                <a:latin typeface="Trebuchet MS" pitchFamily="34" charset="0"/>
                <a:ea typeface="华文楷体" pitchFamily="2" charset="-122"/>
                <a:cs typeface="+mn-cs"/>
              </a:defRPr>
            </a:lvl8pPr>
            <a:lvl9pPr marL="3657600" algn="l" defTabSz="914400" rtl="0" eaLnBrk="1" latinLnBrk="0" hangingPunct="1">
              <a:defRPr sz="1200" kern="1200">
                <a:solidFill>
                  <a:srgbClr val="000000"/>
                </a:solidFill>
                <a:latin typeface="Trebuchet MS" pitchFamily="34" charset="0"/>
                <a:ea typeface="华文楷体" pitchFamily="2" charset="-122"/>
                <a:cs typeface="+mn-cs"/>
              </a:defRPr>
            </a:lvl9pPr>
          </a:lstStyle>
          <a:p>
            <a:pPr marL="177800" lvl="1" indent="-177800" algn="l">
              <a:lnSpc>
                <a:spcPct val="130000"/>
              </a:lnSpc>
              <a:spcBef>
                <a:spcPts val="0"/>
              </a:spcBef>
              <a:spcAft>
                <a:spcPct val="0"/>
              </a:spcAft>
              <a:buClr>
                <a:srgbClr val="EE8A04"/>
              </a:buClr>
              <a:buSzPct val="80000"/>
              <a:buFont typeface="Wingdings" pitchFamily="2" charset="2"/>
              <a:buChar char="l"/>
              <a:defRPr/>
            </a:pPr>
            <a:r>
              <a:rPr lang="zh-CN" altLang="en-US" sz="1400" b="1" dirty="0">
                <a:solidFill>
                  <a:schemeClr val="tx1">
                    <a:lumMod val="50000"/>
                    <a:lumOff val="50000"/>
                  </a:schemeClr>
                </a:solidFill>
                <a:latin typeface="+mj-ea"/>
                <a:ea typeface="+mj-ea"/>
              </a:rPr>
              <a:t>仪表盘</a:t>
            </a:r>
            <a:r>
              <a:rPr lang="zh-CN" altLang="en-GB" sz="1400" b="1" dirty="0">
                <a:solidFill>
                  <a:schemeClr val="tx1">
                    <a:lumMod val="50000"/>
                    <a:lumOff val="50000"/>
                  </a:schemeClr>
                </a:solidFill>
                <a:latin typeface="+mj-ea"/>
                <a:ea typeface="+mj-ea"/>
              </a:rPr>
              <a:t>：</a:t>
            </a:r>
            <a:r>
              <a:rPr lang="zh-CN" altLang="en-GB" sz="1400" dirty="0">
                <a:solidFill>
                  <a:schemeClr val="tx1">
                    <a:lumMod val="50000"/>
                    <a:lumOff val="50000"/>
                  </a:schemeClr>
                </a:solidFill>
                <a:latin typeface="+mj-ea"/>
                <a:ea typeface="+mj-ea"/>
              </a:rPr>
              <a:t>通过仪表盘及其它展现方式对企业关键绩效指标进行展示，为领导层决策提供直观的数据支持</a:t>
            </a:r>
          </a:p>
          <a:p>
            <a:pPr marL="177800" lvl="1" indent="-177800" algn="l">
              <a:lnSpc>
                <a:spcPct val="130000"/>
              </a:lnSpc>
              <a:spcBef>
                <a:spcPts val="0"/>
              </a:spcBef>
              <a:spcAft>
                <a:spcPct val="0"/>
              </a:spcAft>
              <a:buClr>
                <a:srgbClr val="EE8A04"/>
              </a:buClr>
              <a:buSzPct val="80000"/>
              <a:buFont typeface="Wingdings" pitchFamily="2" charset="2"/>
              <a:buChar char="l"/>
              <a:defRPr/>
            </a:pPr>
            <a:r>
              <a:rPr lang="zh-CN" altLang="en-US" sz="1400" b="1" dirty="0">
                <a:solidFill>
                  <a:schemeClr val="tx1">
                    <a:lumMod val="50000"/>
                    <a:lumOff val="50000"/>
                  </a:schemeClr>
                </a:solidFill>
                <a:latin typeface="+mj-ea"/>
                <a:ea typeface="+mj-ea"/>
              </a:rPr>
              <a:t>静态</a:t>
            </a:r>
            <a:r>
              <a:rPr lang="zh-CN" altLang="en-GB" sz="1400" b="1" dirty="0">
                <a:solidFill>
                  <a:schemeClr val="tx1">
                    <a:lumMod val="50000"/>
                    <a:lumOff val="50000"/>
                  </a:schemeClr>
                </a:solidFill>
                <a:latin typeface="+mj-ea"/>
                <a:ea typeface="+mj-ea"/>
              </a:rPr>
              <a:t>报表：</a:t>
            </a:r>
            <a:r>
              <a:rPr lang="zh-CN" altLang="en-US" sz="1400" dirty="0">
                <a:solidFill>
                  <a:schemeClr val="tx1">
                    <a:lumMod val="50000"/>
                    <a:lumOff val="50000"/>
                  </a:schemeClr>
                </a:solidFill>
                <a:latin typeface="+mj-ea"/>
                <a:ea typeface="+mj-ea"/>
              </a:rPr>
              <a:t>按照预先定义格式，批处理报表，在线查询报表等 </a:t>
            </a:r>
            <a:endParaRPr lang="en-US" altLang="zh-CN" sz="1400" dirty="0">
              <a:solidFill>
                <a:schemeClr val="tx1">
                  <a:lumMod val="50000"/>
                  <a:lumOff val="50000"/>
                </a:schemeClr>
              </a:solidFill>
              <a:latin typeface="+mj-ea"/>
              <a:ea typeface="+mj-ea"/>
            </a:endParaRPr>
          </a:p>
          <a:p>
            <a:pPr marL="177800" lvl="1" indent="-177800" algn="l">
              <a:lnSpc>
                <a:spcPct val="130000"/>
              </a:lnSpc>
              <a:spcBef>
                <a:spcPts val="0"/>
              </a:spcBef>
              <a:spcAft>
                <a:spcPct val="0"/>
              </a:spcAft>
              <a:buClr>
                <a:srgbClr val="EE8A04"/>
              </a:buClr>
              <a:buSzPct val="80000"/>
              <a:buFont typeface="Wingdings" pitchFamily="2" charset="2"/>
              <a:buChar char="l"/>
              <a:defRPr/>
            </a:pPr>
            <a:r>
              <a:rPr lang="en-US" altLang="zh-CN" sz="1400" b="1" dirty="0">
                <a:solidFill>
                  <a:schemeClr val="tx1">
                    <a:lumMod val="50000"/>
                    <a:lumOff val="50000"/>
                  </a:schemeClr>
                </a:solidFill>
                <a:latin typeface="+mj-ea"/>
                <a:ea typeface="+mj-ea"/>
              </a:rPr>
              <a:t>Office</a:t>
            </a:r>
            <a:r>
              <a:rPr lang="zh-CN" altLang="en-US" sz="1400" b="1" dirty="0">
                <a:solidFill>
                  <a:schemeClr val="tx1">
                    <a:lumMod val="50000"/>
                    <a:lumOff val="50000"/>
                  </a:schemeClr>
                </a:solidFill>
                <a:latin typeface="+mj-ea"/>
                <a:ea typeface="+mj-ea"/>
              </a:rPr>
              <a:t>集成</a:t>
            </a:r>
            <a:r>
              <a:rPr lang="zh-CN" altLang="en-GB" sz="1400" b="1" dirty="0">
                <a:solidFill>
                  <a:schemeClr val="tx1">
                    <a:lumMod val="50000"/>
                    <a:lumOff val="50000"/>
                  </a:schemeClr>
                </a:solidFill>
                <a:latin typeface="+mj-ea"/>
                <a:ea typeface="+mj-ea"/>
              </a:rPr>
              <a:t>：</a:t>
            </a:r>
            <a:r>
              <a:rPr lang="zh-CN" altLang="en-US" sz="1400" dirty="0">
                <a:solidFill>
                  <a:schemeClr val="tx1">
                    <a:lumMod val="50000"/>
                    <a:lumOff val="50000"/>
                  </a:schemeClr>
                </a:solidFill>
                <a:latin typeface="+mj-ea"/>
                <a:ea typeface="+mj-ea"/>
              </a:rPr>
              <a:t>将分析应用嵌入到</a:t>
            </a:r>
            <a:r>
              <a:rPr lang="en-US" altLang="zh-CN" sz="1400" dirty="0">
                <a:solidFill>
                  <a:schemeClr val="tx1">
                    <a:lumMod val="50000"/>
                    <a:lumOff val="50000"/>
                  </a:schemeClr>
                </a:solidFill>
                <a:latin typeface="+mj-ea"/>
                <a:ea typeface="+mj-ea"/>
              </a:rPr>
              <a:t>Office</a:t>
            </a:r>
            <a:r>
              <a:rPr lang="zh-CN" altLang="en-US" sz="1400" dirty="0">
                <a:solidFill>
                  <a:schemeClr val="tx1">
                    <a:lumMod val="50000"/>
                    <a:lumOff val="50000"/>
                  </a:schemeClr>
                </a:solidFill>
                <a:latin typeface="+mj-ea"/>
                <a:ea typeface="+mj-ea"/>
              </a:rPr>
              <a:t>界面中，利用</a:t>
            </a:r>
            <a:r>
              <a:rPr lang="en-US" altLang="zh-CN" sz="1400" dirty="0">
                <a:solidFill>
                  <a:schemeClr val="tx1">
                    <a:lumMod val="50000"/>
                    <a:lumOff val="50000"/>
                  </a:schemeClr>
                </a:solidFill>
                <a:latin typeface="+mj-ea"/>
                <a:ea typeface="+mj-ea"/>
              </a:rPr>
              <a:t>Office</a:t>
            </a:r>
            <a:r>
              <a:rPr lang="zh-CN" altLang="en-US" sz="1400" dirty="0">
                <a:solidFill>
                  <a:schemeClr val="tx1">
                    <a:lumMod val="50000"/>
                    <a:lumOff val="50000"/>
                  </a:schemeClr>
                </a:solidFill>
                <a:latin typeface="+mj-ea"/>
                <a:ea typeface="+mj-ea"/>
              </a:rPr>
              <a:t>的方便、易用特性，降低用户使用难度</a:t>
            </a:r>
            <a:endParaRPr lang="zh-CN" altLang="en-GB" sz="1400" dirty="0">
              <a:solidFill>
                <a:schemeClr val="tx1">
                  <a:lumMod val="50000"/>
                  <a:lumOff val="50000"/>
                </a:schemeClr>
              </a:solidFill>
              <a:latin typeface="+mj-ea"/>
              <a:ea typeface="+mj-ea"/>
            </a:endParaRPr>
          </a:p>
        </p:txBody>
      </p:sp>
      <p:sp>
        <p:nvSpPr>
          <p:cNvPr id="89" name="Isosceles Triangle 65"/>
          <p:cNvSpPr>
            <a:spLocks noChangeArrowheads="1"/>
          </p:cNvSpPr>
          <p:nvPr/>
        </p:nvSpPr>
        <p:spPr bwMode="auto">
          <a:xfrm rot="5400000">
            <a:off x="8778649" y="4294662"/>
            <a:ext cx="457200" cy="137160"/>
          </a:xfrm>
          <a:prstGeom prst="triangle">
            <a:avLst>
              <a:gd name="adj" fmla="val 50000"/>
            </a:avLst>
          </a:prstGeom>
          <a:solidFill>
            <a:srgbClr val="ADCFDB"/>
          </a:solidFill>
          <a:ln w="9525" algn="ctr">
            <a:solidFill>
              <a:srgbClr val="FFFFFF"/>
            </a:solidFill>
            <a:prstDash val="solid"/>
            <a:miter lim="800000"/>
            <a:headEnd/>
            <a:tailEnd/>
          </a:ln>
        </p:spPr>
        <p:txBody>
          <a:bodyPr lIns="27413" tIns="27413" rIns="27413" bIns="27413" anchor="ctr">
            <a:noAutofit/>
          </a:bodyPr>
          <a:lstStyle/>
          <a:p>
            <a:pPr marL="0" marR="0" lvl="0" indent="0" algn="ctr" defTabSz="817563" eaLnBrk="0" fontAlgn="auto" latinLnBrk="0" hangingPunct="0">
              <a:lnSpc>
                <a:spcPct val="100000"/>
              </a:lnSpc>
              <a:spcBef>
                <a:spcPct val="20000"/>
              </a:spcBef>
              <a:spcAft>
                <a:spcPts val="0"/>
              </a:spcAft>
              <a:buClrTx/>
              <a:buSzTx/>
              <a:buFontTx/>
              <a:buNone/>
              <a:tabLst>
                <a:tab pos="5129213" algn="l"/>
              </a:tabLst>
              <a:defRPr/>
            </a:pPr>
            <a:endParaRPr kumimoji="0" lang="en-US" altLang="en-US" sz="1100" b="0" i="0" u="none" strike="noStrike" kern="0" cap="none" spc="0" normalizeH="0" baseline="0" noProof="0" dirty="0" smtClean="0">
              <a:ln>
                <a:noFill/>
              </a:ln>
              <a:solidFill>
                <a:srgbClr val="000000"/>
              </a:solidFill>
              <a:effectLst/>
              <a:uLnTx/>
              <a:uFillTx/>
              <a:latin typeface="+mn-ea"/>
              <a:ea typeface="+mn-ea"/>
            </a:endParaRPr>
          </a:p>
        </p:txBody>
      </p:sp>
      <p:sp>
        <p:nvSpPr>
          <p:cNvPr id="90" name="Line 28"/>
          <p:cNvSpPr>
            <a:spLocks noChangeShapeType="1"/>
          </p:cNvSpPr>
          <p:nvPr>
            <p:custDataLst>
              <p:tags r:id="rId1"/>
            </p:custDataLst>
          </p:nvPr>
        </p:nvSpPr>
        <p:spPr bwMode="gray">
          <a:xfrm>
            <a:off x="1781678" y="3672285"/>
            <a:ext cx="8321040" cy="0"/>
          </a:xfrm>
          <a:prstGeom prst="line">
            <a:avLst/>
          </a:prstGeom>
          <a:noFill/>
          <a:ln w="19050">
            <a:solidFill>
              <a:srgbClr val="ADCFDB"/>
            </a:solidFill>
            <a:prstDash val="sysDash"/>
            <a:round/>
            <a:headEnd/>
            <a:tailEnd/>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mn-ea"/>
              <a:ea typeface="+mn-ea"/>
            </a:endParaRPr>
          </a:p>
        </p:txBody>
      </p:sp>
      <p:pic>
        <p:nvPicPr>
          <p:cNvPr id="91" name="Picture 7"/>
          <p:cNvPicPr>
            <a:picLocks noChangeAspect="1" noChangeArrowheads="1"/>
          </p:cNvPicPr>
          <p:nvPr/>
        </p:nvPicPr>
        <p:blipFill>
          <a:blip r:embed="rId10" cstate="print"/>
          <a:srcRect/>
          <a:stretch>
            <a:fillRect/>
          </a:stretch>
        </p:blipFill>
        <p:spPr bwMode="auto">
          <a:xfrm>
            <a:off x="5888815" y="1667972"/>
            <a:ext cx="539496" cy="311177"/>
          </a:xfrm>
          <a:prstGeom prst="rect">
            <a:avLst/>
          </a:prstGeom>
          <a:solidFill>
            <a:srgbClr val="3892D0"/>
          </a:solidFill>
          <a:ln w="9525">
            <a:solidFill>
              <a:srgbClr val="777777"/>
            </a:solidFill>
            <a:miter lim="800000"/>
            <a:headEnd/>
            <a:tailEnd/>
          </a:ln>
          <a:effectLst/>
        </p:spPr>
      </p:pic>
      <p:pic>
        <p:nvPicPr>
          <p:cNvPr id="92" name="Picture 12"/>
          <p:cNvPicPr>
            <a:picLocks noChangeAspect="1" noChangeArrowheads="1"/>
          </p:cNvPicPr>
          <p:nvPr/>
        </p:nvPicPr>
        <p:blipFill>
          <a:blip r:embed="rId11" cstate="print"/>
          <a:srcRect l="10867" t="3003" r="11014" b="3003"/>
          <a:stretch>
            <a:fillRect/>
          </a:stretch>
        </p:blipFill>
        <p:spPr bwMode="auto">
          <a:xfrm>
            <a:off x="8094172" y="1667972"/>
            <a:ext cx="539496" cy="314102"/>
          </a:xfrm>
          <a:prstGeom prst="rect">
            <a:avLst/>
          </a:prstGeom>
          <a:noFill/>
          <a:ln w="9525" algn="ctr">
            <a:noFill/>
            <a:miter lim="800000"/>
            <a:headEnd/>
            <a:tailEnd/>
          </a:ln>
          <a:effectLst/>
        </p:spPr>
      </p:pic>
      <p:sp>
        <p:nvSpPr>
          <p:cNvPr id="93" name="Rectangle 14"/>
          <p:cNvSpPr>
            <a:spLocks noChangeArrowheads="1"/>
          </p:cNvSpPr>
          <p:nvPr/>
        </p:nvSpPr>
        <p:spPr bwMode="blackWhite">
          <a:xfrm>
            <a:off x="5789052" y="1396920"/>
            <a:ext cx="753559" cy="183127"/>
          </a:xfrm>
          <a:prstGeom prst="rect">
            <a:avLst/>
          </a:prstGeom>
          <a:noFill/>
          <a:ln w="6350" algn="ctr">
            <a:noFill/>
            <a:miter lim="800000"/>
            <a:headEnd/>
            <a:tailEnd/>
          </a:ln>
          <a:effectLst/>
        </p:spPr>
        <p:txBody>
          <a:bodyPr wrap="square" lIns="0" tIns="0" rIns="0" bIns="0" anchor="ctr">
            <a:sp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zh-CN" altLang="en-US" sz="1400" b="1" i="0" u="none" strike="noStrike" kern="0" cap="none" spc="0" normalizeH="0" baseline="0" noProof="0" dirty="0" smtClean="0">
                <a:ln>
                  <a:noFill/>
                </a:ln>
                <a:solidFill>
                  <a:srgbClr val="000000"/>
                </a:solidFill>
                <a:effectLst/>
                <a:uLnTx/>
                <a:uFillTx/>
                <a:latin typeface="+mn-ea"/>
                <a:ea typeface="+mn-ea"/>
              </a:rPr>
              <a:t>问题发现</a:t>
            </a:r>
            <a:endParaRPr kumimoji="0" lang="en-US" sz="1400" b="1" i="0" u="none" strike="noStrike" kern="0" cap="none" spc="0" normalizeH="0" baseline="0" noProof="0" dirty="0" smtClean="0">
              <a:ln>
                <a:noFill/>
              </a:ln>
              <a:solidFill>
                <a:srgbClr val="000000"/>
              </a:solidFill>
              <a:effectLst/>
              <a:uLnTx/>
              <a:uFillTx/>
              <a:latin typeface="+mn-ea"/>
              <a:ea typeface="+mn-ea"/>
            </a:endParaRPr>
          </a:p>
        </p:txBody>
      </p:sp>
      <p:sp>
        <p:nvSpPr>
          <p:cNvPr id="94" name="Rectangle 15"/>
          <p:cNvSpPr>
            <a:spLocks noChangeArrowheads="1"/>
          </p:cNvSpPr>
          <p:nvPr/>
        </p:nvSpPr>
        <p:spPr bwMode="blackWhite">
          <a:xfrm>
            <a:off x="6738553" y="1396921"/>
            <a:ext cx="1005840" cy="183127"/>
          </a:xfrm>
          <a:prstGeom prst="rect">
            <a:avLst/>
          </a:prstGeom>
          <a:noFill/>
          <a:ln w="6350" algn="ctr">
            <a:noFill/>
            <a:miter lim="800000"/>
            <a:headEnd/>
            <a:tailEnd/>
          </a:ln>
          <a:effectLst/>
        </p:spPr>
        <p:txBody>
          <a:bodyPr lIns="0" tIns="0" rIns="0" bIns="0" anchor="ctr">
            <a:sp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000000"/>
                </a:solidFill>
                <a:effectLst/>
                <a:uLnTx/>
                <a:uFillTx/>
                <a:latin typeface="+mn-ea"/>
                <a:ea typeface="+mn-ea"/>
              </a:rPr>
              <a:t>Office </a:t>
            </a:r>
            <a:r>
              <a:rPr kumimoji="0" lang="zh-CN" altLang="en-US" sz="1400" b="1" i="0" u="none" strike="noStrike" kern="0" cap="none" spc="0" normalizeH="0" baseline="0" noProof="0" dirty="0" smtClean="0">
                <a:ln>
                  <a:noFill/>
                </a:ln>
                <a:solidFill>
                  <a:srgbClr val="000000"/>
                </a:solidFill>
                <a:effectLst/>
                <a:uLnTx/>
                <a:uFillTx/>
                <a:latin typeface="+mn-ea"/>
                <a:ea typeface="+mn-ea"/>
              </a:rPr>
              <a:t>集成</a:t>
            </a:r>
            <a:endParaRPr kumimoji="0" lang="en-US" sz="1400" b="1" i="0" u="none" strike="noStrike" kern="0" cap="none" spc="0" normalizeH="0" baseline="0" noProof="0" dirty="0" smtClean="0">
              <a:ln>
                <a:noFill/>
              </a:ln>
              <a:solidFill>
                <a:srgbClr val="000000"/>
              </a:solidFill>
              <a:effectLst/>
              <a:uLnTx/>
              <a:uFillTx/>
              <a:latin typeface="+mn-ea"/>
              <a:ea typeface="+mn-ea"/>
            </a:endParaRPr>
          </a:p>
        </p:txBody>
      </p:sp>
      <p:sp>
        <p:nvSpPr>
          <p:cNvPr id="95" name="Rectangle 19"/>
          <p:cNvSpPr>
            <a:spLocks noChangeArrowheads="1"/>
          </p:cNvSpPr>
          <p:nvPr/>
        </p:nvSpPr>
        <p:spPr bwMode="blackWhite">
          <a:xfrm>
            <a:off x="7878554" y="1396921"/>
            <a:ext cx="1005840" cy="183127"/>
          </a:xfrm>
          <a:prstGeom prst="rect">
            <a:avLst/>
          </a:prstGeom>
          <a:noFill/>
          <a:ln w="6350" algn="ctr">
            <a:noFill/>
            <a:miter lim="800000"/>
            <a:headEnd/>
            <a:tailEnd/>
          </a:ln>
          <a:effectLst/>
        </p:spPr>
        <p:txBody>
          <a:bodyPr wrap="square" lIns="0" tIns="0" rIns="0" bIns="0" anchor="ctr">
            <a:sp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altLang="zh-CN" sz="1400" b="1" i="0" u="none" strike="noStrike" kern="0" cap="none" spc="0" normalizeH="0" baseline="0" noProof="0" dirty="0" smtClean="0">
                <a:ln>
                  <a:noFill/>
                </a:ln>
                <a:solidFill>
                  <a:srgbClr val="000000"/>
                </a:solidFill>
                <a:effectLst/>
                <a:uLnTx/>
                <a:uFillTx/>
                <a:latin typeface="+mn-ea"/>
                <a:ea typeface="+mn-ea"/>
              </a:rPr>
              <a:t>Web</a:t>
            </a:r>
            <a:r>
              <a:rPr kumimoji="0" lang="zh-CN" altLang="en-US" sz="1400" b="1" i="0" u="none" strike="noStrike" kern="0" cap="none" spc="0" normalizeH="0" baseline="0" noProof="0" dirty="0" smtClean="0">
                <a:ln>
                  <a:noFill/>
                </a:ln>
                <a:solidFill>
                  <a:srgbClr val="000000"/>
                </a:solidFill>
                <a:effectLst/>
                <a:uLnTx/>
                <a:uFillTx/>
                <a:latin typeface="+mn-ea"/>
                <a:ea typeface="+mn-ea"/>
              </a:rPr>
              <a:t>服务</a:t>
            </a:r>
            <a:endParaRPr kumimoji="0" lang="en-US" sz="1400" b="1" i="0" u="none" strike="noStrike" kern="0" cap="none" spc="0" normalizeH="0" baseline="0" noProof="0" dirty="0" smtClean="0">
              <a:ln>
                <a:noFill/>
              </a:ln>
              <a:solidFill>
                <a:srgbClr val="000000"/>
              </a:solidFill>
              <a:effectLst/>
              <a:uLnTx/>
              <a:uFillTx/>
              <a:latin typeface="+mn-ea"/>
              <a:ea typeface="+mn-ea"/>
            </a:endParaRPr>
          </a:p>
        </p:txBody>
      </p:sp>
      <p:pic>
        <p:nvPicPr>
          <p:cNvPr id="96" name="Picture 3"/>
          <p:cNvPicPr>
            <a:picLocks noChangeAspect="1" noChangeArrowheads="1"/>
          </p:cNvPicPr>
          <p:nvPr/>
        </p:nvPicPr>
        <p:blipFill>
          <a:blip r:embed="rId12" cstate="print">
            <a:extLst>
              <a:ext uri="{28A0092B-C50C-407E-A947-70E740481C1C}">
                <a14:useLocalDpi xmlns="" xmlns:a14="http://schemas.microsoft.com/office/drawing/2010/main" val="0"/>
              </a:ext>
            </a:extLst>
          </a:blip>
          <a:srcRect/>
          <a:stretch>
            <a:fillRect/>
          </a:stretch>
        </p:blipFill>
        <p:spPr bwMode="auto">
          <a:xfrm>
            <a:off x="6886551" y="1667972"/>
            <a:ext cx="737080" cy="35029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97" name="Line 28"/>
          <p:cNvSpPr>
            <a:spLocks noChangeShapeType="1"/>
          </p:cNvSpPr>
          <p:nvPr>
            <p:custDataLst>
              <p:tags r:id="rId2"/>
            </p:custDataLst>
          </p:nvPr>
        </p:nvSpPr>
        <p:spPr bwMode="gray">
          <a:xfrm>
            <a:off x="1783625" y="5118021"/>
            <a:ext cx="8321040" cy="0"/>
          </a:xfrm>
          <a:prstGeom prst="line">
            <a:avLst/>
          </a:prstGeom>
          <a:noFill/>
          <a:ln w="19050">
            <a:solidFill>
              <a:srgbClr val="ADCFDB"/>
            </a:solidFill>
            <a:prstDash val="sysDash"/>
            <a:round/>
            <a:headEnd/>
            <a:tailEnd/>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mn-ea"/>
              <a:ea typeface="+mn-ea"/>
            </a:endParaRPr>
          </a:p>
        </p:txBody>
      </p:sp>
      <p:sp>
        <p:nvSpPr>
          <p:cNvPr id="98" name="Rectangle 28"/>
          <p:cNvSpPr>
            <a:spLocks noChangeArrowheads="1"/>
          </p:cNvSpPr>
          <p:nvPr/>
        </p:nvSpPr>
        <p:spPr bwMode="auto">
          <a:xfrm>
            <a:off x="1735554" y="5121765"/>
            <a:ext cx="7122123" cy="589085"/>
          </a:xfrm>
          <a:prstGeom prst="rect">
            <a:avLst/>
          </a:prstGeom>
          <a:noFill/>
          <a:ln w="6350" algn="ctr">
            <a:noFill/>
            <a:miter lim="800000"/>
            <a:headEnd/>
            <a:tailEnd/>
          </a:ln>
          <a:effectLst/>
        </p:spPr>
        <p:txBody>
          <a:bodyPr lIns="72000" tIns="144000" rIns="72000" bIns="72000" anchor="ctr"/>
          <a:lstStyle>
            <a:defPPr>
              <a:defRPr lang="en-US"/>
            </a:defPPr>
            <a:lvl1pPr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1pPr>
            <a:lvl2pPr marL="4572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2pPr>
            <a:lvl3pPr marL="9144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3pPr>
            <a:lvl4pPr marL="13716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4pPr>
            <a:lvl5pPr marL="18288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5pPr>
            <a:lvl6pPr marL="2286000" algn="l" defTabSz="914400" rtl="0" eaLnBrk="1" latinLnBrk="0" hangingPunct="1">
              <a:defRPr sz="1200" kern="1200">
                <a:solidFill>
                  <a:srgbClr val="000000"/>
                </a:solidFill>
                <a:latin typeface="Trebuchet MS" pitchFamily="34" charset="0"/>
                <a:ea typeface="华文楷体" pitchFamily="2" charset="-122"/>
                <a:cs typeface="+mn-cs"/>
              </a:defRPr>
            </a:lvl6pPr>
            <a:lvl7pPr marL="2743200" algn="l" defTabSz="914400" rtl="0" eaLnBrk="1" latinLnBrk="0" hangingPunct="1">
              <a:defRPr sz="1200" kern="1200">
                <a:solidFill>
                  <a:srgbClr val="000000"/>
                </a:solidFill>
                <a:latin typeface="Trebuchet MS" pitchFamily="34" charset="0"/>
                <a:ea typeface="华文楷体" pitchFamily="2" charset="-122"/>
                <a:cs typeface="+mn-cs"/>
              </a:defRPr>
            </a:lvl7pPr>
            <a:lvl8pPr marL="3200400" algn="l" defTabSz="914400" rtl="0" eaLnBrk="1" latinLnBrk="0" hangingPunct="1">
              <a:defRPr sz="1200" kern="1200">
                <a:solidFill>
                  <a:srgbClr val="000000"/>
                </a:solidFill>
                <a:latin typeface="Trebuchet MS" pitchFamily="34" charset="0"/>
                <a:ea typeface="华文楷体" pitchFamily="2" charset="-122"/>
                <a:cs typeface="+mn-cs"/>
              </a:defRPr>
            </a:lvl8pPr>
            <a:lvl9pPr marL="3657600" algn="l" defTabSz="914400" rtl="0" eaLnBrk="1" latinLnBrk="0" hangingPunct="1">
              <a:defRPr sz="1200" kern="1200">
                <a:solidFill>
                  <a:srgbClr val="000000"/>
                </a:solidFill>
                <a:latin typeface="Trebuchet MS" pitchFamily="34" charset="0"/>
                <a:ea typeface="华文楷体" pitchFamily="2" charset="-122"/>
                <a:cs typeface="+mn-cs"/>
              </a:defRPr>
            </a:lvl9pPr>
          </a:lstStyle>
          <a:p>
            <a:pPr marL="177800" lvl="1" indent="-177800" algn="l">
              <a:lnSpc>
                <a:spcPct val="110000"/>
              </a:lnSpc>
              <a:spcBef>
                <a:spcPts val="0"/>
              </a:spcBef>
              <a:spcAft>
                <a:spcPct val="0"/>
              </a:spcAft>
              <a:buClr>
                <a:srgbClr val="EE8A04"/>
              </a:buClr>
              <a:buSzPct val="80000"/>
              <a:buFont typeface="Wingdings" pitchFamily="2" charset="2"/>
              <a:buChar char="l"/>
              <a:defRPr/>
            </a:pPr>
            <a:r>
              <a:rPr lang="zh-CN" altLang="en-GB" sz="1400" b="1" dirty="0">
                <a:solidFill>
                  <a:schemeClr val="tx1">
                    <a:lumMod val="50000"/>
                    <a:lumOff val="50000"/>
                  </a:schemeClr>
                </a:solidFill>
                <a:latin typeface="+mj-ea"/>
                <a:ea typeface="+mj-ea"/>
              </a:rPr>
              <a:t>挖掘</a:t>
            </a:r>
            <a:r>
              <a:rPr lang="zh-CN" altLang="en-US" sz="1400" b="1" dirty="0">
                <a:solidFill>
                  <a:schemeClr val="tx1">
                    <a:lumMod val="50000"/>
                    <a:lumOff val="50000"/>
                  </a:schemeClr>
                </a:solidFill>
                <a:latin typeface="+mj-ea"/>
                <a:ea typeface="+mj-ea"/>
              </a:rPr>
              <a:t>预测</a:t>
            </a:r>
            <a:r>
              <a:rPr lang="zh-CN" altLang="en-GB" sz="1400" b="1" dirty="0">
                <a:solidFill>
                  <a:schemeClr val="tx1">
                    <a:lumMod val="50000"/>
                    <a:lumOff val="50000"/>
                  </a:schemeClr>
                </a:solidFill>
                <a:latin typeface="+mj-ea"/>
                <a:ea typeface="+mj-ea"/>
              </a:rPr>
              <a:t>：</a:t>
            </a:r>
            <a:r>
              <a:rPr lang="zh-CN" altLang="en-US" sz="1400" dirty="0">
                <a:solidFill>
                  <a:schemeClr val="tx1">
                    <a:lumMod val="50000"/>
                    <a:lumOff val="50000"/>
                  </a:schemeClr>
                </a:solidFill>
                <a:latin typeface="+mj-ea"/>
                <a:ea typeface="+mj-ea"/>
              </a:rPr>
              <a:t>使用专业的软件工具，</a:t>
            </a:r>
            <a:r>
              <a:rPr lang="zh-CN" altLang="en-GB" sz="1400" dirty="0">
                <a:solidFill>
                  <a:schemeClr val="tx1">
                    <a:lumMod val="50000"/>
                    <a:lumOff val="50000"/>
                  </a:schemeClr>
                </a:solidFill>
                <a:latin typeface="+mj-ea"/>
                <a:ea typeface="+mj-ea"/>
              </a:rPr>
              <a:t>通过数理统计等高级统计分析</a:t>
            </a:r>
            <a:r>
              <a:rPr lang="zh-CN" altLang="en-US" sz="1400" dirty="0">
                <a:solidFill>
                  <a:schemeClr val="tx1">
                    <a:lumMod val="50000"/>
                    <a:lumOff val="50000"/>
                  </a:schemeClr>
                </a:solidFill>
                <a:latin typeface="+mj-ea"/>
                <a:ea typeface="+mj-ea"/>
              </a:rPr>
              <a:t>算法</a:t>
            </a:r>
            <a:r>
              <a:rPr lang="zh-CN" altLang="en-GB" sz="1400" dirty="0">
                <a:solidFill>
                  <a:schemeClr val="tx1">
                    <a:lumMod val="50000"/>
                    <a:lumOff val="50000"/>
                  </a:schemeClr>
                </a:solidFill>
                <a:latin typeface="+mj-ea"/>
                <a:ea typeface="+mj-ea"/>
              </a:rPr>
              <a:t>，</a:t>
            </a:r>
            <a:r>
              <a:rPr lang="zh-CN" altLang="en-US" sz="1400" dirty="0">
                <a:solidFill>
                  <a:schemeClr val="tx1">
                    <a:lumMod val="50000"/>
                    <a:lumOff val="50000"/>
                  </a:schemeClr>
                </a:solidFill>
                <a:latin typeface="+mj-ea"/>
                <a:ea typeface="+mj-ea"/>
              </a:rPr>
              <a:t>分析结构化、非结构化数据，</a:t>
            </a:r>
            <a:r>
              <a:rPr lang="zh-CN" altLang="en-GB" sz="1400" dirty="0">
                <a:solidFill>
                  <a:schemeClr val="tx1">
                    <a:lumMod val="50000"/>
                    <a:lumOff val="50000"/>
                  </a:schemeClr>
                </a:solidFill>
                <a:latin typeface="+mj-ea"/>
                <a:ea typeface="+mj-ea"/>
              </a:rPr>
              <a:t>通过数据模型去挖掘隐藏在数据中的价值</a:t>
            </a:r>
            <a:endParaRPr lang="en-US" altLang="zh-CN" sz="1400" dirty="0">
              <a:solidFill>
                <a:schemeClr val="tx1">
                  <a:lumMod val="50000"/>
                  <a:lumOff val="50000"/>
                </a:schemeClr>
              </a:solidFill>
              <a:latin typeface="+mj-ea"/>
              <a:ea typeface="+mj-ea"/>
            </a:endParaRPr>
          </a:p>
        </p:txBody>
      </p:sp>
      <p:sp>
        <p:nvSpPr>
          <p:cNvPr id="99" name="AutoShape 30"/>
          <p:cNvSpPr>
            <a:spLocks noChangeArrowheads="1"/>
          </p:cNvSpPr>
          <p:nvPr/>
        </p:nvSpPr>
        <p:spPr bwMode="gray">
          <a:xfrm>
            <a:off x="9202648" y="5252909"/>
            <a:ext cx="914400" cy="330941"/>
          </a:xfrm>
          <a:prstGeom prst="roundRect">
            <a:avLst>
              <a:gd name="adj" fmla="val 11921"/>
            </a:avLst>
          </a:prstGeom>
          <a:gradFill rotWithShape="1">
            <a:gsLst>
              <a:gs pos="0">
                <a:srgbClr val="93C5FF">
                  <a:shade val="51000"/>
                  <a:satMod val="130000"/>
                </a:srgbClr>
              </a:gs>
              <a:gs pos="80000">
                <a:srgbClr val="93C5FF">
                  <a:shade val="93000"/>
                  <a:satMod val="130000"/>
                </a:srgbClr>
              </a:gs>
              <a:gs pos="100000">
                <a:srgbClr val="93C5FF">
                  <a:shade val="94000"/>
                  <a:satMod val="135000"/>
                </a:srgbClr>
              </a:gs>
            </a:gsLst>
            <a:lin ang="16200000" scaled="0"/>
          </a:gradFill>
          <a:ln w="9525" cap="flat" cmpd="sng" algn="ctr">
            <a:solidFill>
              <a:srgbClr val="93C5FF">
                <a:shade val="95000"/>
                <a:satMod val="105000"/>
              </a:srgbClr>
            </a:solidFill>
            <a:prstDash val="solid"/>
            <a:headEnd/>
            <a:tailEnd/>
          </a:ln>
          <a:effectLst>
            <a:outerShdw blurRad="40000" dist="23000" dir="5400000" rotWithShape="0">
              <a:srgbClr val="000000">
                <a:alpha val="35000"/>
              </a:srgbClr>
            </a:outerShdw>
          </a:effectLst>
        </p:spPr>
        <p:txBody>
          <a:bodyPr wrap="square" lIns="0" tIns="46800" rIns="0" bIns="46800" anchor="ctr">
            <a:spAutoFit/>
          </a:bodyPr>
          <a:lstStyle/>
          <a:p>
            <a:pPr marL="182563" marR="0" lvl="0" indent="-182563"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mn-ea"/>
                <a:ea typeface="+mn-ea"/>
                <a:cs typeface="+mn-cs"/>
              </a:rPr>
              <a:t>数据科学家</a:t>
            </a:r>
          </a:p>
        </p:txBody>
      </p:sp>
      <p:sp>
        <p:nvSpPr>
          <p:cNvPr id="100" name="Isosceles Triangle 65"/>
          <p:cNvSpPr>
            <a:spLocks noChangeArrowheads="1"/>
          </p:cNvSpPr>
          <p:nvPr/>
        </p:nvSpPr>
        <p:spPr bwMode="auto">
          <a:xfrm rot="5400000">
            <a:off x="8790846" y="5362129"/>
            <a:ext cx="457200" cy="137160"/>
          </a:xfrm>
          <a:prstGeom prst="triangle">
            <a:avLst>
              <a:gd name="adj" fmla="val 50000"/>
            </a:avLst>
          </a:prstGeom>
          <a:solidFill>
            <a:srgbClr val="ADCFDB"/>
          </a:solidFill>
          <a:ln w="9525" algn="ctr">
            <a:solidFill>
              <a:srgbClr val="FFFFFF"/>
            </a:solidFill>
            <a:prstDash val="solid"/>
            <a:miter lim="800000"/>
            <a:headEnd/>
            <a:tailEnd/>
          </a:ln>
        </p:spPr>
        <p:txBody>
          <a:bodyPr lIns="27413" tIns="27413" rIns="27413" bIns="27413" anchor="ctr">
            <a:noAutofit/>
          </a:bodyPr>
          <a:lstStyle/>
          <a:p>
            <a:pPr marL="0" marR="0" lvl="0" indent="0" algn="ctr" defTabSz="817563" eaLnBrk="0" fontAlgn="auto" latinLnBrk="0" hangingPunct="0">
              <a:lnSpc>
                <a:spcPct val="100000"/>
              </a:lnSpc>
              <a:spcBef>
                <a:spcPct val="20000"/>
              </a:spcBef>
              <a:spcAft>
                <a:spcPts val="0"/>
              </a:spcAft>
              <a:buClrTx/>
              <a:buSzTx/>
              <a:buFontTx/>
              <a:buNone/>
              <a:tabLst>
                <a:tab pos="5129213" algn="l"/>
              </a:tabLst>
              <a:defRPr/>
            </a:pPr>
            <a:endParaRPr kumimoji="0" lang="en-US" altLang="en-US" sz="1100" b="0" i="0" u="none" strike="noStrike" kern="0" cap="none" spc="0" normalizeH="0" baseline="0" noProof="0" dirty="0" smtClean="0">
              <a:ln>
                <a:noFill/>
              </a:ln>
              <a:solidFill>
                <a:srgbClr val="000000"/>
              </a:solidFill>
              <a:effectLst/>
              <a:uLnTx/>
              <a:uFillTx/>
              <a:latin typeface="+mn-ea"/>
              <a:ea typeface="+mn-ea"/>
            </a:endParaRPr>
          </a:p>
        </p:txBody>
      </p:sp>
      <p:sp>
        <p:nvSpPr>
          <p:cNvPr id="101" name="Line 28"/>
          <p:cNvSpPr>
            <a:spLocks noChangeShapeType="1"/>
          </p:cNvSpPr>
          <p:nvPr>
            <p:custDataLst>
              <p:tags r:id="rId3"/>
            </p:custDataLst>
          </p:nvPr>
        </p:nvSpPr>
        <p:spPr bwMode="gray">
          <a:xfrm>
            <a:off x="1796008" y="5761938"/>
            <a:ext cx="8321040" cy="0"/>
          </a:xfrm>
          <a:prstGeom prst="line">
            <a:avLst/>
          </a:prstGeom>
          <a:noFill/>
          <a:ln w="19050">
            <a:solidFill>
              <a:srgbClr val="ADCFDB"/>
            </a:solidFill>
            <a:prstDash val="sysDash"/>
            <a:round/>
            <a:headEnd/>
            <a:tailEnd/>
          </a:ln>
        </p:spPr>
        <p:txBody>
          <a:bodyPr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srgbClr val="000000"/>
              </a:solidFill>
              <a:effectLst/>
              <a:uLnTx/>
              <a:uFillTx/>
              <a:latin typeface="+mn-ea"/>
              <a:ea typeface="+mn-ea"/>
            </a:endParaRPr>
          </a:p>
        </p:txBody>
      </p:sp>
      <p:sp>
        <p:nvSpPr>
          <p:cNvPr id="102" name="AutoShape 30"/>
          <p:cNvSpPr>
            <a:spLocks noChangeArrowheads="1"/>
          </p:cNvSpPr>
          <p:nvPr/>
        </p:nvSpPr>
        <p:spPr bwMode="gray">
          <a:xfrm>
            <a:off x="9190265" y="5893006"/>
            <a:ext cx="914400" cy="330941"/>
          </a:xfrm>
          <a:prstGeom prst="roundRect">
            <a:avLst>
              <a:gd name="adj" fmla="val 11921"/>
            </a:avLst>
          </a:prstGeom>
          <a:gradFill rotWithShape="1">
            <a:gsLst>
              <a:gs pos="0">
                <a:srgbClr val="93C5FF">
                  <a:shade val="51000"/>
                  <a:satMod val="130000"/>
                </a:srgbClr>
              </a:gs>
              <a:gs pos="80000">
                <a:srgbClr val="93C5FF">
                  <a:shade val="93000"/>
                  <a:satMod val="130000"/>
                </a:srgbClr>
              </a:gs>
              <a:gs pos="100000">
                <a:srgbClr val="93C5FF">
                  <a:shade val="94000"/>
                  <a:satMod val="135000"/>
                </a:srgbClr>
              </a:gs>
            </a:gsLst>
            <a:lin ang="16200000" scaled="0"/>
          </a:gradFill>
          <a:ln w="9525" cap="flat" cmpd="sng" algn="ctr">
            <a:solidFill>
              <a:srgbClr val="93C5FF">
                <a:shade val="95000"/>
                <a:satMod val="105000"/>
              </a:srgbClr>
            </a:solidFill>
            <a:prstDash val="solid"/>
            <a:headEnd/>
            <a:tailEnd/>
          </a:ln>
          <a:effectLst>
            <a:outerShdw blurRad="40000" dist="23000" dir="5400000" rotWithShape="0">
              <a:srgbClr val="000000">
                <a:alpha val="35000"/>
              </a:srgbClr>
            </a:outerShdw>
          </a:effectLst>
        </p:spPr>
        <p:txBody>
          <a:bodyPr wrap="square" lIns="0" tIns="46800" rIns="0" bIns="46800" anchor="ctr">
            <a:spAutoFit/>
          </a:bodyPr>
          <a:lstStyle/>
          <a:p>
            <a:pPr marL="182563" marR="0" lvl="0" indent="-182563"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FFFFFF"/>
                </a:solidFill>
                <a:effectLst/>
                <a:uLnTx/>
                <a:uFillTx/>
                <a:latin typeface="+mn-ea"/>
                <a:ea typeface="+mn-ea"/>
                <a:cs typeface="+mn-cs"/>
              </a:rPr>
              <a:t>业务系统</a:t>
            </a:r>
          </a:p>
        </p:txBody>
      </p:sp>
      <p:sp>
        <p:nvSpPr>
          <p:cNvPr id="103" name="Isosceles Triangle 65"/>
          <p:cNvSpPr>
            <a:spLocks noChangeArrowheads="1"/>
          </p:cNvSpPr>
          <p:nvPr/>
        </p:nvSpPr>
        <p:spPr bwMode="auto">
          <a:xfrm rot="5400000">
            <a:off x="8778463" y="5989526"/>
            <a:ext cx="457200" cy="137160"/>
          </a:xfrm>
          <a:prstGeom prst="triangle">
            <a:avLst>
              <a:gd name="adj" fmla="val 50000"/>
            </a:avLst>
          </a:prstGeom>
          <a:solidFill>
            <a:srgbClr val="ADCFDB"/>
          </a:solidFill>
          <a:ln w="9525" algn="ctr">
            <a:solidFill>
              <a:srgbClr val="FFFFFF"/>
            </a:solidFill>
            <a:prstDash val="solid"/>
            <a:miter lim="800000"/>
            <a:headEnd/>
            <a:tailEnd/>
          </a:ln>
        </p:spPr>
        <p:txBody>
          <a:bodyPr lIns="27413" tIns="27413" rIns="27413" bIns="27413" anchor="ctr">
            <a:noAutofit/>
          </a:bodyPr>
          <a:lstStyle/>
          <a:p>
            <a:pPr marL="0" marR="0" lvl="0" indent="0" algn="ctr" defTabSz="817563" eaLnBrk="0" fontAlgn="auto" latinLnBrk="0" hangingPunct="0">
              <a:lnSpc>
                <a:spcPct val="100000"/>
              </a:lnSpc>
              <a:spcBef>
                <a:spcPct val="20000"/>
              </a:spcBef>
              <a:spcAft>
                <a:spcPts val="0"/>
              </a:spcAft>
              <a:buClrTx/>
              <a:buSzTx/>
              <a:buFontTx/>
              <a:buNone/>
              <a:tabLst>
                <a:tab pos="5129213" algn="l"/>
              </a:tabLst>
              <a:defRPr/>
            </a:pPr>
            <a:endParaRPr kumimoji="0" lang="en-US" altLang="en-US" sz="1100" b="0" i="0" u="none" strike="noStrike" kern="0" cap="none" spc="0" normalizeH="0" baseline="0" noProof="0" dirty="0" smtClean="0">
              <a:ln>
                <a:noFill/>
              </a:ln>
              <a:solidFill>
                <a:srgbClr val="000000"/>
              </a:solidFill>
              <a:effectLst/>
              <a:uLnTx/>
              <a:uFillTx/>
              <a:latin typeface="+mn-ea"/>
              <a:ea typeface="+mn-ea"/>
            </a:endParaRPr>
          </a:p>
        </p:txBody>
      </p:sp>
      <p:sp>
        <p:nvSpPr>
          <p:cNvPr id="104" name="Rectangle 34"/>
          <p:cNvSpPr>
            <a:spLocks noChangeArrowheads="1"/>
          </p:cNvSpPr>
          <p:nvPr/>
        </p:nvSpPr>
        <p:spPr bwMode="auto">
          <a:xfrm>
            <a:off x="1725602" y="5811600"/>
            <a:ext cx="7122123" cy="525906"/>
          </a:xfrm>
          <a:prstGeom prst="rect">
            <a:avLst/>
          </a:prstGeom>
          <a:noFill/>
          <a:ln w="6350" algn="ctr">
            <a:noFill/>
            <a:miter lim="800000"/>
            <a:headEnd/>
            <a:tailEnd/>
          </a:ln>
          <a:effectLst/>
        </p:spPr>
        <p:txBody>
          <a:bodyPr lIns="72000" tIns="144000" rIns="72000" bIns="72000" anchor="ctr"/>
          <a:lstStyle>
            <a:defPPr>
              <a:defRPr lang="en-US"/>
            </a:defPPr>
            <a:lvl1pPr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1pPr>
            <a:lvl2pPr marL="4572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2pPr>
            <a:lvl3pPr marL="9144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3pPr>
            <a:lvl4pPr marL="13716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4pPr>
            <a:lvl5pPr marL="1828800" algn="ctr" rtl="0" eaLnBrk="0" fontAlgn="base" hangingPunct="0">
              <a:spcBef>
                <a:spcPct val="0"/>
              </a:spcBef>
              <a:spcAft>
                <a:spcPct val="50000"/>
              </a:spcAft>
              <a:buClr>
                <a:srgbClr val="000000"/>
              </a:buClr>
              <a:buSzPct val="100000"/>
              <a:buFont typeface="Arial" pitchFamily="34" charset="0"/>
              <a:defRPr sz="1200" kern="1200">
                <a:solidFill>
                  <a:srgbClr val="000000"/>
                </a:solidFill>
                <a:latin typeface="Trebuchet MS" pitchFamily="34" charset="0"/>
                <a:ea typeface="华文楷体" pitchFamily="2" charset="-122"/>
                <a:cs typeface="+mn-cs"/>
              </a:defRPr>
            </a:lvl5pPr>
            <a:lvl6pPr marL="2286000" algn="l" defTabSz="914400" rtl="0" eaLnBrk="1" latinLnBrk="0" hangingPunct="1">
              <a:defRPr sz="1200" kern="1200">
                <a:solidFill>
                  <a:srgbClr val="000000"/>
                </a:solidFill>
                <a:latin typeface="Trebuchet MS" pitchFamily="34" charset="0"/>
                <a:ea typeface="华文楷体" pitchFamily="2" charset="-122"/>
                <a:cs typeface="+mn-cs"/>
              </a:defRPr>
            </a:lvl6pPr>
            <a:lvl7pPr marL="2743200" algn="l" defTabSz="914400" rtl="0" eaLnBrk="1" latinLnBrk="0" hangingPunct="1">
              <a:defRPr sz="1200" kern="1200">
                <a:solidFill>
                  <a:srgbClr val="000000"/>
                </a:solidFill>
                <a:latin typeface="Trebuchet MS" pitchFamily="34" charset="0"/>
                <a:ea typeface="华文楷体" pitchFamily="2" charset="-122"/>
                <a:cs typeface="+mn-cs"/>
              </a:defRPr>
            </a:lvl7pPr>
            <a:lvl8pPr marL="3200400" algn="l" defTabSz="914400" rtl="0" eaLnBrk="1" latinLnBrk="0" hangingPunct="1">
              <a:defRPr sz="1200" kern="1200">
                <a:solidFill>
                  <a:srgbClr val="000000"/>
                </a:solidFill>
                <a:latin typeface="Trebuchet MS" pitchFamily="34" charset="0"/>
                <a:ea typeface="华文楷体" pitchFamily="2" charset="-122"/>
                <a:cs typeface="+mn-cs"/>
              </a:defRPr>
            </a:lvl8pPr>
            <a:lvl9pPr marL="3657600" algn="l" defTabSz="914400" rtl="0" eaLnBrk="1" latinLnBrk="0" hangingPunct="1">
              <a:defRPr sz="1200" kern="1200">
                <a:solidFill>
                  <a:srgbClr val="000000"/>
                </a:solidFill>
                <a:latin typeface="Trebuchet MS" pitchFamily="34" charset="0"/>
                <a:ea typeface="华文楷体" pitchFamily="2" charset="-122"/>
                <a:cs typeface="+mn-cs"/>
              </a:defRPr>
            </a:lvl9pPr>
          </a:lstStyle>
          <a:p>
            <a:pPr marL="177800" lvl="1" indent="-177800" algn="l">
              <a:lnSpc>
                <a:spcPct val="110000"/>
              </a:lnSpc>
              <a:spcBef>
                <a:spcPts val="0"/>
              </a:spcBef>
              <a:spcAft>
                <a:spcPct val="0"/>
              </a:spcAft>
              <a:buClr>
                <a:srgbClr val="EE8A04"/>
              </a:buClr>
              <a:buSzPct val="80000"/>
              <a:buFont typeface="Wingdings" pitchFamily="2" charset="2"/>
              <a:buChar char="l"/>
              <a:defRPr/>
            </a:pPr>
            <a:r>
              <a:rPr lang="en-US" altLang="zh-CN" sz="1400" b="1" dirty="0">
                <a:solidFill>
                  <a:schemeClr val="tx1">
                    <a:lumMod val="50000"/>
                    <a:lumOff val="50000"/>
                  </a:schemeClr>
                </a:solidFill>
                <a:latin typeface="+mj-ea"/>
                <a:ea typeface="+mj-ea"/>
              </a:rPr>
              <a:t>Web </a:t>
            </a:r>
            <a:r>
              <a:rPr lang="zh-CN" altLang="en-US" sz="1400" b="1" dirty="0">
                <a:solidFill>
                  <a:schemeClr val="tx1">
                    <a:lumMod val="50000"/>
                    <a:lumOff val="50000"/>
                  </a:schemeClr>
                </a:solidFill>
                <a:latin typeface="+mj-ea"/>
                <a:ea typeface="+mj-ea"/>
              </a:rPr>
              <a:t>服务</a:t>
            </a:r>
            <a:r>
              <a:rPr lang="zh-CN" altLang="en-GB" sz="1400" b="1" dirty="0">
                <a:solidFill>
                  <a:schemeClr val="tx1">
                    <a:lumMod val="50000"/>
                    <a:lumOff val="50000"/>
                  </a:schemeClr>
                </a:solidFill>
                <a:latin typeface="+mj-ea"/>
                <a:ea typeface="+mj-ea"/>
              </a:rPr>
              <a:t>：</a:t>
            </a:r>
            <a:r>
              <a:rPr lang="zh-CN" altLang="en-US" sz="1400" dirty="0">
                <a:solidFill>
                  <a:schemeClr val="tx1">
                    <a:lumMod val="50000"/>
                    <a:lumOff val="50000"/>
                  </a:schemeClr>
                </a:solidFill>
                <a:latin typeface="+mj-ea"/>
                <a:ea typeface="+mj-ea"/>
              </a:rPr>
              <a:t>将分析应用的功能发布为</a:t>
            </a:r>
            <a:r>
              <a:rPr lang="en-US" altLang="zh-CN" sz="1400" dirty="0">
                <a:solidFill>
                  <a:schemeClr val="tx1">
                    <a:lumMod val="50000"/>
                    <a:lumOff val="50000"/>
                  </a:schemeClr>
                </a:solidFill>
                <a:latin typeface="+mj-ea"/>
                <a:ea typeface="+mj-ea"/>
              </a:rPr>
              <a:t>Web</a:t>
            </a:r>
            <a:r>
              <a:rPr lang="zh-CN" altLang="en-US" sz="1400" dirty="0">
                <a:solidFill>
                  <a:schemeClr val="tx1">
                    <a:lumMod val="50000"/>
                    <a:lumOff val="50000"/>
                  </a:schemeClr>
                </a:solidFill>
                <a:latin typeface="+mj-ea"/>
                <a:ea typeface="+mj-ea"/>
              </a:rPr>
              <a:t>服务，注册在企业服务总线上，供其它业务系统或分析应用调用，获取分析结果</a:t>
            </a:r>
            <a:endParaRPr lang="zh-CN" altLang="en-GB" sz="1400" dirty="0">
              <a:solidFill>
                <a:schemeClr val="tx1">
                  <a:lumMod val="50000"/>
                  <a:lumOff val="50000"/>
                </a:schemeClr>
              </a:solidFill>
              <a:latin typeface="+mj-ea"/>
              <a:ea typeface="+mj-ea"/>
            </a:endParaRPr>
          </a:p>
        </p:txBody>
      </p:sp>
      <p:sp>
        <p:nvSpPr>
          <p:cNvPr id="105" name="Rectangle 35"/>
          <p:cNvSpPr/>
          <p:nvPr/>
        </p:nvSpPr>
        <p:spPr>
          <a:xfrm>
            <a:off x="1762138" y="790965"/>
            <a:ext cx="8340579" cy="507831"/>
          </a:xfrm>
          <a:prstGeom prst="rect">
            <a:avLst/>
          </a:prstGeom>
        </p:spPr>
        <p:txBody>
          <a:bodyPr wrap="square">
            <a:spAutoFit/>
          </a:bodyPr>
          <a:lstStyle/>
          <a:p>
            <a:pPr marL="0" lvl="1" algn="ctr" eaLnBrk="0" fontAlgn="auto" hangingPunct="0">
              <a:lnSpc>
                <a:spcPct val="150000"/>
              </a:lnSpc>
              <a:spcBef>
                <a:spcPts val="0"/>
              </a:spcBef>
              <a:spcAft>
                <a:spcPts val="0"/>
              </a:spcAft>
              <a:buClr>
                <a:srgbClr val="2C95DD"/>
              </a:buClr>
              <a:buSzPct val="125000"/>
              <a:defRPr/>
            </a:pPr>
            <a:r>
              <a:rPr lang="zh-CN" altLang="en-US" sz="1800" dirty="0">
                <a:solidFill>
                  <a:srgbClr val="2C95DD"/>
                </a:solidFill>
                <a:latin typeface="+mn-ea"/>
                <a:ea typeface="+mn-ea"/>
              </a:rPr>
              <a:t>多种展现形式满足各层级用户及应用系统使用需求</a:t>
            </a:r>
            <a:endParaRPr lang="en-US" altLang="zh-CN" sz="1800" dirty="0">
              <a:solidFill>
                <a:srgbClr val="2C95DD"/>
              </a:solidFill>
              <a:latin typeface="+mn-ea"/>
              <a:ea typeface="+mn-ea"/>
            </a:endParaRPr>
          </a:p>
        </p:txBody>
      </p:sp>
    </p:spTree>
    <p:extLst>
      <p:ext uri="{BB962C8B-B14F-4D97-AF65-F5344CB8AC3E}">
        <p14:creationId xmlns="" xmlns:p14="http://schemas.microsoft.com/office/powerpoint/2010/main" val="112897846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a:t>
            </a:r>
            <a:r>
              <a:rPr lang="zh-CN" altLang="en-US" dirty="0" smtClean="0"/>
              <a:t>架构</a:t>
            </a:r>
            <a:r>
              <a:rPr lang="en-US" altLang="zh-CN" dirty="0" smtClean="0"/>
              <a:t>——</a:t>
            </a:r>
            <a:r>
              <a:rPr lang="zh-CN" altLang="en-US" dirty="0" smtClean="0"/>
              <a:t>数据管控层</a:t>
            </a:r>
            <a:endParaRPr lang="zh-CN" altLang="en-US" dirty="0"/>
          </a:p>
        </p:txBody>
      </p:sp>
      <p:sp>
        <p:nvSpPr>
          <p:cNvPr id="10" name="Rectangle 3"/>
          <p:cNvSpPr>
            <a:spLocks noChangeArrowheads="1"/>
          </p:cNvSpPr>
          <p:nvPr/>
        </p:nvSpPr>
        <p:spPr bwMode="gray">
          <a:xfrm>
            <a:off x="1016199" y="790965"/>
            <a:ext cx="9497429" cy="552697"/>
          </a:xfrm>
          <a:prstGeom prst="rect">
            <a:avLst/>
          </a:prstGeom>
          <a:noFill/>
          <a:ln w="12700" algn="ctr">
            <a:noFill/>
            <a:miter lim="800000"/>
            <a:headEnd/>
            <a:tailEnd/>
          </a:ln>
        </p:spPr>
        <p:txBody>
          <a:bodyPr wrap="square" lIns="72000" tIns="72000" rIns="72000" bIns="72000">
            <a:spAutoFit/>
          </a:bodyPr>
          <a:lstStyle/>
          <a:p>
            <a:pPr indent="447675" algn="ctr">
              <a:lnSpc>
                <a:spcPct val="150000"/>
              </a:lnSpc>
              <a:spcBef>
                <a:spcPct val="0"/>
              </a:spcBef>
            </a:pPr>
            <a:r>
              <a:rPr lang="zh-CN" altLang="en-US" sz="2000" dirty="0" smtClean="0">
                <a:latin typeface="+mn-ea"/>
                <a:ea typeface="+mn-ea"/>
              </a:rPr>
              <a:t>金融数据</a:t>
            </a:r>
            <a:r>
              <a:rPr lang="zh-CN" altLang="en-US" sz="2000" dirty="0">
                <a:latin typeface="+mn-ea"/>
                <a:ea typeface="+mn-ea"/>
              </a:rPr>
              <a:t>管控体系涵盖</a:t>
            </a:r>
            <a:r>
              <a:rPr lang="zh-CN" altLang="en-US" sz="2000" b="1" dirty="0">
                <a:latin typeface="+mn-ea"/>
                <a:ea typeface="+mn-ea"/>
              </a:rPr>
              <a:t>组织架构、</a:t>
            </a:r>
            <a:r>
              <a:rPr lang="zh-CN" altLang="en-US" sz="2000" b="1" dirty="0" smtClean="0">
                <a:latin typeface="+mn-ea"/>
                <a:ea typeface="+mn-ea"/>
              </a:rPr>
              <a:t>评价与</a:t>
            </a:r>
            <a:r>
              <a:rPr lang="zh-CN" altLang="en-US" sz="2000" b="1" dirty="0">
                <a:latin typeface="+mn-ea"/>
                <a:ea typeface="+mn-ea"/>
              </a:rPr>
              <a:t>考核、管</a:t>
            </a:r>
            <a:r>
              <a:rPr lang="zh-CN" altLang="en-US" sz="2000" b="1" dirty="0" smtClean="0">
                <a:latin typeface="+mn-ea"/>
                <a:ea typeface="+mn-ea"/>
              </a:rPr>
              <a:t>控流程</a:t>
            </a:r>
            <a:r>
              <a:rPr lang="zh-CN" altLang="en-US" sz="2000" b="1" dirty="0">
                <a:latin typeface="+mn-ea"/>
                <a:ea typeface="+mn-ea"/>
              </a:rPr>
              <a:t>、管</a:t>
            </a:r>
            <a:r>
              <a:rPr lang="zh-CN" altLang="en-US" sz="2000" b="1" dirty="0" smtClean="0">
                <a:latin typeface="+mn-ea"/>
                <a:ea typeface="+mn-ea"/>
              </a:rPr>
              <a:t>控平台</a:t>
            </a:r>
            <a:r>
              <a:rPr lang="zh-CN" altLang="en-US" sz="2000" dirty="0" smtClean="0">
                <a:latin typeface="+mn-ea"/>
                <a:ea typeface="+mn-ea"/>
              </a:rPr>
              <a:t>四</a:t>
            </a:r>
            <a:r>
              <a:rPr lang="zh-CN" altLang="en-US" sz="2000" dirty="0">
                <a:latin typeface="+mn-ea"/>
                <a:ea typeface="+mn-ea"/>
              </a:rPr>
              <a:t>个域。</a:t>
            </a:r>
            <a:endParaRPr lang="zh-CN" altLang="en-GB" sz="2000" dirty="0">
              <a:latin typeface="+mn-ea"/>
              <a:ea typeface="+mn-ea"/>
            </a:endParaRPr>
          </a:p>
        </p:txBody>
      </p:sp>
      <p:sp>
        <p:nvSpPr>
          <p:cNvPr id="4" name="矩形 3"/>
          <p:cNvSpPr>
            <a:spLocks noChangeArrowheads="1"/>
          </p:cNvSpPr>
          <p:nvPr/>
        </p:nvSpPr>
        <p:spPr bwMode="auto">
          <a:xfrm>
            <a:off x="1007094" y="5581122"/>
            <a:ext cx="9495607" cy="684351"/>
          </a:xfrm>
          <a:prstGeom prst="rect">
            <a:avLst/>
          </a:prstGeom>
          <a:solidFill>
            <a:srgbClr val="81C0FF"/>
          </a:solidFill>
          <a:ln w="25400" algn="ctr">
            <a:solidFill>
              <a:schemeClr val="tx1"/>
            </a:solidFill>
            <a:miter lim="800000"/>
            <a:headEnd/>
            <a:tailEnd/>
          </a:ln>
        </p:spPr>
        <p:txBody>
          <a:bodyPr anchor="ctr"/>
          <a:lstStyle/>
          <a:p>
            <a:pPr algn="ctr"/>
            <a:endParaRPr lang="zh-CN" altLang="en-US" sz="1100">
              <a:latin typeface="+mn-ea"/>
              <a:ea typeface="+mn-ea"/>
            </a:endParaRPr>
          </a:p>
        </p:txBody>
      </p:sp>
      <p:sp>
        <p:nvSpPr>
          <p:cNvPr id="5" name="矩形 42"/>
          <p:cNvSpPr/>
          <p:nvPr/>
        </p:nvSpPr>
        <p:spPr bwMode="auto">
          <a:xfrm>
            <a:off x="1257932" y="5876961"/>
            <a:ext cx="1296000" cy="245939"/>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smtClean="0">
                <a:solidFill>
                  <a:schemeClr val="tx1"/>
                </a:solidFill>
                <a:latin typeface="+mn-ea"/>
              </a:rPr>
              <a:t>数据标准管理</a:t>
            </a:r>
            <a:endParaRPr lang="zh-CN" altLang="en-US" sz="1400" dirty="0">
              <a:solidFill>
                <a:schemeClr val="tx1"/>
              </a:solidFill>
              <a:latin typeface="+mn-ea"/>
            </a:endParaRPr>
          </a:p>
        </p:txBody>
      </p:sp>
      <p:sp>
        <p:nvSpPr>
          <p:cNvPr id="6" name="矩形 43"/>
          <p:cNvSpPr/>
          <p:nvPr/>
        </p:nvSpPr>
        <p:spPr bwMode="auto">
          <a:xfrm>
            <a:off x="2806533" y="5876961"/>
            <a:ext cx="1296000" cy="245939"/>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smtClean="0">
                <a:solidFill>
                  <a:schemeClr val="tx1"/>
                </a:solidFill>
                <a:latin typeface="+mn-ea"/>
              </a:rPr>
              <a:t>数据质量管理</a:t>
            </a:r>
            <a:endParaRPr lang="zh-CN" altLang="en-US" sz="1400" dirty="0">
              <a:solidFill>
                <a:schemeClr val="tx1"/>
              </a:solidFill>
              <a:latin typeface="+mn-ea"/>
            </a:endParaRPr>
          </a:p>
        </p:txBody>
      </p:sp>
      <p:sp>
        <p:nvSpPr>
          <p:cNvPr id="7" name="矩形 44"/>
          <p:cNvSpPr/>
          <p:nvPr/>
        </p:nvSpPr>
        <p:spPr bwMode="auto">
          <a:xfrm>
            <a:off x="4355134" y="5876961"/>
            <a:ext cx="1296000" cy="245939"/>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smtClean="0">
                <a:solidFill>
                  <a:schemeClr val="tx1"/>
                </a:solidFill>
                <a:latin typeface="+mn-ea"/>
              </a:rPr>
              <a:t>元数据管理</a:t>
            </a:r>
            <a:endParaRPr lang="zh-CN" altLang="en-US" sz="1400" dirty="0">
              <a:solidFill>
                <a:schemeClr val="tx1"/>
              </a:solidFill>
              <a:latin typeface="+mn-ea"/>
            </a:endParaRPr>
          </a:p>
        </p:txBody>
      </p:sp>
      <p:sp>
        <p:nvSpPr>
          <p:cNvPr id="8" name="矩形 45"/>
          <p:cNvSpPr/>
          <p:nvPr/>
        </p:nvSpPr>
        <p:spPr bwMode="auto">
          <a:xfrm>
            <a:off x="7452336" y="5876961"/>
            <a:ext cx="1296000" cy="245939"/>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smtClean="0">
                <a:solidFill>
                  <a:schemeClr val="tx1"/>
                </a:solidFill>
                <a:latin typeface="+mn-ea"/>
              </a:rPr>
              <a:t>工作流管理</a:t>
            </a:r>
            <a:endParaRPr lang="zh-CN" altLang="en-US" sz="1400" dirty="0">
              <a:solidFill>
                <a:schemeClr val="tx1"/>
              </a:solidFill>
              <a:latin typeface="+mn-ea"/>
            </a:endParaRPr>
          </a:p>
        </p:txBody>
      </p:sp>
      <p:sp>
        <p:nvSpPr>
          <p:cNvPr id="9" name="矩形 45"/>
          <p:cNvSpPr/>
          <p:nvPr/>
        </p:nvSpPr>
        <p:spPr bwMode="auto">
          <a:xfrm>
            <a:off x="9000935" y="5876961"/>
            <a:ext cx="1296000" cy="245939"/>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dirty="0" smtClean="0">
                <a:solidFill>
                  <a:schemeClr val="tx1"/>
                </a:solidFill>
                <a:latin typeface="+mn-ea"/>
              </a:rPr>
              <a:t>……</a:t>
            </a:r>
            <a:endParaRPr lang="zh-CN" altLang="en-US" sz="1400" dirty="0">
              <a:solidFill>
                <a:schemeClr val="tx1"/>
              </a:solidFill>
              <a:latin typeface="+mn-ea"/>
            </a:endParaRPr>
          </a:p>
        </p:txBody>
      </p:sp>
      <p:sp>
        <p:nvSpPr>
          <p:cNvPr id="11" name="矩形 4"/>
          <p:cNvSpPr>
            <a:spLocks noChangeArrowheads="1"/>
          </p:cNvSpPr>
          <p:nvPr/>
        </p:nvSpPr>
        <p:spPr bwMode="auto">
          <a:xfrm>
            <a:off x="8705201" y="1400167"/>
            <a:ext cx="1808427" cy="4115015"/>
          </a:xfrm>
          <a:prstGeom prst="rect">
            <a:avLst/>
          </a:prstGeom>
          <a:solidFill>
            <a:srgbClr val="81C0FF"/>
          </a:solidFill>
          <a:ln w="25400" algn="ctr">
            <a:solidFill>
              <a:schemeClr val="tx1"/>
            </a:solidFill>
            <a:miter lim="800000"/>
            <a:headEnd/>
            <a:tailEnd/>
          </a:ln>
        </p:spPr>
        <p:txBody>
          <a:bodyPr anchor="ctr"/>
          <a:lstStyle/>
          <a:p>
            <a:pPr algn="ctr"/>
            <a:endParaRPr lang="zh-CN" altLang="en-US" sz="1100">
              <a:latin typeface="+mn-ea"/>
              <a:ea typeface="+mn-ea"/>
            </a:endParaRPr>
          </a:p>
        </p:txBody>
      </p:sp>
      <p:sp>
        <p:nvSpPr>
          <p:cNvPr id="12" name="矩形 5"/>
          <p:cNvSpPr>
            <a:spLocks noChangeArrowheads="1"/>
          </p:cNvSpPr>
          <p:nvPr/>
        </p:nvSpPr>
        <p:spPr bwMode="auto">
          <a:xfrm>
            <a:off x="1005272" y="1400167"/>
            <a:ext cx="7619797" cy="891082"/>
          </a:xfrm>
          <a:prstGeom prst="rect">
            <a:avLst/>
          </a:prstGeom>
          <a:solidFill>
            <a:srgbClr val="81C0FF"/>
          </a:solidFill>
          <a:ln w="25400" algn="ctr">
            <a:solidFill>
              <a:schemeClr val="tx1"/>
            </a:solidFill>
            <a:miter lim="800000"/>
            <a:headEnd/>
            <a:tailEnd/>
          </a:ln>
        </p:spPr>
        <p:txBody>
          <a:bodyPr anchor="ctr"/>
          <a:lstStyle/>
          <a:p>
            <a:pPr algn="ctr"/>
            <a:endParaRPr lang="zh-CN" altLang="en-US" sz="1100">
              <a:latin typeface="+mn-ea"/>
              <a:ea typeface="+mn-ea"/>
            </a:endParaRPr>
          </a:p>
        </p:txBody>
      </p:sp>
      <p:sp>
        <p:nvSpPr>
          <p:cNvPr id="13" name="矩形 6"/>
          <p:cNvSpPr>
            <a:spLocks noChangeArrowheads="1"/>
          </p:cNvSpPr>
          <p:nvPr/>
        </p:nvSpPr>
        <p:spPr bwMode="auto">
          <a:xfrm>
            <a:off x="1005272" y="2341149"/>
            <a:ext cx="7619797" cy="3174033"/>
          </a:xfrm>
          <a:prstGeom prst="rect">
            <a:avLst/>
          </a:prstGeom>
          <a:solidFill>
            <a:srgbClr val="81C0FF"/>
          </a:solidFill>
          <a:ln w="25400" algn="ctr">
            <a:solidFill>
              <a:schemeClr val="tx1"/>
            </a:solidFill>
            <a:miter lim="800000"/>
            <a:headEnd/>
            <a:tailEnd/>
          </a:ln>
        </p:spPr>
        <p:txBody>
          <a:bodyPr anchor="ctr"/>
          <a:lstStyle/>
          <a:p>
            <a:pPr algn="ctr"/>
            <a:endParaRPr lang="zh-CN" altLang="en-US" sz="1100" dirty="0">
              <a:latin typeface="+mn-ea"/>
              <a:ea typeface="+mn-ea"/>
            </a:endParaRPr>
          </a:p>
        </p:txBody>
      </p:sp>
      <p:sp>
        <p:nvSpPr>
          <p:cNvPr id="14" name="TextBox 7"/>
          <p:cNvSpPr txBox="1">
            <a:spLocks noChangeArrowheads="1"/>
          </p:cNvSpPr>
          <p:nvPr/>
        </p:nvSpPr>
        <p:spPr bwMode="auto">
          <a:xfrm>
            <a:off x="1005273" y="1381654"/>
            <a:ext cx="7619796" cy="345740"/>
          </a:xfrm>
          <a:prstGeom prst="rect">
            <a:avLst/>
          </a:prstGeom>
          <a:noFill/>
          <a:ln w="9525">
            <a:noFill/>
            <a:miter lim="800000"/>
            <a:headEnd/>
            <a:tailEnd/>
          </a:ln>
        </p:spPr>
        <p:txBody>
          <a:bodyPr wrap="square">
            <a:spAutoFit/>
          </a:bodyPr>
          <a:lstStyle/>
          <a:p>
            <a:pPr algn="ctr"/>
            <a:r>
              <a:rPr lang="zh-CN" altLang="en-US" sz="1600" dirty="0">
                <a:latin typeface="+mn-ea"/>
                <a:ea typeface="+mn-ea"/>
              </a:rPr>
              <a:t>组织</a:t>
            </a:r>
          </a:p>
        </p:txBody>
      </p:sp>
      <p:sp>
        <p:nvSpPr>
          <p:cNvPr id="15" name="矩形 8"/>
          <p:cNvSpPr>
            <a:spLocks noChangeArrowheads="1"/>
          </p:cNvSpPr>
          <p:nvPr/>
        </p:nvSpPr>
        <p:spPr bwMode="auto">
          <a:xfrm>
            <a:off x="1079941" y="1671055"/>
            <a:ext cx="7468639" cy="245939"/>
          </a:xfrm>
          <a:prstGeom prst="rect">
            <a:avLst/>
          </a:prstGeom>
          <a:solidFill>
            <a:srgbClr val="F2F2F2"/>
          </a:solidFill>
          <a:ln w="25400" algn="ctr">
            <a:noFill/>
            <a:miter lim="800000"/>
            <a:headEnd/>
            <a:tailEnd/>
          </a:ln>
        </p:spPr>
        <p:txBody>
          <a:bodyPr anchor="ctr"/>
          <a:lstStyle/>
          <a:p>
            <a:pPr algn="ctr"/>
            <a:r>
              <a:rPr lang="zh-CN" altLang="en-US" sz="1400">
                <a:latin typeface="+mn-ea"/>
                <a:ea typeface="+mn-ea"/>
              </a:rPr>
              <a:t>数据与信息标准化委员会</a:t>
            </a:r>
          </a:p>
        </p:txBody>
      </p:sp>
      <p:sp>
        <p:nvSpPr>
          <p:cNvPr id="16" name="矩形 10"/>
          <p:cNvSpPr/>
          <p:nvPr/>
        </p:nvSpPr>
        <p:spPr bwMode="auto">
          <a:xfrm>
            <a:off x="1085404" y="1952637"/>
            <a:ext cx="1296000" cy="247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smtClean="0">
                <a:solidFill>
                  <a:schemeClr val="tx1"/>
                </a:solidFill>
                <a:latin typeface="+mn-ea"/>
              </a:rPr>
              <a:t>数据管理人</a:t>
            </a:r>
            <a:endParaRPr lang="zh-CN" altLang="en-US" sz="1400" dirty="0">
              <a:solidFill>
                <a:schemeClr val="tx1"/>
              </a:solidFill>
              <a:latin typeface="+mn-ea"/>
            </a:endParaRPr>
          </a:p>
        </p:txBody>
      </p:sp>
      <p:sp>
        <p:nvSpPr>
          <p:cNvPr id="17" name="矩形 11"/>
          <p:cNvSpPr/>
          <p:nvPr/>
        </p:nvSpPr>
        <p:spPr bwMode="auto">
          <a:xfrm>
            <a:off x="2627198" y="1952637"/>
            <a:ext cx="1296000" cy="247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smtClean="0">
                <a:solidFill>
                  <a:schemeClr val="tx1"/>
                </a:solidFill>
                <a:latin typeface="+mn-ea"/>
              </a:rPr>
              <a:t>数据所有人</a:t>
            </a:r>
            <a:endParaRPr lang="zh-CN" altLang="en-US" sz="1400" dirty="0">
              <a:solidFill>
                <a:schemeClr val="tx1"/>
              </a:solidFill>
              <a:latin typeface="+mn-ea"/>
            </a:endParaRPr>
          </a:p>
        </p:txBody>
      </p:sp>
      <p:sp>
        <p:nvSpPr>
          <p:cNvPr id="18" name="矩形 12"/>
          <p:cNvSpPr/>
          <p:nvPr/>
        </p:nvSpPr>
        <p:spPr bwMode="auto">
          <a:xfrm>
            <a:off x="4168992" y="1952637"/>
            <a:ext cx="1296000" cy="247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solidFill>
                <a:latin typeface="+mn-ea"/>
              </a:rPr>
              <a:t>数据</a:t>
            </a:r>
            <a:r>
              <a:rPr lang="zh-CN" altLang="en-US" sz="1400" dirty="0" smtClean="0">
                <a:solidFill>
                  <a:schemeClr val="tx1"/>
                </a:solidFill>
                <a:latin typeface="+mn-ea"/>
              </a:rPr>
              <a:t>生产人</a:t>
            </a:r>
            <a:endParaRPr lang="zh-CN" altLang="en-US" sz="1400" dirty="0">
              <a:solidFill>
                <a:schemeClr val="tx1"/>
              </a:solidFill>
              <a:latin typeface="+mn-ea"/>
            </a:endParaRPr>
          </a:p>
        </p:txBody>
      </p:sp>
      <p:sp>
        <p:nvSpPr>
          <p:cNvPr id="19" name="矩形 13"/>
          <p:cNvSpPr/>
          <p:nvPr/>
        </p:nvSpPr>
        <p:spPr bwMode="auto">
          <a:xfrm>
            <a:off x="5710786" y="1952637"/>
            <a:ext cx="1296000" cy="247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solidFill>
                <a:latin typeface="+mn-ea"/>
              </a:rPr>
              <a:t>数据</a:t>
            </a:r>
            <a:r>
              <a:rPr lang="zh-CN" altLang="en-US" sz="1400" dirty="0" smtClean="0">
                <a:solidFill>
                  <a:schemeClr val="tx1"/>
                </a:solidFill>
                <a:latin typeface="+mn-ea"/>
              </a:rPr>
              <a:t>使用人</a:t>
            </a:r>
            <a:endParaRPr lang="zh-CN" altLang="en-US" sz="1400" dirty="0">
              <a:solidFill>
                <a:schemeClr val="tx1"/>
              </a:solidFill>
              <a:latin typeface="+mn-ea"/>
            </a:endParaRPr>
          </a:p>
        </p:txBody>
      </p:sp>
      <p:sp>
        <p:nvSpPr>
          <p:cNvPr id="20" name="矩形 14"/>
          <p:cNvSpPr/>
          <p:nvPr/>
        </p:nvSpPr>
        <p:spPr bwMode="auto">
          <a:xfrm>
            <a:off x="7252580" y="1952637"/>
            <a:ext cx="1296000" cy="24772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400">
                <a:solidFill>
                  <a:schemeClr val="tx1"/>
                </a:solidFill>
                <a:latin typeface="+mn-ea"/>
              </a:rPr>
              <a:t>IT </a:t>
            </a:r>
            <a:r>
              <a:rPr lang="zh-CN" altLang="en-US" sz="1400">
                <a:solidFill>
                  <a:schemeClr val="tx1"/>
                </a:solidFill>
                <a:latin typeface="+mn-ea"/>
              </a:rPr>
              <a:t>支持团队</a:t>
            </a:r>
          </a:p>
        </p:txBody>
      </p:sp>
      <p:sp>
        <p:nvSpPr>
          <p:cNvPr id="21" name="圆角矩形 17"/>
          <p:cNvSpPr/>
          <p:nvPr/>
        </p:nvSpPr>
        <p:spPr bwMode="auto">
          <a:xfrm>
            <a:off x="1835728" y="2439167"/>
            <a:ext cx="6487026" cy="1001576"/>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srgbClr val="FFFFFF"/>
              </a:solidFill>
              <a:latin typeface="+mn-ea"/>
            </a:endParaRPr>
          </a:p>
        </p:txBody>
      </p:sp>
      <p:sp>
        <p:nvSpPr>
          <p:cNvPr id="22" name="TextBox 19"/>
          <p:cNvSpPr txBox="1">
            <a:spLocks noChangeArrowheads="1"/>
          </p:cNvSpPr>
          <p:nvPr/>
        </p:nvSpPr>
        <p:spPr bwMode="auto">
          <a:xfrm>
            <a:off x="1948641" y="2526493"/>
            <a:ext cx="1207440" cy="307777"/>
          </a:xfrm>
          <a:prstGeom prst="rect">
            <a:avLst/>
          </a:prstGeom>
          <a:noFill/>
          <a:ln w="9525">
            <a:noFill/>
            <a:miter lim="800000"/>
            <a:headEnd/>
            <a:tailEnd/>
          </a:ln>
        </p:spPr>
        <p:txBody>
          <a:bodyPr>
            <a:spAutoFit/>
          </a:bodyPr>
          <a:lstStyle/>
          <a:p>
            <a:r>
              <a:rPr lang="zh-CN" altLang="en-US" sz="1400" dirty="0">
                <a:latin typeface="+mn-ea"/>
                <a:ea typeface="+mn-ea"/>
              </a:rPr>
              <a:t>考核指标</a:t>
            </a:r>
          </a:p>
        </p:txBody>
      </p:sp>
      <p:sp>
        <p:nvSpPr>
          <p:cNvPr id="23" name="矩形 19"/>
          <p:cNvSpPr/>
          <p:nvPr/>
        </p:nvSpPr>
        <p:spPr bwMode="auto">
          <a:xfrm>
            <a:off x="3454988" y="2526493"/>
            <a:ext cx="1296000" cy="288000"/>
          </a:xfrm>
          <a:prstGeom prst="rect">
            <a:avLst/>
          </a:prstGeom>
          <a:solidFill>
            <a:schemeClr val="bg1"/>
          </a:solidFill>
          <a:ln w="3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solidFill>
                <a:latin typeface="+mn-ea"/>
              </a:rPr>
              <a:t>责任评价</a:t>
            </a:r>
          </a:p>
        </p:txBody>
      </p:sp>
      <p:sp>
        <p:nvSpPr>
          <p:cNvPr id="24" name="矩形 20"/>
          <p:cNvSpPr/>
          <p:nvPr/>
        </p:nvSpPr>
        <p:spPr bwMode="auto">
          <a:xfrm>
            <a:off x="5064514" y="2526493"/>
            <a:ext cx="1296000" cy="288000"/>
          </a:xfrm>
          <a:prstGeom prst="rect">
            <a:avLst/>
          </a:prstGeom>
          <a:solidFill>
            <a:schemeClr val="bg1"/>
          </a:solidFill>
          <a:ln w="3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a:solidFill>
                  <a:schemeClr val="tx1"/>
                </a:solidFill>
                <a:latin typeface="+mn-ea"/>
              </a:rPr>
              <a:t>标准执行评价</a:t>
            </a:r>
          </a:p>
        </p:txBody>
      </p:sp>
      <p:sp>
        <p:nvSpPr>
          <p:cNvPr id="25" name="矩形 21"/>
          <p:cNvSpPr/>
          <p:nvPr/>
        </p:nvSpPr>
        <p:spPr bwMode="auto">
          <a:xfrm>
            <a:off x="6674040" y="2526493"/>
            <a:ext cx="1296000" cy="288000"/>
          </a:xfrm>
          <a:prstGeom prst="rect">
            <a:avLst/>
          </a:prstGeom>
          <a:solidFill>
            <a:schemeClr val="bg1"/>
          </a:solidFill>
          <a:ln w="3175">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a:solidFill>
                  <a:schemeClr val="tx1"/>
                </a:solidFill>
                <a:latin typeface="+mn-ea"/>
              </a:rPr>
              <a:t>政策执行评价</a:t>
            </a:r>
          </a:p>
        </p:txBody>
      </p:sp>
      <p:sp>
        <p:nvSpPr>
          <p:cNvPr id="26" name="圆角矩形 24"/>
          <p:cNvSpPr/>
          <p:nvPr/>
        </p:nvSpPr>
        <p:spPr bwMode="auto">
          <a:xfrm>
            <a:off x="1835728" y="3577970"/>
            <a:ext cx="6487026" cy="135979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srgbClr val="FFFFFF"/>
              </a:solidFill>
              <a:latin typeface="+mn-ea"/>
            </a:endParaRPr>
          </a:p>
        </p:txBody>
      </p:sp>
      <p:sp>
        <p:nvSpPr>
          <p:cNvPr id="27" name="TextBox 28"/>
          <p:cNvSpPr txBox="1">
            <a:spLocks noChangeArrowheads="1"/>
          </p:cNvSpPr>
          <p:nvPr/>
        </p:nvSpPr>
        <p:spPr bwMode="auto">
          <a:xfrm>
            <a:off x="1983244" y="4084105"/>
            <a:ext cx="1209260" cy="307777"/>
          </a:xfrm>
          <a:prstGeom prst="rect">
            <a:avLst/>
          </a:prstGeom>
          <a:noFill/>
          <a:ln w="9525">
            <a:noFill/>
            <a:miter lim="800000"/>
            <a:headEnd/>
            <a:tailEnd/>
          </a:ln>
        </p:spPr>
        <p:txBody>
          <a:bodyPr>
            <a:spAutoFit/>
          </a:bodyPr>
          <a:lstStyle/>
          <a:p>
            <a:r>
              <a:rPr lang="zh-CN" altLang="en-US" sz="1400" dirty="0" smtClean="0">
                <a:latin typeface="+mn-ea"/>
                <a:ea typeface="+mn-ea"/>
              </a:rPr>
              <a:t>评价标准</a:t>
            </a:r>
            <a:endParaRPr lang="zh-CN" altLang="en-US" sz="1400" dirty="0">
              <a:latin typeface="+mn-ea"/>
              <a:ea typeface="+mn-ea"/>
            </a:endParaRPr>
          </a:p>
        </p:txBody>
      </p:sp>
      <p:sp>
        <p:nvSpPr>
          <p:cNvPr id="28" name="圆角矩形 27"/>
          <p:cNvSpPr/>
          <p:nvPr/>
        </p:nvSpPr>
        <p:spPr bwMode="auto">
          <a:xfrm>
            <a:off x="3211777" y="2982728"/>
            <a:ext cx="1197674" cy="2024538"/>
          </a:xfrm>
          <a:prstGeom prst="roundRect">
            <a:avLst/>
          </a:prstGeom>
          <a:solidFill>
            <a:schemeClr val="accent1">
              <a:lumMod val="40000"/>
              <a:lumOff val="6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srgbClr val="FFFFFF"/>
              </a:solidFill>
              <a:latin typeface="+mn-ea"/>
            </a:endParaRPr>
          </a:p>
        </p:txBody>
      </p:sp>
      <p:sp>
        <p:nvSpPr>
          <p:cNvPr id="29" name="圆角矩形 28"/>
          <p:cNvSpPr/>
          <p:nvPr/>
        </p:nvSpPr>
        <p:spPr bwMode="auto">
          <a:xfrm>
            <a:off x="4477649" y="2982728"/>
            <a:ext cx="1197674" cy="2024538"/>
          </a:xfrm>
          <a:prstGeom prst="roundRect">
            <a:avLst/>
          </a:prstGeom>
          <a:solidFill>
            <a:schemeClr val="accent1">
              <a:lumMod val="40000"/>
              <a:lumOff val="6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srgbClr val="FFFFFF"/>
              </a:solidFill>
              <a:latin typeface="+mn-ea"/>
            </a:endParaRPr>
          </a:p>
        </p:txBody>
      </p:sp>
      <p:sp>
        <p:nvSpPr>
          <p:cNvPr id="30" name="圆角矩形 29"/>
          <p:cNvSpPr/>
          <p:nvPr/>
        </p:nvSpPr>
        <p:spPr bwMode="auto">
          <a:xfrm>
            <a:off x="5759177" y="2982728"/>
            <a:ext cx="1197674" cy="2024538"/>
          </a:xfrm>
          <a:prstGeom prst="roundRect">
            <a:avLst/>
          </a:prstGeom>
          <a:solidFill>
            <a:schemeClr val="accent1">
              <a:lumMod val="40000"/>
              <a:lumOff val="6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srgbClr val="FFFFFF"/>
              </a:solidFill>
              <a:latin typeface="+mn-ea"/>
            </a:endParaRPr>
          </a:p>
        </p:txBody>
      </p:sp>
      <p:sp>
        <p:nvSpPr>
          <p:cNvPr id="34" name="矩形 34"/>
          <p:cNvSpPr/>
          <p:nvPr/>
        </p:nvSpPr>
        <p:spPr bwMode="auto">
          <a:xfrm>
            <a:off x="3274823" y="3733018"/>
            <a:ext cx="1080000" cy="2102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smtClean="0">
                <a:solidFill>
                  <a:schemeClr val="tx1"/>
                </a:solidFill>
                <a:latin typeface="+mn-ea"/>
              </a:rPr>
              <a:t>数据类型</a:t>
            </a:r>
            <a:endParaRPr lang="zh-CN" altLang="en-US" sz="1100" dirty="0">
              <a:solidFill>
                <a:schemeClr val="tx1"/>
              </a:solidFill>
              <a:latin typeface="+mn-ea"/>
            </a:endParaRPr>
          </a:p>
        </p:txBody>
      </p:sp>
      <p:sp>
        <p:nvSpPr>
          <p:cNvPr id="35" name="矩形 35"/>
          <p:cNvSpPr/>
          <p:nvPr/>
        </p:nvSpPr>
        <p:spPr bwMode="auto">
          <a:xfrm>
            <a:off x="3274823" y="3981630"/>
            <a:ext cx="1080000" cy="2102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smtClean="0">
                <a:solidFill>
                  <a:schemeClr val="tx1"/>
                </a:solidFill>
                <a:latin typeface="+mn-ea"/>
              </a:rPr>
              <a:t>数据格式</a:t>
            </a:r>
            <a:endParaRPr lang="zh-CN" altLang="en-US" sz="1100" dirty="0">
              <a:solidFill>
                <a:schemeClr val="tx1"/>
              </a:solidFill>
              <a:latin typeface="+mn-ea"/>
            </a:endParaRPr>
          </a:p>
        </p:txBody>
      </p:sp>
      <p:sp>
        <p:nvSpPr>
          <p:cNvPr id="36" name="矩形 36"/>
          <p:cNvSpPr/>
          <p:nvPr/>
        </p:nvSpPr>
        <p:spPr bwMode="auto">
          <a:xfrm>
            <a:off x="3274823" y="4230242"/>
            <a:ext cx="1080000" cy="2102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smtClean="0">
                <a:solidFill>
                  <a:schemeClr val="tx1"/>
                </a:solidFill>
                <a:latin typeface="+mn-ea"/>
              </a:rPr>
              <a:t>业务分类</a:t>
            </a:r>
            <a:endParaRPr lang="zh-CN" altLang="en-US" sz="1100" dirty="0">
              <a:solidFill>
                <a:schemeClr val="tx1"/>
              </a:solidFill>
              <a:latin typeface="+mn-ea"/>
            </a:endParaRPr>
          </a:p>
        </p:txBody>
      </p:sp>
      <p:sp>
        <p:nvSpPr>
          <p:cNvPr id="37" name="矩形 37"/>
          <p:cNvSpPr/>
          <p:nvPr/>
        </p:nvSpPr>
        <p:spPr bwMode="auto">
          <a:xfrm>
            <a:off x="4534889" y="3733018"/>
            <a:ext cx="1080000" cy="2102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solidFill>
                  <a:schemeClr val="tx1"/>
                </a:solidFill>
                <a:latin typeface="+mn-ea"/>
              </a:rPr>
              <a:t>真实性定义</a:t>
            </a:r>
          </a:p>
        </p:txBody>
      </p:sp>
      <p:sp>
        <p:nvSpPr>
          <p:cNvPr id="38" name="矩形 38"/>
          <p:cNvSpPr/>
          <p:nvPr/>
        </p:nvSpPr>
        <p:spPr bwMode="auto">
          <a:xfrm>
            <a:off x="4534889" y="3981630"/>
            <a:ext cx="1080000" cy="2102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solidFill>
                  <a:schemeClr val="tx1"/>
                </a:solidFill>
                <a:latin typeface="+mn-ea"/>
              </a:rPr>
              <a:t>及时性定义</a:t>
            </a:r>
          </a:p>
        </p:txBody>
      </p:sp>
      <p:sp>
        <p:nvSpPr>
          <p:cNvPr id="39" name="矩形 39"/>
          <p:cNvSpPr/>
          <p:nvPr/>
        </p:nvSpPr>
        <p:spPr bwMode="auto">
          <a:xfrm>
            <a:off x="4534889" y="4230242"/>
            <a:ext cx="1080000" cy="2102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solidFill>
                  <a:schemeClr val="tx1"/>
                </a:solidFill>
                <a:latin typeface="+mn-ea"/>
              </a:rPr>
              <a:t>完整性定义</a:t>
            </a:r>
          </a:p>
        </p:txBody>
      </p:sp>
      <p:sp>
        <p:nvSpPr>
          <p:cNvPr id="40" name="矩形 40"/>
          <p:cNvSpPr/>
          <p:nvPr/>
        </p:nvSpPr>
        <p:spPr bwMode="auto">
          <a:xfrm>
            <a:off x="5821503" y="3734799"/>
            <a:ext cx="1080000" cy="208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smtClean="0">
                <a:solidFill>
                  <a:schemeClr val="tx1"/>
                </a:solidFill>
                <a:latin typeface="+mn-ea"/>
              </a:rPr>
              <a:t>技术元数据</a:t>
            </a:r>
            <a:endParaRPr lang="zh-CN" altLang="en-US" sz="1100" dirty="0">
              <a:solidFill>
                <a:schemeClr val="tx1"/>
              </a:solidFill>
              <a:latin typeface="+mn-ea"/>
            </a:endParaRPr>
          </a:p>
        </p:txBody>
      </p:sp>
      <p:sp>
        <p:nvSpPr>
          <p:cNvPr id="41" name="TextBox 60"/>
          <p:cNvSpPr txBox="1">
            <a:spLocks noChangeArrowheads="1"/>
          </p:cNvSpPr>
          <p:nvPr/>
        </p:nvSpPr>
        <p:spPr bwMode="auto">
          <a:xfrm>
            <a:off x="8705201" y="1439262"/>
            <a:ext cx="1797500" cy="289310"/>
          </a:xfrm>
          <a:prstGeom prst="rect">
            <a:avLst/>
          </a:prstGeom>
          <a:noFill/>
          <a:ln w="9525">
            <a:noFill/>
            <a:miter lim="800000"/>
            <a:headEnd/>
            <a:tailEnd/>
          </a:ln>
        </p:spPr>
        <p:txBody>
          <a:bodyPr vert="horz" wrap="square" anchor="ctr">
            <a:spAutoFit/>
          </a:bodyPr>
          <a:lstStyle/>
          <a:p>
            <a:pPr algn="ctr">
              <a:lnSpc>
                <a:spcPct val="80000"/>
              </a:lnSpc>
              <a:spcBef>
                <a:spcPct val="20000"/>
              </a:spcBef>
            </a:pPr>
            <a:r>
              <a:rPr lang="zh-CN" altLang="en-US" sz="1600" dirty="0">
                <a:latin typeface="+mn-ea"/>
                <a:ea typeface="+mn-ea"/>
              </a:rPr>
              <a:t>流程</a:t>
            </a:r>
          </a:p>
        </p:txBody>
      </p:sp>
      <p:sp>
        <p:nvSpPr>
          <p:cNvPr id="42" name="矩形 50"/>
          <p:cNvSpPr>
            <a:spLocks noChangeArrowheads="1"/>
          </p:cNvSpPr>
          <p:nvPr/>
        </p:nvSpPr>
        <p:spPr bwMode="auto">
          <a:xfrm>
            <a:off x="8864884" y="4676772"/>
            <a:ext cx="1489061" cy="652272"/>
          </a:xfrm>
          <a:prstGeom prst="rect">
            <a:avLst/>
          </a:prstGeom>
          <a:solidFill>
            <a:srgbClr val="F2F2F2"/>
          </a:solidFill>
          <a:ln w="25400" algn="ctr">
            <a:noFill/>
            <a:miter lim="800000"/>
            <a:headEnd/>
            <a:tailEnd/>
          </a:ln>
        </p:spPr>
        <p:txBody>
          <a:bodyPr anchor="ctr"/>
          <a:lstStyle/>
          <a:p>
            <a:pPr algn="ctr"/>
            <a:r>
              <a:rPr lang="zh-CN" altLang="en-US" sz="1400" dirty="0">
                <a:latin typeface="+mn-ea"/>
                <a:ea typeface="+mn-ea"/>
              </a:rPr>
              <a:t>评价与考核流程</a:t>
            </a:r>
          </a:p>
        </p:txBody>
      </p:sp>
      <p:sp>
        <p:nvSpPr>
          <p:cNvPr id="43" name="矩形 51"/>
          <p:cNvSpPr>
            <a:spLocks noChangeArrowheads="1"/>
          </p:cNvSpPr>
          <p:nvPr/>
        </p:nvSpPr>
        <p:spPr bwMode="auto">
          <a:xfrm>
            <a:off x="8864884" y="3714540"/>
            <a:ext cx="1489061" cy="652273"/>
          </a:xfrm>
          <a:prstGeom prst="rect">
            <a:avLst/>
          </a:prstGeom>
          <a:solidFill>
            <a:srgbClr val="F2F2F2"/>
          </a:solidFill>
          <a:ln w="25400" algn="ctr">
            <a:noFill/>
            <a:miter lim="800000"/>
            <a:headEnd/>
            <a:tailEnd/>
          </a:ln>
        </p:spPr>
        <p:txBody>
          <a:bodyPr anchor="ctr"/>
          <a:lstStyle/>
          <a:p>
            <a:pPr algn="ctr"/>
            <a:endParaRPr lang="en-US" altLang="zh-CN" sz="1400" dirty="0">
              <a:latin typeface="+mn-ea"/>
              <a:ea typeface="+mn-ea"/>
            </a:endParaRPr>
          </a:p>
          <a:p>
            <a:pPr algn="ctr"/>
            <a:r>
              <a:rPr lang="zh-CN" altLang="en-US" sz="1400" dirty="0">
                <a:latin typeface="+mn-ea"/>
                <a:ea typeface="+mn-ea"/>
              </a:rPr>
              <a:t>考核指标</a:t>
            </a:r>
            <a:endParaRPr lang="en-US" altLang="zh-CN" sz="1400" dirty="0">
              <a:latin typeface="+mn-ea"/>
              <a:ea typeface="+mn-ea"/>
            </a:endParaRPr>
          </a:p>
          <a:p>
            <a:pPr algn="ctr"/>
            <a:r>
              <a:rPr lang="zh-CN" altLang="en-US" sz="1400" dirty="0">
                <a:latin typeface="+mn-ea"/>
                <a:ea typeface="+mn-ea"/>
              </a:rPr>
              <a:t>建立</a:t>
            </a:r>
            <a:r>
              <a:rPr lang="en-US" altLang="zh-CN" sz="1400" dirty="0">
                <a:latin typeface="+mn-ea"/>
                <a:ea typeface="+mn-ea"/>
              </a:rPr>
              <a:t>/</a:t>
            </a:r>
            <a:r>
              <a:rPr lang="zh-CN" altLang="en-US" sz="1400" dirty="0">
                <a:latin typeface="+mn-ea"/>
                <a:ea typeface="+mn-ea"/>
              </a:rPr>
              <a:t>维护流程</a:t>
            </a:r>
          </a:p>
          <a:p>
            <a:pPr algn="ctr"/>
            <a:endParaRPr lang="zh-CN" altLang="en-US" sz="1400" dirty="0">
              <a:latin typeface="+mn-ea"/>
              <a:ea typeface="+mn-ea"/>
            </a:endParaRPr>
          </a:p>
        </p:txBody>
      </p:sp>
      <p:sp>
        <p:nvSpPr>
          <p:cNvPr id="44" name="矩形 53"/>
          <p:cNvSpPr>
            <a:spLocks noChangeArrowheads="1"/>
          </p:cNvSpPr>
          <p:nvPr/>
        </p:nvSpPr>
        <p:spPr bwMode="auto">
          <a:xfrm>
            <a:off x="8864884" y="2756983"/>
            <a:ext cx="1489061" cy="647598"/>
          </a:xfrm>
          <a:prstGeom prst="rect">
            <a:avLst/>
          </a:prstGeom>
          <a:solidFill>
            <a:srgbClr val="F2F2F2"/>
          </a:solidFill>
          <a:ln w="25400" algn="ctr">
            <a:noFill/>
            <a:miter lim="800000"/>
            <a:headEnd/>
            <a:tailEnd/>
          </a:ln>
        </p:spPr>
        <p:txBody>
          <a:bodyPr anchor="ctr"/>
          <a:lstStyle/>
          <a:p>
            <a:pPr algn="ctr"/>
            <a:endParaRPr lang="en-US" altLang="zh-CN" sz="1400" dirty="0">
              <a:latin typeface="+mn-ea"/>
              <a:ea typeface="+mn-ea"/>
            </a:endParaRPr>
          </a:p>
          <a:p>
            <a:pPr algn="ctr"/>
            <a:r>
              <a:rPr lang="zh-CN" altLang="en-US" sz="1400" dirty="0">
                <a:latin typeface="+mn-ea"/>
                <a:ea typeface="+mn-ea"/>
              </a:rPr>
              <a:t>标准建立</a:t>
            </a:r>
            <a:r>
              <a:rPr lang="en-US" altLang="zh-CN" sz="1400" dirty="0">
                <a:latin typeface="+mn-ea"/>
                <a:ea typeface="+mn-ea"/>
              </a:rPr>
              <a:t>/</a:t>
            </a:r>
            <a:r>
              <a:rPr lang="zh-CN" altLang="en-US" sz="1400" dirty="0">
                <a:latin typeface="+mn-ea"/>
                <a:ea typeface="+mn-ea"/>
              </a:rPr>
              <a:t>维护流程</a:t>
            </a:r>
          </a:p>
          <a:p>
            <a:pPr algn="ctr"/>
            <a:endParaRPr lang="zh-CN" altLang="en-US" sz="1400" dirty="0">
              <a:latin typeface="+mn-ea"/>
              <a:ea typeface="+mn-ea"/>
            </a:endParaRPr>
          </a:p>
        </p:txBody>
      </p:sp>
      <p:sp>
        <p:nvSpPr>
          <p:cNvPr id="45" name="矩形 54"/>
          <p:cNvSpPr>
            <a:spLocks noChangeArrowheads="1"/>
          </p:cNvSpPr>
          <p:nvPr/>
        </p:nvSpPr>
        <p:spPr bwMode="auto">
          <a:xfrm>
            <a:off x="8864884" y="1799427"/>
            <a:ext cx="1489061" cy="647597"/>
          </a:xfrm>
          <a:prstGeom prst="rect">
            <a:avLst/>
          </a:prstGeom>
          <a:solidFill>
            <a:srgbClr val="F2F2F2"/>
          </a:solidFill>
          <a:ln w="25400" algn="ctr">
            <a:noFill/>
            <a:miter lim="800000"/>
            <a:headEnd/>
            <a:tailEnd/>
          </a:ln>
        </p:spPr>
        <p:txBody>
          <a:bodyPr anchor="ctr"/>
          <a:lstStyle/>
          <a:p>
            <a:pPr algn="ctr"/>
            <a:endParaRPr lang="en-US" altLang="zh-CN" sz="1400">
              <a:latin typeface="+mn-ea"/>
              <a:ea typeface="+mn-ea"/>
            </a:endParaRPr>
          </a:p>
          <a:p>
            <a:pPr algn="ctr"/>
            <a:r>
              <a:rPr lang="zh-CN" altLang="en-US" sz="1400">
                <a:latin typeface="+mn-ea"/>
                <a:ea typeface="+mn-ea"/>
              </a:rPr>
              <a:t>组织建立</a:t>
            </a:r>
            <a:r>
              <a:rPr lang="en-US" altLang="zh-CN" sz="1400">
                <a:latin typeface="+mn-ea"/>
                <a:ea typeface="+mn-ea"/>
              </a:rPr>
              <a:t>/</a:t>
            </a:r>
            <a:r>
              <a:rPr lang="zh-CN" altLang="en-US" sz="1400">
                <a:latin typeface="+mn-ea"/>
                <a:ea typeface="+mn-ea"/>
              </a:rPr>
              <a:t>维护流程</a:t>
            </a:r>
          </a:p>
          <a:p>
            <a:pPr algn="ctr"/>
            <a:endParaRPr lang="zh-CN" altLang="en-US" sz="1400">
              <a:latin typeface="+mn-ea"/>
              <a:ea typeface="+mn-ea"/>
            </a:endParaRPr>
          </a:p>
        </p:txBody>
      </p:sp>
      <p:sp>
        <p:nvSpPr>
          <p:cNvPr id="46" name="TextBox 62"/>
          <p:cNvSpPr txBox="1">
            <a:spLocks noChangeArrowheads="1"/>
          </p:cNvSpPr>
          <p:nvPr/>
        </p:nvSpPr>
        <p:spPr bwMode="auto">
          <a:xfrm>
            <a:off x="1131177" y="3440743"/>
            <a:ext cx="595035" cy="1077218"/>
          </a:xfrm>
          <a:prstGeom prst="rect">
            <a:avLst/>
          </a:prstGeom>
          <a:noFill/>
          <a:ln w="9525">
            <a:noFill/>
            <a:miter lim="800000"/>
            <a:headEnd/>
            <a:tailEnd/>
          </a:ln>
        </p:spPr>
        <p:txBody>
          <a:bodyPr wrap="none">
            <a:spAutoFit/>
          </a:bodyPr>
          <a:lstStyle/>
          <a:p>
            <a:pPr algn="ctr">
              <a:spcBef>
                <a:spcPct val="50000"/>
              </a:spcBef>
            </a:pPr>
            <a:r>
              <a:rPr lang="zh-CN" altLang="en-US" sz="1600" dirty="0" smtClean="0">
                <a:latin typeface="+mn-ea"/>
                <a:ea typeface="+mn-ea"/>
              </a:rPr>
              <a:t>评价</a:t>
            </a:r>
            <a:endParaRPr lang="en-US" altLang="zh-CN" sz="1600" dirty="0" smtClean="0">
              <a:latin typeface="+mn-ea"/>
              <a:ea typeface="+mn-ea"/>
            </a:endParaRPr>
          </a:p>
          <a:p>
            <a:pPr algn="ctr">
              <a:spcBef>
                <a:spcPct val="50000"/>
              </a:spcBef>
            </a:pPr>
            <a:r>
              <a:rPr lang="zh-CN" altLang="en-US" sz="1600" dirty="0" smtClean="0">
                <a:latin typeface="+mn-ea"/>
                <a:ea typeface="+mn-ea"/>
              </a:rPr>
              <a:t>与</a:t>
            </a:r>
            <a:endParaRPr lang="en-US" altLang="zh-CN" sz="1600" dirty="0">
              <a:latin typeface="+mn-ea"/>
              <a:ea typeface="+mn-ea"/>
            </a:endParaRPr>
          </a:p>
          <a:p>
            <a:pPr algn="ctr">
              <a:spcBef>
                <a:spcPct val="50000"/>
              </a:spcBef>
            </a:pPr>
            <a:r>
              <a:rPr lang="zh-CN" altLang="en-US" sz="1600" dirty="0">
                <a:latin typeface="+mn-ea"/>
                <a:ea typeface="+mn-ea"/>
              </a:rPr>
              <a:t>考核</a:t>
            </a:r>
          </a:p>
        </p:txBody>
      </p:sp>
      <p:sp>
        <p:nvSpPr>
          <p:cNvPr id="47" name="矩形 64"/>
          <p:cNvSpPr/>
          <p:nvPr/>
        </p:nvSpPr>
        <p:spPr bwMode="auto">
          <a:xfrm>
            <a:off x="3274823" y="4478854"/>
            <a:ext cx="1080000" cy="2102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a:solidFill>
                  <a:schemeClr val="tx1"/>
                </a:solidFill>
                <a:latin typeface="+mn-ea"/>
              </a:rPr>
              <a:t>业务含义</a:t>
            </a:r>
          </a:p>
        </p:txBody>
      </p:sp>
      <p:sp>
        <p:nvSpPr>
          <p:cNvPr id="48" name="矩形 65"/>
          <p:cNvSpPr/>
          <p:nvPr/>
        </p:nvSpPr>
        <p:spPr bwMode="auto">
          <a:xfrm>
            <a:off x="4534889" y="4478854"/>
            <a:ext cx="1080000" cy="2102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a:solidFill>
                  <a:schemeClr val="tx1"/>
                </a:solidFill>
                <a:latin typeface="+mn-ea"/>
              </a:rPr>
              <a:t>一致性定义</a:t>
            </a:r>
          </a:p>
        </p:txBody>
      </p:sp>
      <p:sp>
        <p:nvSpPr>
          <p:cNvPr id="49" name="圆角矩形 58"/>
          <p:cNvSpPr/>
          <p:nvPr/>
        </p:nvSpPr>
        <p:spPr bwMode="auto">
          <a:xfrm>
            <a:off x="1839370" y="5098155"/>
            <a:ext cx="6487026" cy="24772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smtClean="0">
                <a:solidFill>
                  <a:schemeClr val="tx1"/>
                </a:solidFill>
                <a:latin typeface="+mn-ea"/>
              </a:rPr>
              <a:t>数据认责</a:t>
            </a:r>
            <a:endParaRPr lang="zh-CN" altLang="en-US" sz="1400">
              <a:solidFill>
                <a:schemeClr val="tx1"/>
              </a:solidFill>
              <a:latin typeface="+mn-ea"/>
            </a:endParaRPr>
          </a:p>
        </p:txBody>
      </p:sp>
      <p:sp>
        <p:nvSpPr>
          <p:cNvPr id="50" name="TextBox 53"/>
          <p:cNvSpPr txBox="1">
            <a:spLocks noChangeArrowheads="1"/>
          </p:cNvSpPr>
          <p:nvPr/>
        </p:nvSpPr>
        <p:spPr bwMode="auto">
          <a:xfrm>
            <a:off x="1116808" y="5566754"/>
            <a:ext cx="9396820" cy="338554"/>
          </a:xfrm>
          <a:prstGeom prst="rect">
            <a:avLst/>
          </a:prstGeom>
          <a:noFill/>
          <a:ln w="9525">
            <a:noFill/>
            <a:miter lim="800000"/>
            <a:headEnd/>
            <a:tailEnd/>
          </a:ln>
        </p:spPr>
        <p:txBody>
          <a:bodyPr wrap="square">
            <a:spAutoFit/>
          </a:bodyPr>
          <a:lstStyle/>
          <a:p>
            <a:pPr algn="ctr"/>
            <a:r>
              <a:rPr lang="zh-CN" altLang="en-US" sz="1600" dirty="0" smtClean="0">
                <a:latin typeface="+mn-ea"/>
                <a:ea typeface="+mn-ea"/>
              </a:rPr>
              <a:t>平台</a:t>
            </a:r>
            <a:endParaRPr lang="zh-CN" altLang="en-US" sz="1600" dirty="0">
              <a:latin typeface="+mn-ea"/>
              <a:ea typeface="+mn-ea"/>
            </a:endParaRPr>
          </a:p>
        </p:txBody>
      </p:sp>
      <p:sp>
        <p:nvSpPr>
          <p:cNvPr id="51" name="圆角矩形 29"/>
          <p:cNvSpPr/>
          <p:nvPr/>
        </p:nvSpPr>
        <p:spPr bwMode="auto">
          <a:xfrm>
            <a:off x="7027366" y="2982729"/>
            <a:ext cx="1197674" cy="2024538"/>
          </a:xfrm>
          <a:prstGeom prst="roundRect">
            <a:avLst/>
          </a:prstGeom>
          <a:solidFill>
            <a:schemeClr val="accent1">
              <a:lumMod val="40000"/>
              <a:lumOff val="6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100">
              <a:solidFill>
                <a:srgbClr val="FFFFFF"/>
              </a:solidFill>
              <a:latin typeface="+mn-ea"/>
            </a:endParaRPr>
          </a:p>
        </p:txBody>
      </p:sp>
      <p:sp>
        <p:nvSpPr>
          <p:cNvPr id="53" name="矩形 40"/>
          <p:cNvSpPr/>
          <p:nvPr/>
        </p:nvSpPr>
        <p:spPr bwMode="auto">
          <a:xfrm>
            <a:off x="7089693" y="3733018"/>
            <a:ext cx="1080000" cy="208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smtClean="0">
                <a:solidFill>
                  <a:schemeClr val="tx1"/>
                </a:solidFill>
                <a:latin typeface="+mn-ea"/>
              </a:rPr>
              <a:t>安全等级</a:t>
            </a:r>
            <a:endParaRPr lang="zh-CN" altLang="en-US" sz="1100" dirty="0">
              <a:solidFill>
                <a:schemeClr val="tx1"/>
              </a:solidFill>
              <a:latin typeface="+mn-ea"/>
            </a:endParaRPr>
          </a:p>
        </p:txBody>
      </p:sp>
      <p:sp>
        <p:nvSpPr>
          <p:cNvPr id="54" name="矩形 40"/>
          <p:cNvSpPr/>
          <p:nvPr/>
        </p:nvSpPr>
        <p:spPr bwMode="auto">
          <a:xfrm>
            <a:off x="7089693" y="3981630"/>
            <a:ext cx="1080000" cy="208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smtClean="0">
                <a:solidFill>
                  <a:schemeClr val="tx1"/>
                </a:solidFill>
                <a:latin typeface="+mn-ea"/>
              </a:rPr>
              <a:t>权限定义</a:t>
            </a:r>
            <a:endParaRPr lang="zh-CN" altLang="en-US" sz="1100" dirty="0">
              <a:solidFill>
                <a:schemeClr val="tx1"/>
              </a:solidFill>
              <a:latin typeface="+mn-ea"/>
            </a:endParaRPr>
          </a:p>
        </p:txBody>
      </p:sp>
      <p:grpSp>
        <p:nvGrpSpPr>
          <p:cNvPr id="55" name="Group 119"/>
          <p:cNvGrpSpPr>
            <a:grpSpLocks/>
          </p:cNvGrpSpPr>
          <p:nvPr/>
        </p:nvGrpSpPr>
        <p:grpSpPr bwMode="auto">
          <a:xfrm>
            <a:off x="3184838" y="3405100"/>
            <a:ext cx="5079788" cy="267325"/>
            <a:chOff x="917" y="2885"/>
            <a:chExt cx="5333" cy="409"/>
          </a:xfrm>
        </p:grpSpPr>
        <p:sp>
          <p:nvSpPr>
            <p:cNvPr id="56" name="AutoShape 120"/>
            <p:cNvSpPr>
              <a:spLocks noChangeArrowheads="1"/>
            </p:cNvSpPr>
            <p:nvPr/>
          </p:nvSpPr>
          <p:spPr bwMode="auto">
            <a:xfrm>
              <a:off x="4843" y="2885"/>
              <a:ext cx="1407" cy="409"/>
            </a:xfrm>
            <a:prstGeom prst="homePlate">
              <a:avLst>
                <a:gd name="adj" fmla="val 45469"/>
              </a:avLst>
            </a:prstGeom>
            <a:solidFill>
              <a:srgbClr val="0066CC"/>
            </a:solidFill>
            <a:ln w="9525" algn="ctr">
              <a:solidFill>
                <a:schemeClr val="bg1"/>
              </a:solidFill>
              <a:prstDash val="dash"/>
              <a:miter lim="800000"/>
              <a:headEnd/>
              <a:tailEnd/>
            </a:ln>
          </p:spPr>
          <p:txBody>
            <a:bodyPr wrap="none" lIns="45720" tIns="46800" rIns="45720" bIns="46800" anchor="ctr"/>
            <a:lstStyle/>
            <a:p>
              <a:pPr algn="ctr" eaLnBrk="0" hangingPunct="0">
                <a:spcAft>
                  <a:spcPct val="50000"/>
                </a:spcAft>
                <a:buClr>
                  <a:srgbClr val="000000"/>
                </a:buClr>
                <a:buSzPct val="100000"/>
                <a:buFont typeface="Arial" charset="0"/>
                <a:buNone/>
                <a:defRPr/>
              </a:pPr>
              <a:r>
                <a:rPr lang="zh-CN" altLang="en-US" sz="1200" dirty="0">
                  <a:solidFill>
                    <a:schemeClr val="bg1"/>
                  </a:solidFill>
                  <a:latin typeface="+mn-ea"/>
                  <a:ea typeface="+mn-ea"/>
                  <a:cs typeface="Arial" charset="0"/>
                </a:rPr>
                <a:t>数</a:t>
              </a:r>
              <a:r>
                <a:rPr lang="zh-CN" altLang="en-US" sz="1200" dirty="0" smtClean="0">
                  <a:solidFill>
                    <a:schemeClr val="bg1"/>
                  </a:solidFill>
                  <a:latin typeface="+mn-ea"/>
                  <a:ea typeface="+mn-ea"/>
                  <a:cs typeface="Arial" charset="0"/>
                </a:rPr>
                <a:t>据停用</a:t>
              </a:r>
              <a:endParaRPr lang="zh-CN" altLang="en-US" sz="1200" dirty="0">
                <a:solidFill>
                  <a:schemeClr val="bg1"/>
                </a:solidFill>
                <a:latin typeface="+mn-ea"/>
                <a:ea typeface="+mn-ea"/>
                <a:cs typeface="Arial" charset="0"/>
              </a:endParaRPr>
            </a:p>
          </p:txBody>
        </p:sp>
        <p:sp>
          <p:nvSpPr>
            <p:cNvPr id="57" name="AutoShape 121"/>
            <p:cNvSpPr>
              <a:spLocks noChangeArrowheads="1"/>
            </p:cNvSpPr>
            <p:nvPr/>
          </p:nvSpPr>
          <p:spPr bwMode="auto">
            <a:xfrm>
              <a:off x="3892" y="2885"/>
              <a:ext cx="1144" cy="409"/>
            </a:xfrm>
            <a:prstGeom prst="homePlate">
              <a:avLst>
                <a:gd name="adj" fmla="val 48693"/>
              </a:avLst>
            </a:prstGeom>
            <a:solidFill>
              <a:srgbClr val="0066CC"/>
            </a:solidFill>
            <a:ln w="9525" algn="ctr">
              <a:solidFill>
                <a:schemeClr val="bg1"/>
              </a:solidFill>
              <a:prstDash val="dash"/>
              <a:miter lim="800000"/>
              <a:headEnd/>
              <a:tailEnd/>
            </a:ln>
          </p:spPr>
          <p:txBody>
            <a:bodyPr wrap="none" lIns="45720" tIns="46800" rIns="45720" bIns="46800" anchor="ctr"/>
            <a:lstStyle/>
            <a:p>
              <a:pPr algn="ctr" eaLnBrk="0" hangingPunct="0">
                <a:spcAft>
                  <a:spcPct val="50000"/>
                </a:spcAft>
                <a:buClr>
                  <a:srgbClr val="000000"/>
                </a:buClr>
                <a:buSzPct val="100000"/>
                <a:buFont typeface="Arial" charset="0"/>
                <a:buNone/>
                <a:defRPr/>
              </a:pPr>
              <a:r>
                <a:rPr lang="zh-CN" altLang="en-US" sz="1200" dirty="0">
                  <a:solidFill>
                    <a:schemeClr val="bg1"/>
                  </a:solidFill>
                  <a:latin typeface="+mn-ea"/>
                  <a:ea typeface="+mn-ea"/>
                  <a:cs typeface="Arial" charset="0"/>
                </a:rPr>
                <a:t>数</a:t>
              </a:r>
              <a:r>
                <a:rPr lang="zh-CN" altLang="en-US" sz="1200" dirty="0" smtClean="0">
                  <a:solidFill>
                    <a:schemeClr val="bg1"/>
                  </a:solidFill>
                  <a:latin typeface="+mn-ea"/>
                  <a:ea typeface="+mn-ea"/>
                  <a:cs typeface="Arial" charset="0"/>
                </a:rPr>
                <a:t>据共享</a:t>
              </a:r>
              <a:endParaRPr lang="zh-CN" altLang="en-US" sz="1200" dirty="0">
                <a:solidFill>
                  <a:schemeClr val="bg1"/>
                </a:solidFill>
                <a:latin typeface="+mn-ea"/>
                <a:ea typeface="+mn-ea"/>
                <a:cs typeface="Arial" charset="0"/>
              </a:endParaRPr>
            </a:p>
          </p:txBody>
        </p:sp>
        <p:sp>
          <p:nvSpPr>
            <p:cNvPr id="58" name="AutoShape 122"/>
            <p:cNvSpPr>
              <a:spLocks noChangeArrowheads="1"/>
            </p:cNvSpPr>
            <p:nvPr/>
          </p:nvSpPr>
          <p:spPr bwMode="auto">
            <a:xfrm>
              <a:off x="2900" y="2885"/>
              <a:ext cx="1218" cy="409"/>
            </a:xfrm>
            <a:prstGeom prst="homePlate">
              <a:avLst>
                <a:gd name="adj" fmla="val 51798"/>
              </a:avLst>
            </a:prstGeom>
            <a:solidFill>
              <a:srgbClr val="0066CC"/>
            </a:solidFill>
            <a:ln w="9525" algn="ctr">
              <a:solidFill>
                <a:schemeClr val="bg1"/>
              </a:solidFill>
              <a:prstDash val="dash"/>
              <a:miter lim="800000"/>
              <a:headEnd/>
              <a:tailEnd/>
            </a:ln>
          </p:spPr>
          <p:txBody>
            <a:bodyPr wrap="none" lIns="45720" tIns="46800" rIns="45720" bIns="46800" anchor="ctr"/>
            <a:lstStyle/>
            <a:p>
              <a:pPr algn="ctr" eaLnBrk="0" hangingPunct="0">
                <a:spcAft>
                  <a:spcPct val="50000"/>
                </a:spcAft>
                <a:buClr>
                  <a:srgbClr val="000000"/>
                </a:buClr>
                <a:buSzPct val="100000"/>
                <a:buFont typeface="Arial" charset="0"/>
                <a:buNone/>
                <a:defRPr/>
              </a:pPr>
              <a:r>
                <a:rPr lang="zh-CN" altLang="en-US" sz="1200" dirty="0">
                  <a:solidFill>
                    <a:schemeClr val="bg1"/>
                  </a:solidFill>
                  <a:latin typeface="+mn-ea"/>
                  <a:ea typeface="+mn-ea"/>
                  <a:cs typeface="Arial" charset="0"/>
                </a:rPr>
                <a:t>数</a:t>
              </a:r>
              <a:r>
                <a:rPr lang="zh-CN" altLang="en-US" sz="1200" dirty="0" smtClean="0">
                  <a:solidFill>
                    <a:schemeClr val="bg1"/>
                  </a:solidFill>
                  <a:latin typeface="+mn-ea"/>
                  <a:ea typeface="+mn-ea"/>
                  <a:cs typeface="Arial" charset="0"/>
                </a:rPr>
                <a:t>据移动</a:t>
              </a:r>
              <a:endParaRPr lang="zh-CN" altLang="en-US" sz="1200" dirty="0">
                <a:solidFill>
                  <a:schemeClr val="bg1"/>
                </a:solidFill>
                <a:latin typeface="+mn-ea"/>
                <a:ea typeface="+mn-ea"/>
                <a:cs typeface="Arial" charset="0"/>
              </a:endParaRPr>
            </a:p>
          </p:txBody>
        </p:sp>
        <p:sp>
          <p:nvSpPr>
            <p:cNvPr id="59" name="AutoShape 123"/>
            <p:cNvSpPr>
              <a:spLocks noChangeArrowheads="1"/>
            </p:cNvSpPr>
            <p:nvPr/>
          </p:nvSpPr>
          <p:spPr bwMode="auto">
            <a:xfrm>
              <a:off x="1940" y="2885"/>
              <a:ext cx="1179" cy="409"/>
            </a:xfrm>
            <a:prstGeom prst="homePlate">
              <a:avLst>
                <a:gd name="adj" fmla="val 50139"/>
              </a:avLst>
            </a:prstGeom>
            <a:solidFill>
              <a:srgbClr val="0066CC"/>
            </a:solidFill>
            <a:ln w="9525" algn="ctr">
              <a:solidFill>
                <a:schemeClr val="bg1"/>
              </a:solidFill>
              <a:prstDash val="dash"/>
              <a:miter lim="800000"/>
              <a:headEnd/>
              <a:tailEnd/>
            </a:ln>
          </p:spPr>
          <p:txBody>
            <a:bodyPr wrap="none" lIns="45720" tIns="46800" rIns="45720" bIns="46800" anchor="ctr"/>
            <a:lstStyle/>
            <a:p>
              <a:pPr algn="ctr" eaLnBrk="0" hangingPunct="0">
                <a:spcAft>
                  <a:spcPct val="50000"/>
                </a:spcAft>
                <a:buClr>
                  <a:srgbClr val="000000"/>
                </a:buClr>
                <a:buSzPct val="100000"/>
                <a:buFont typeface="Arial" charset="0"/>
                <a:buNone/>
                <a:defRPr/>
              </a:pPr>
              <a:r>
                <a:rPr lang="zh-CN" altLang="en-US" sz="1200" dirty="0">
                  <a:solidFill>
                    <a:schemeClr val="bg1"/>
                  </a:solidFill>
                  <a:latin typeface="+mn-ea"/>
                  <a:ea typeface="+mn-ea"/>
                  <a:cs typeface="Arial" charset="0"/>
                </a:rPr>
                <a:t>数</a:t>
              </a:r>
              <a:r>
                <a:rPr lang="zh-CN" altLang="en-US" sz="1200" dirty="0" smtClean="0">
                  <a:solidFill>
                    <a:schemeClr val="bg1"/>
                  </a:solidFill>
                  <a:latin typeface="+mn-ea"/>
                  <a:ea typeface="+mn-ea"/>
                  <a:cs typeface="Arial" charset="0"/>
                </a:rPr>
                <a:t>据存储</a:t>
              </a:r>
              <a:endParaRPr lang="zh-CN" altLang="en-US" sz="1200" dirty="0">
                <a:solidFill>
                  <a:schemeClr val="bg1"/>
                </a:solidFill>
                <a:latin typeface="+mn-ea"/>
                <a:ea typeface="+mn-ea"/>
                <a:cs typeface="Arial" charset="0"/>
              </a:endParaRPr>
            </a:p>
          </p:txBody>
        </p:sp>
        <p:sp>
          <p:nvSpPr>
            <p:cNvPr id="60" name="AutoShape 124"/>
            <p:cNvSpPr>
              <a:spLocks noChangeArrowheads="1"/>
            </p:cNvSpPr>
            <p:nvPr/>
          </p:nvSpPr>
          <p:spPr bwMode="auto">
            <a:xfrm>
              <a:off x="917" y="2885"/>
              <a:ext cx="1249" cy="409"/>
            </a:xfrm>
            <a:prstGeom prst="homePlate">
              <a:avLst>
                <a:gd name="adj" fmla="val 53159"/>
              </a:avLst>
            </a:prstGeom>
            <a:solidFill>
              <a:srgbClr val="0066CC"/>
            </a:solidFill>
            <a:ln w="9525" algn="ctr">
              <a:solidFill>
                <a:schemeClr val="bg1"/>
              </a:solidFill>
              <a:prstDash val="dash"/>
              <a:miter lim="800000"/>
              <a:headEnd/>
              <a:tailEnd/>
            </a:ln>
          </p:spPr>
          <p:txBody>
            <a:bodyPr wrap="none" lIns="45720" tIns="46800" rIns="45720" bIns="46800" anchor="ctr"/>
            <a:lstStyle/>
            <a:p>
              <a:pPr algn="ctr" eaLnBrk="0" hangingPunct="0">
                <a:spcAft>
                  <a:spcPct val="50000"/>
                </a:spcAft>
                <a:buClr>
                  <a:srgbClr val="000000"/>
                </a:buClr>
                <a:buSzPct val="100000"/>
                <a:buFont typeface="Arial" charset="0"/>
                <a:buNone/>
                <a:defRPr/>
              </a:pPr>
              <a:r>
                <a:rPr lang="zh-CN" altLang="en-US" sz="1200" dirty="0" smtClean="0">
                  <a:solidFill>
                    <a:schemeClr val="bg1"/>
                  </a:solidFill>
                  <a:latin typeface="+mn-ea"/>
                  <a:ea typeface="+mn-ea"/>
                  <a:cs typeface="Arial" charset="0"/>
                </a:rPr>
                <a:t>数据创建</a:t>
              </a:r>
              <a:endParaRPr lang="zh-CN" altLang="en-US" sz="1200" dirty="0">
                <a:solidFill>
                  <a:schemeClr val="bg1"/>
                </a:solidFill>
                <a:latin typeface="+mn-ea"/>
                <a:ea typeface="+mn-ea"/>
                <a:cs typeface="Arial" charset="0"/>
              </a:endParaRPr>
            </a:p>
          </p:txBody>
        </p:sp>
      </p:grpSp>
      <p:sp>
        <p:nvSpPr>
          <p:cNvPr id="61" name="矩形 40"/>
          <p:cNvSpPr/>
          <p:nvPr/>
        </p:nvSpPr>
        <p:spPr bwMode="auto">
          <a:xfrm>
            <a:off x="5821503" y="3982520"/>
            <a:ext cx="1080000" cy="208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smtClean="0">
                <a:solidFill>
                  <a:schemeClr val="tx1"/>
                </a:solidFill>
                <a:latin typeface="+mn-ea"/>
              </a:rPr>
              <a:t>业务元数据</a:t>
            </a:r>
            <a:endParaRPr lang="zh-CN" altLang="en-US" sz="1100" dirty="0">
              <a:solidFill>
                <a:schemeClr val="tx1"/>
              </a:solidFill>
              <a:latin typeface="+mn-ea"/>
            </a:endParaRPr>
          </a:p>
        </p:txBody>
      </p:sp>
      <p:sp>
        <p:nvSpPr>
          <p:cNvPr id="62" name="矩形 40"/>
          <p:cNvSpPr/>
          <p:nvPr/>
        </p:nvSpPr>
        <p:spPr bwMode="auto">
          <a:xfrm>
            <a:off x="5821503" y="4230242"/>
            <a:ext cx="1080000" cy="208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smtClean="0">
                <a:solidFill>
                  <a:schemeClr val="tx1"/>
                </a:solidFill>
                <a:latin typeface="+mn-ea"/>
              </a:rPr>
              <a:t>管理元数据</a:t>
            </a:r>
            <a:endParaRPr lang="zh-CN" altLang="en-US" sz="1100" dirty="0">
              <a:solidFill>
                <a:schemeClr val="tx1"/>
              </a:solidFill>
              <a:latin typeface="+mn-ea"/>
            </a:endParaRPr>
          </a:p>
        </p:txBody>
      </p:sp>
      <p:sp>
        <p:nvSpPr>
          <p:cNvPr id="63" name="TextBox 62"/>
          <p:cNvSpPr txBox="1"/>
          <p:nvPr/>
        </p:nvSpPr>
        <p:spPr>
          <a:xfrm>
            <a:off x="1867971" y="3401651"/>
            <a:ext cx="1283846" cy="285052"/>
          </a:xfrm>
          <a:prstGeom prst="rect">
            <a:avLst/>
          </a:prstGeom>
          <a:solidFill>
            <a:srgbClr val="0066CC"/>
          </a:solidFill>
          <a:ln w="9525" algn="ctr">
            <a:solidFill>
              <a:schemeClr val="bg1"/>
            </a:solidFill>
            <a:prstDash val="solid"/>
            <a:miter lim="800000"/>
            <a:headEnd/>
            <a:tailEnd/>
          </a:ln>
        </p:spPr>
        <p:txBody>
          <a:bodyPr wrap="none" lIns="45720" tIns="46800" rIns="45720" bIns="46800" anchor="ctr"/>
          <a:lstStyle/>
          <a:p>
            <a:pPr eaLnBrk="0" hangingPunct="0">
              <a:spcAft>
                <a:spcPct val="50000"/>
              </a:spcAft>
              <a:buClr>
                <a:srgbClr val="000000"/>
              </a:buClr>
              <a:buSzPct val="100000"/>
              <a:defRPr/>
            </a:pPr>
            <a:r>
              <a:rPr lang="zh-CN" altLang="en-US" sz="1200" dirty="0" smtClean="0">
                <a:solidFill>
                  <a:schemeClr val="bg1"/>
                </a:solidFill>
                <a:latin typeface="+mn-ea"/>
                <a:ea typeface="+mn-ea"/>
                <a:cs typeface="Arial" charset="0"/>
              </a:rPr>
              <a:t>数据全生命周期</a:t>
            </a:r>
            <a:endParaRPr lang="en-US" altLang="en-US" sz="1200" dirty="0" smtClean="0">
              <a:solidFill>
                <a:schemeClr val="bg1"/>
              </a:solidFill>
              <a:latin typeface="+mn-ea"/>
              <a:ea typeface="+mn-ea"/>
              <a:cs typeface="Arial" charset="0"/>
            </a:endParaRPr>
          </a:p>
        </p:txBody>
      </p:sp>
      <p:sp>
        <p:nvSpPr>
          <p:cNvPr id="65" name="矩形 45"/>
          <p:cNvSpPr/>
          <p:nvPr/>
        </p:nvSpPr>
        <p:spPr bwMode="auto">
          <a:xfrm>
            <a:off x="5903735" y="5876961"/>
            <a:ext cx="1296000" cy="245939"/>
          </a:xfrm>
          <a:prstGeom prst="rect">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400" dirty="0">
                <a:solidFill>
                  <a:schemeClr val="tx1"/>
                </a:solidFill>
                <a:latin typeface="+mn-ea"/>
              </a:rPr>
              <a:t>数据安全</a:t>
            </a:r>
            <a:r>
              <a:rPr lang="zh-CN" altLang="en-US" sz="1400" dirty="0" smtClean="0">
                <a:solidFill>
                  <a:schemeClr val="tx1"/>
                </a:solidFill>
                <a:latin typeface="+mn-ea"/>
              </a:rPr>
              <a:t>管理</a:t>
            </a:r>
            <a:endParaRPr lang="zh-CN" altLang="en-US" sz="1400" dirty="0">
              <a:solidFill>
                <a:schemeClr val="tx1"/>
              </a:solidFill>
              <a:latin typeface="+mn-ea"/>
            </a:endParaRPr>
          </a:p>
        </p:txBody>
      </p:sp>
      <p:sp>
        <p:nvSpPr>
          <p:cNvPr id="31" name="TextBox 36"/>
          <p:cNvSpPr txBox="1">
            <a:spLocks noChangeArrowheads="1"/>
          </p:cNvSpPr>
          <p:nvPr/>
        </p:nvSpPr>
        <p:spPr bwMode="auto">
          <a:xfrm>
            <a:off x="3238295" y="3060153"/>
            <a:ext cx="1130949" cy="307777"/>
          </a:xfrm>
          <a:prstGeom prst="rect">
            <a:avLst/>
          </a:prstGeom>
          <a:noFill/>
          <a:ln w="9525">
            <a:noFill/>
            <a:miter lim="800000"/>
            <a:headEnd/>
            <a:tailEnd/>
          </a:ln>
        </p:spPr>
        <p:txBody>
          <a:bodyPr>
            <a:spAutoFit/>
          </a:bodyPr>
          <a:lstStyle/>
          <a:p>
            <a:pPr algn="ctr"/>
            <a:r>
              <a:rPr lang="zh-CN" altLang="en-US" sz="1400" dirty="0">
                <a:solidFill>
                  <a:srgbClr val="17375E"/>
                </a:solidFill>
                <a:latin typeface="+mn-ea"/>
                <a:ea typeface="+mn-ea"/>
              </a:rPr>
              <a:t>数据标准</a:t>
            </a:r>
          </a:p>
        </p:txBody>
      </p:sp>
      <p:sp>
        <p:nvSpPr>
          <p:cNvPr id="32" name="TextBox 37"/>
          <p:cNvSpPr txBox="1">
            <a:spLocks noChangeArrowheads="1"/>
          </p:cNvSpPr>
          <p:nvPr/>
        </p:nvSpPr>
        <p:spPr bwMode="auto">
          <a:xfrm>
            <a:off x="4469210" y="3060153"/>
            <a:ext cx="1136413" cy="307777"/>
          </a:xfrm>
          <a:prstGeom prst="rect">
            <a:avLst/>
          </a:prstGeom>
          <a:noFill/>
          <a:ln w="9525">
            <a:noFill/>
            <a:miter lim="800000"/>
            <a:headEnd/>
            <a:tailEnd/>
          </a:ln>
        </p:spPr>
        <p:txBody>
          <a:bodyPr>
            <a:spAutoFit/>
          </a:bodyPr>
          <a:lstStyle/>
          <a:p>
            <a:pPr algn="ctr"/>
            <a:r>
              <a:rPr lang="zh-CN" altLang="en-US" sz="1400">
                <a:solidFill>
                  <a:srgbClr val="17375E"/>
                </a:solidFill>
                <a:latin typeface="+mn-ea"/>
                <a:ea typeface="+mn-ea"/>
              </a:rPr>
              <a:t>数据质量</a:t>
            </a:r>
          </a:p>
        </p:txBody>
      </p:sp>
      <p:sp>
        <p:nvSpPr>
          <p:cNvPr id="33" name="TextBox 38"/>
          <p:cNvSpPr txBox="1">
            <a:spLocks noChangeArrowheads="1"/>
          </p:cNvSpPr>
          <p:nvPr/>
        </p:nvSpPr>
        <p:spPr bwMode="auto">
          <a:xfrm>
            <a:off x="5783873" y="3060153"/>
            <a:ext cx="1129129" cy="307777"/>
          </a:xfrm>
          <a:prstGeom prst="rect">
            <a:avLst/>
          </a:prstGeom>
          <a:noFill/>
          <a:ln w="9525">
            <a:noFill/>
            <a:miter lim="800000"/>
            <a:headEnd/>
            <a:tailEnd/>
          </a:ln>
        </p:spPr>
        <p:txBody>
          <a:bodyPr>
            <a:spAutoFit/>
          </a:bodyPr>
          <a:lstStyle/>
          <a:p>
            <a:pPr algn="ctr"/>
            <a:r>
              <a:rPr lang="zh-CN" altLang="en-US" sz="1400" dirty="0" smtClean="0">
                <a:latin typeface="+mn-ea"/>
                <a:ea typeface="+mn-ea"/>
              </a:rPr>
              <a:t>元数据</a:t>
            </a:r>
            <a:endParaRPr lang="zh-CN" altLang="en-US" sz="1400" dirty="0">
              <a:latin typeface="+mn-ea"/>
              <a:ea typeface="+mn-ea"/>
            </a:endParaRPr>
          </a:p>
        </p:txBody>
      </p:sp>
      <p:sp>
        <p:nvSpPr>
          <p:cNvPr id="52" name="TextBox 38"/>
          <p:cNvSpPr txBox="1">
            <a:spLocks noChangeArrowheads="1"/>
          </p:cNvSpPr>
          <p:nvPr/>
        </p:nvSpPr>
        <p:spPr bwMode="auto">
          <a:xfrm>
            <a:off x="7052063" y="3060153"/>
            <a:ext cx="1129129" cy="307777"/>
          </a:xfrm>
          <a:prstGeom prst="rect">
            <a:avLst/>
          </a:prstGeom>
          <a:noFill/>
          <a:ln w="9525">
            <a:noFill/>
            <a:miter lim="800000"/>
            <a:headEnd/>
            <a:tailEnd/>
          </a:ln>
        </p:spPr>
        <p:txBody>
          <a:bodyPr>
            <a:spAutoFit/>
          </a:bodyPr>
          <a:lstStyle/>
          <a:p>
            <a:pPr algn="ctr"/>
            <a:r>
              <a:rPr lang="zh-CN" altLang="en-US" sz="1400" dirty="0" smtClean="0">
                <a:latin typeface="+mn-ea"/>
                <a:ea typeface="+mn-ea"/>
              </a:rPr>
              <a:t>数据安全</a:t>
            </a:r>
            <a:endParaRPr lang="zh-CN" altLang="en-US" sz="1400" dirty="0">
              <a:latin typeface="+mn-ea"/>
              <a:ea typeface="+mn-ea"/>
            </a:endParaRPr>
          </a:p>
        </p:txBody>
      </p:sp>
      <p:sp>
        <p:nvSpPr>
          <p:cNvPr id="66" name="矩形 64"/>
          <p:cNvSpPr/>
          <p:nvPr/>
        </p:nvSpPr>
        <p:spPr bwMode="auto">
          <a:xfrm>
            <a:off x="3274823" y="4727464"/>
            <a:ext cx="1080000" cy="2102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dirty="0" smtClean="0">
                <a:solidFill>
                  <a:schemeClr val="tx1"/>
                </a:solidFill>
                <a:latin typeface="+mn-ea"/>
              </a:rPr>
              <a:t>……</a:t>
            </a:r>
            <a:endParaRPr lang="zh-CN" altLang="en-US" sz="1100" dirty="0">
              <a:solidFill>
                <a:schemeClr val="tx1"/>
              </a:solidFill>
              <a:latin typeface="+mn-ea"/>
            </a:endParaRPr>
          </a:p>
        </p:txBody>
      </p:sp>
      <p:sp>
        <p:nvSpPr>
          <p:cNvPr id="67" name="矩形 65"/>
          <p:cNvSpPr/>
          <p:nvPr/>
        </p:nvSpPr>
        <p:spPr bwMode="auto">
          <a:xfrm>
            <a:off x="4534889" y="4727464"/>
            <a:ext cx="1080000" cy="21029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dirty="0" smtClean="0">
                <a:solidFill>
                  <a:schemeClr val="tx1"/>
                </a:solidFill>
                <a:latin typeface="+mn-ea"/>
              </a:rPr>
              <a:t>……</a:t>
            </a:r>
            <a:endParaRPr lang="zh-CN" altLang="en-US" sz="1100" dirty="0">
              <a:solidFill>
                <a:schemeClr val="tx1"/>
              </a:solidFill>
              <a:latin typeface="+mn-ea"/>
            </a:endParaRPr>
          </a:p>
        </p:txBody>
      </p:sp>
      <p:sp>
        <p:nvSpPr>
          <p:cNvPr id="68" name="矩形 40"/>
          <p:cNvSpPr/>
          <p:nvPr/>
        </p:nvSpPr>
        <p:spPr bwMode="auto">
          <a:xfrm>
            <a:off x="7089693" y="4230242"/>
            <a:ext cx="1080000" cy="208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smtClean="0">
                <a:solidFill>
                  <a:schemeClr val="tx1"/>
                </a:solidFill>
                <a:latin typeface="+mn-ea"/>
              </a:rPr>
              <a:t>审计定义</a:t>
            </a:r>
            <a:endParaRPr lang="zh-CN" altLang="en-US" sz="1100" dirty="0">
              <a:solidFill>
                <a:schemeClr val="tx1"/>
              </a:solidFill>
              <a:latin typeface="+mn-ea"/>
            </a:endParaRPr>
          </a:p>
        </p:txBody>
      </p:sp>
      <p:sp>
        <p:nvSpPr>
          <p:cNvPr id="69" name="矩形 40"/>
          <p:cNvSpPr/>
          <p:nvPr/>
        </p:nvSpPr>
        <p:spPr bwMode="auto">
          <a:xfrm>
            <a:off x="7089693" y="4478853"/>
            <a:ext cx="1080000" cy="208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1100" dirty="0" smtClean="0">
                <a:solidFill>
                  <a:schemeClr val="tx1"/>
                </a:solidFill>
                <a:latin typeface="+mn-ea"/>
              </a:rPr>
              <a:t>保留策略</a:t>
            </a:r>
            <a:endParaRPr lang="zh-CN" altLang="en-US" sz="1100" dirty="0">
              <a:solidFill>
                <a:schemeClr val="tx1"/>
              </a:solidFill>
              <a:latin typeface="+mn-ea"/>
            </a:endParaRPr>
          </a:p>
        </p:txBody>
      </p:sp>
      <p:sp>
        <p:nvSpPr>
          <p:cNvPr id="70" name="矩形 40"/>
          <p:cNvSpPr/>
          <p:nvPr/>
        </p:nvSpPr>
        <p:spPr bwMode="auto">
          <a:xfrm>
            <a:off x="7098046" y="4727464"/>
            <a:ext cx="1080000" cy="2085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sz="1100" dirty="0" smtClean="0">
                <a:solidFill>
                  <a:schemeClr val="tx1"/>
                </a:solidFill>
                <a:latin typeface="+mn-ea"/>
              </a:rPr>
              <a:t>……</a:t>
            </a:r>
            <a:endParaRPr lang="zh-CN" altLang="en-US" sz="1100" dirty="0">
              <a:solidFill>
                <a:schemeClr val="tx1"/>
              </a:solidFill>
              <a:latin typeface="+mn-ea"/>
            </a:endParaRPr>
          </a:p>
        </p:txBody>
      </p:sp>
    </p:spTree>
    <p:extLst>
      <p:ext uri="{BB962C8B-B14F-4D97-AF65-F5344CB8AC3E}">
        <p14:creationId xmlns="" xmlns:p14="http://schemas.microsoft.com/office/powerpoint/2010/main" val="72611117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a:t>
            </a:r>
            <a:r>
              <a:rPr lang="zh-CN" altLang="en-US" dirty="0" smtClean="0"/>
              <a:t>架构</a:t>
            </a:r>
            <a:r>
              <a:rPr lang="en-US" altLang="zh-CN" dirty="0" smtClean="0"/>
              <a:t>——</a:t>
            </a:r>
            <a:r>
              <a:rPr lang="zh-CN" altLang="en-US" dirty="0" smtClean="0"/>
              <a:t>数据</a:t>
            </a:r>
            <a:r>
              <a:rPr lang="zh-CN" altLang="en-US" dirty="0"/>
              <a:t>管控体系内部运转机制</a:t>
            </a:r>
          </a:p>
        </p:txBody>
      </p:sp>
      <p:sp>
        <p:nvSpPr>
          <p:cNvPr id="71" name="Rectangle 2"/>
          <p:cNvSpPr>
            <a:spLocks noChangeArrowheads="1"/>
          </p:cNvSpPr>
          <p:nvPr/>
        </p:nvSpPr>
        <p:spPr bwMode="gray">
          <a:xfrm>
            <a:off x="2835647" y="4892285"/>
            <a:ext cx="5622925" cy="1328738"/>
          </a:xfrm>
          <a:prstGeom prst="rect">
            <a:avLst/>
          </a:prstGeom>
          <a:solidFill>
            <a:srgbClr val="CCFFFF"/>
          </a:solidFill>
          <a:ln w="9525" algn="ctr">
            <a:solidFill>
              <a:srgbClr val="336699"/>
            </a:solidFill>
            <a:miter lim="800000"/>
            <a:headEnd/>
            <a:tailEnd/>
          </a:ln>
          <a:effectLst>
            <a:outerShdw dist="35921" dir="2700000" algn="ctr" rotWithShape="0">
              <a:srgbClr val="969696"/>
            </a:outerShdw>
          </a:effectLst>
        </p:spPr>
        <p:txBody>
          <a:bodyPr wrap="none" lIns="45720" tIns="46800" rIns="45720" bIns="46800" anchor="ctr"/>
          <a:lstStyle/>
          <a:p>
            <a:pPr algn="l" eaLnBrk="0" hangingPunct="0">
              <a:buClr>
                <a:srgbClr val="000000"/>
              </a:buClr>
              <a:buSzPct val="100000"/>
              <a:buFont typeface="Arial" charset="0"/>
              <a:buNone/>
              <a:defRPr/>
            </a:pPr>
            <a:endParaRPr lang="zh-HK" altLang="en-US" sz="1200">
              <a:latin typeface="+mn-ea"/>
              <a:ea typeface="+mn-ea"/>
            </a:endParaRPr>
          </a:p>
        </p:txBody>
      </p:sp>
      <p:sp>
        <p:nvSpPr>
          <p:cNvPr id="72" name="Rectangle 4"/>
          <p:cNvSpPr>
            <a:spLocks noChangeArrowheads="1"/>
          </p:cNvSpPr>
          <p:nvPr/>
        </p:nvSpPr>
        <p:spPr bwMode="gray">
          <a:xfrm>
            <a:off x="2899147" y="1628386"/>
            <a:ext cx="3030538" cy="1392237"/>
          </a:xfrm>
          <a:prstGeom prst="rect">
            <a:avLst/>
          </a:prstGeom>
          <a:solidFill>
            <a:srgbClr val="336699">
              <a:alpha val="79999"/>
            </a:srgbClr>
          </a:solidFill>
          <a:ln w="12700" algn="ctr">
            <a:solidFill>
              <a:srgbClr val="1C1C1C"/>
            </a:solidFill>
            <a:miter lim="800000"/>
            <a:headEnd/>
            <a:tailEnd/>
          </a:ln>
          <a:effectLst>
            <a:outerShdw dist="71842" dir="2700000" algn="ctr" rotWithShape="0">
              <a:srgbClr val="969696">
                <a:alpha val="50000"/>
              </a:srgbClr>
            </a:outerShdw>
          </a:effectLst>
        </p:spPr>
        <p:txBody>
          <a:bodyPr wrap="none" lIns="91276" tIns="45637" rIns="91276" bIns="45637" anchor="ctr"/>
          <a:lstStyle/>
          <a:p>
            <a:pPr algn="l">
              <a:defRPr/>
            </a:pPr>
            <a:endParaRPr lang="zh-CN" altLang="en-US" sz="1200">
              <a:latin typeface="+mn-ea"/>
              <a:ea typeface="+mn-ea"/>
            </a:endParaRPr>
          </a:p>
        </p:txBody>
      </p:sp>
      <p:sp>
        <p:nvSpPr>
          <p:cNvPr id="73" name="Rectangle 5"/>
          <p:cNvSpPr>
            <a:spLocks noChangeArrowheads="1"/>
          </p:cNvSpPr>
          <p:nvPr/>
        </p:nvSpPr>
        <p:spPr bwMode="gray">
          <a:xfrm>
            <a:off x="2899147" y="3420673"/>
            <a:ext cx="3030538" cy="1273175"/>
          </a:xfrm>
          <a:prstGeom prst="rect">
            <a:avLst/>
          </a:prstGeom>
          <a:solidFill>
            <a:srgbClr val="6699FF"/>
          </a:solidFill>
          <a:ln w="12700" algn="ctr">
            <a:solidFill>
              <a:srgbClr val="1C1C1C"/>
            </a:solidFill>
            <a:miter lim="800000"/>
            <a:headEnd/>
            <a:tailEnd/>
          </a:ln>
          <a:effectLst>
            <a:outerShdw dist="53882" dir="2700000" algn="ctr" rotWithShape="0">
              <a:srgbClr val="969696"/>
            </a:outerShdw>
          </a:effectLst>
        </p:spPr>
        <p:txBody>
          <a:bodyPr wrap="none" lIns="91276" tIns="45637" rIns="91276" bIns="45637" anchor="ctr"/>
          <a:lstStyle/>
          <a:p>
            <a:pPr algn="l">
              <a:defRPr/>
            </a:pPr>
            <a:endParaRPr lang="zh-CN" altLang="en-US" sz="1200">
              <a:latin typeface="+mn-ea"/>
              <a:ea typeface="+mn-ea"/>
            </a:endParaRPr>
          </a:p>
        </p:txBody>
      </p:sp>
      <p:sp>
        <p:nvSpPr>
          <p:cNvPr id="74" name="Rectangle 6"/>
          <p:cNvSpPr>
            <a:spLocks noChangeArrowheads="1"/>
          </p:cNvSpPr>
          <p:nvPr/>
        </p:nvSpPr>
        <p:spPr bwMode="auto">
          <a:xfrm>
            <a:off x="6839322" y="1628386"/>
            <a:ext cx="1511300" cy="3081337"/>
          </a:xfrm>
          <a:prstGeom prst="rect">
            <a:avLst/>
          </a:prstGeom>
          <a:solidFill>
            <a:srgbClr val="3399FF"/>
          </a:solidFill>
          <a:ln w="9525" algn="ctr">
            <a:solidFill>
              <a:srgbClr val="336699"/>
            </a:solidFill>
            <a:miter lim="800000"/>
            <a:headEnd/>
            <a:tailEnd/>
          </a:ln>
          <a:effectLst>
            <a:outerShdw dist="35921" dir="2700000" algn="ctr" rotWithShape="0">
              <a:srgbClr val="969696"/>
            </a:outerShdw>
          </a:effectLst>
        </p:spPr>
        <p:txBody>
          <a:bodyPr wrap="none" lIns="45720" tIns="46800" rIns="45720" bIns="46800" anchor="ctr"/>
          <a:lstStyle/>
          <a:p>
            <a:pPr algn="l">
              <a:defRPr/>
            </a:pPr>
            <a:endParaRPr lang="zh-CN" altLang="en-US" sz="1200">
              <a:latin typeface="+mn-ea"/>
              <a:ea typeface="+mn-ea"/>
            </a:endParaRPr>
          </a:p>
        </p:txBody>
      </p:sp>
      <p:sp>
        <p:nvSpPr>
          <p:cNvPr id="75" name="Text Box 7"/>
          <p:cNvSpPr txBox="1">
            <a:spLocks noChangeArrowheads="1"/>
          </p:cNvSpPr>
          <p:nvPr/>
        </p:nvSpPr>
        <p:spPr bwMode="auto">
          <a:xfrm>
            <a:off x="2989635" y="1642673"/>
            <a:ext cx="1259319" cy="1448731"/>
          </a:xfrm>
          <a:prstGeom prst="rect">
            <a:avLst/>
          </a:prstGeom>
          <a:noFill/>
          <a:ln w="9525" algn="ctr">
            <a:noFill/>
            <a:miter lim="800000"/>
            <a:headEnd/>
            <a:tailEnd/>
          </a:ln>
        </p:spPr>
        <p:txBody>
          <a:bodyPr wrap="none" lIns="45720" tIns="46800" rIns="45720" bIns="46800">
            <a:spAutoFit/>
          </a:bodyPr>
          <a:lstStyle/>
          <a:p>
            <a:pPr marL="88900" indent="-88900" algn="l" eaLnBrk="0" hangingPunct="0">
              <a:spcBef>
                <a:spcPct val="20000"/>
              </a:spcBef>
              <a:buClr>
                <a:schemeClr val="hlink"/>
              </a:buClr>
              <a:buSzPct val="55000"/>
              <a:buFont typeface="Wingdings" pitchFamily="2" charset="2"/>
              <a:buNone/>
            </a:pPr>
            <a:r>
              <a:rPr lang="zh-CN" altLang="en-US" sz="1400" dirty="0">
                <a:solidFill>
                  <a:srgbClr val="FFFFFF"/>
                </a:solidFill>
                <a:latin typeface="+mn-ea"/>
                <a:ea typeface="+mn-ea"/>
              </a:rPr>
              <a:t>管控组织</a:t>
            </a:r>
          </a:p>
          <a:p>
            <a:pPr marL="88900" indent="-88900" algn="l" eaLnBrk="0" hangingPunct="0">
              <a:spcBef>
                <a:spcPct val="20000"/>
              </a:spcBef>
              <a:buClr>
                <a:schemeClr val="hlink"/>
              </a:buClr>
              <a:buSzPct val="55000"/>
              <a:buFont typeface="Wingdings" pitchFamily="2" charset="2"/>
              <a:buChar char="q"/>
            </a:pPr>
            <a:r>
              <a:rPr lang="zh-CN" altLang="en-ZA" sz="1200" dirty="0">
                <a:solidFill>
                  <a:srgbClr val="FFFFFF"/>
                </a:solidFill>
                <a:latin typeface="+mn-ea"/>
                <a:ea typeface="+mn-ea"/>
              </a:rPr>
              <a:t>数据管控委员会</a:t>
            </a:r>
          </a:p>
          <a:p>
            <a:pPr marL="88900" indent="-88900" algn="l" eaLnBrk="0" hangingPunct="0">
              <a:spcBef>
                <a:spcPct val="20000"/>
              </a:spcBef>
              <a:buClr>
                <a:schemeClr val="hlink"/>
              </a:buClr>
              <a:buSzPct val="55000"/>
              <a:buFont typeface="Wingdings" pitchFamily="2" charset="2"/>
              <a:buChar char="q"/>
            </a:pPr>
            <a:r>
              <a:rPr lang="zh-CN" altLang="en-ZA" sz="1200" dirty="0">
                <a:solidFill>
                  <a:srgbClr val="FFFFFF"/>
                </a:solidFill>
                <a:latin typeface="+mn-ea"/>
                <a:ea typeface="+mn-ea"/>
              </a:rPr>
              <a:t>数据</a:t>
            </a:r>
            <a:r>
              <a:rPr lang="zh-CN" altLang="en-ZA" sz="1200" dirty="0" smtClean="0">
                <a:solidFill>
                  <a:srgbClr val="FFFFFF"/>
                </a:solidFill>
                <a:latin typeface="+mn-ea"/>
                <a:ea typeface="+mn-ea"/>
              </a:rPr>
              <a:t>所有人</a:t>
            </a:r>
            <a:endParaRPr lang="zh-CN" altLang="en-ZA" sz="1200" dirty="0">
              <a:solidFill>
                <a:srgbClr val="FFFFFF"/>
              </a:solidFill>
              <a:latin typeface="+mn-ea"/>
              <a:ea typeface="+mn-ea"/>
            </a:endParaRPr>
          </a:p>
          <a:p>
            <a:pPr marL="88900" indent="-88900" algn="l" eaLnBrk="0" hangingPunct="0">
              <a:spcBef>
                <a:spcPct val="20000"/>
              </a:spcBef>
              <a:buClr>
                <a:schemeClr val="hlink"/>
              </a:buClr>
              <a:buSzPct val="55000"/>
              <a:buFont typeface="Wingdings" pitchFamily="2" charset="2"/>
              <a:buChar char="q"/>
            </a:pPr>
            <a:r>
              <a:rPr lang="zh-CN" altLang="en-ZA" sz="1200" dirty="0">
                <a:solidFill>
                  <a:srgbClr val="FFFFFF"/>
                </a:solidFill>
                <a:latin typeface="+mn-ea"/>
                <a:ea typeface="+mn-ea"/>
              </a:rPr>
              <a:t>数据认</a:t>
            </a:r>
            <a:r>
              <a:rPr lang="zh-CN" altLang="en-ZA" sz="1200" dirty="0" smtClean="0">
                <a:solidFill>
                  <a:srgbClr val="FFFFFF"/>
                </a:solidFill>
                <a:latin typeface="+mn-ea"/>
                <a:ea typeface="+mn-ea"/>
              </a:rPr>
              <a:t>责人</a:t>
            </a:r>
            <a:endParaRPr lang="zh-CN" altLang="en-ZA" sz="1200" dirty="0">
              <a:solidFill>
                <a:srgbClr val="FFFFFF"/>
              </a:solidFill>
              <a:latin typeface="+mn-ea"/>
              <a:ea typeface="+mn-ea"/>
            </a:endParaRPr>
          </a:p>
          <a:p>
            <a:pPr marL="88900" indent="-88900" algn="l" eaLnBrk="0" hangingPunct="0">
              <a:spcBef>
                <a:spcPct val="20000"/>
              </a:spcBef>
              <a:buClr>
                <a:schemeClr val="hlink"/>
              </a:buClr>
              <a:buSzPct val="55000"/>
              <a:buFont typeface="Wingdings" pitchFamily="2" charset="2"/>
              <a:buChar char="q"/>
            </a:pPr>
            <a:r>
              <a:rPr lang="en-ZA" altLang="zh-CN" sz="1200" dirty="0">
                <a:solidFill>
                  <a:srgbClr val="FFFFFF"/>
                </a:solidFill>
                <a:latin typeface="+mn-ea"/>
                <a:ea typeface="+mn-ea"/>
              </a:rPr>
              <a:t>IT</a:t>
            </a:r>
            <a:r>
              <a:rPr lang="zh-CN" altLang="en-ZA" sz="1200" dirty="0" smtClean="0">
                <a:solidFill>
                  <a:srgbClr val="FFFFFF"/>
                </a:solidFill>
                <a:latin typeface="+mn-ea"/>
                <a:ea typeface="+mn-ea"/>
              </a:rPr>
              <a:t>支持</a:t>
            </a:r>
            <a:endParaRPr lang="en-US" altLang="zh-CN" sz="1200" dirty="0" smtClean="0">
              <a:solidFill>
                <a:srgbClr val="FFFFFF"/>
              </a:solidFill>
              <a:latin typeface="+mn-ea"/>
              <a:ea typeface="+mn-ea"/>
            </a:endParaRPr>
          </a:p>
          <a:p>
            <a:pPr marL="88900" indent="-88900" algn="l" eaLnBrk="0" hangingPunct="0">
              <a:spcBef>
                <a:spcPct val="20000"/>
              </a:spcBef>
              <a:buClr>
                <a:schemeClr val="hlink"/>
              </a:buClr>
              <a:buSzPct val="55000"/>
              <a:buFont typeface="Wingdings" pitchFamily="2" charset="2"/>
              <a:buChar char="q"/>
            </a:pPr>
            <a:r>
              <a:rPr lang="en-ZA" altLang="zh-CN" sz="1200" dirty="0" smtClean="0">
                <a:solidFill>
                  <a:srgbClr val="FFFFFF"/>
                </a:solidFill>
                <a:latin typeface="+mn-ea"/>
                <a:ea typeface="+mn-ea"/>
              </a:rPr>
              <a:t>……</a:t>
            </a:r>
          </a:p>
        </p:txBody>
      </p:sp>
      <p:sp>
        <p:nvSpPr>
          <p:cNvPr id="76" name="Rectangle 9"/>
          <p:cNvSpPr>
            <a:spLocks noChangeArrowheads="1"/>
          </p:cNvSpPr>
          <p:nvPr/>
        </p:nvSpPr>
        <p:spPr bwMode="auto">
          <a:xfrm>
            <a:off x="6861547" y="1790311"/>
            <a:ext cx="1466107" cy="2187395"/>
          </a:xfrm>
          <a:prstGeom prst="rect">
            <a:avLst/>
          </a:prstGeom>
          <a:noFill/>
          <a:ln w="9525" algn="ctr">
            <a:noFill/>
            <a:miter lim="800000"/>
            <a:headEnd/>
            <a:tailEnd/>
          </a:ln>
        </p:spPr>
        <p:txBody>
          <a:bodyPr wrap="none" lIns="45720" tIns="46800" rIns="45720" bIns="46800">
            <a:spAutoFit/>
          </a:bodyPr>
          <a:lstStyle/>
          <a:p>
            <a:pPr algn="l" eaLnBrk="0" hangingPunct="0">
              <a:spcBef>
                <a:spcPct val="20000"/>
              </a:spcBef>
              <a:buClr>
                <a:schemeClr val="hlink"/>
              </a:buClr>
              <a:buSzPct val="55000"/>
              <a:buFont typeface="Wingdings" pitchFamily="2" charset="2"/>
              <a:buNone/>
            </a:pPr>
            <a:r>
              <a:rPr lang="zh-CN" altLang="en-US" sz="1400" dirty="0" smtClean="0">
                <a:solidFill>
                  <a:srgbClr val="FFFFFF"/>
                </a:solidFill>
                <a:latin typeface="+mn-ea"/>
                <a:ea typeface="+mn-ea"/>
              </a:rPr>
              <a:t>管控</a:t>
            </a:r>
            <a:r>
              <a:rPr lang="zh-CN" altLang="en-ZA" sz="1400" dirty="0" smtClean="0">
                <a:solidFill>
                  <a:srgbClr val="FFFFFF"/>
                </a:solidFill>
                <a:latin typeface="+mn-ea"/>
                <a:ea typeface="+mn-ea"/>
              </a:rPr>
              <a:t>流程</a:t>
            </a:r>
            <a:endParaRPr lang="zh-CN" altLang="en-ZA" sz="1400" dirty="0">
              <a:solidFill>
                <a:srgbClr val="FFFFFF"/>
              </a:solidFill>
              <a:latin typeface="+mn-ea"/>
              <a:ea typeface="+mn-ea"/>
            </a:endParaRPr>
          </a:p>
          <a:p>
            <a:pPr algn="l" eaLnBrk="0" hangingPunct="0">
              <a:spcBef>
                <a:spcPct val="20000"/>
              </a:spcBef>
              <a:buClr>
                <a:schemeClr val="hlink"/>
              </a:buClr>
              <a:buSzPct val="55000"/>
              <a:buFont typeface="Wingdings" pitchFamily="2" charset="2"/>
              <a:buNone/>
            </a:pPr>
            <a:endParaRPr lang="zh-CN" altLang="en-ZA" sz="1600" dirty="0">
              <a:solidFill>
                <a:srgbClr val="FFFFFF"/>
              </a:solidFill>
              <a:latin typeface="+mn-ea"/>
              <a:ea typeface="+mn-ea"/>
            </a:endParaRPr>
          </a:p>
          <a:p>
            <a:pPr algn="l" eaLnBrk="0" hangingPunct="0">
              <a:spcBef>
                <a:spcPct val="20000"/>
              </a:spcBef>
              <a:buClr>
                <a:schemeClr val="hlink"/>
              </a:buClr>
              <a:buSzPct val="55000"/>
              <a:buFont typeface="Wingdings" pitchFamily="2" charset="2"/>
              <a:buChar char="q"/>
            </a:pPr>
            <a:r>
              <a:rPr lang="zh-CN" altLang="en-US" sz="1200" dirty="0" smtClean="0">
                <a:solidFill>
                  <a:srgbClr val="FFFFFF"/>
                </a:solidFill>
                <a:latin typeface="+mn-ea"/>
                <a:ea typeface="+mn-ea"/>
              </a:rPr>
              <a:t>数据接入</a:t>
            </a:r>
            <a:r>
              <a:rPr lang="zh-CN" altLang="en-ZA" sz="1200" dirty="0" smtClean="0">
                <a:solidFill>
                  <a:srgbClr val="FFFFFF"/>
                </a:solidFill>
                <a:latin typeface="+mn-ea"/>
                <a:ea typeface="+mn-ea"/>
              </a:rPr>
              <a:t>流程</a:t>
            </a:r>
            <a:endParaRPr lang="en-US" altLang="zh-CN" sz="1200" dirty="0" smtClean="0">
              <a:solidFill>
                <a:srgbClr val="FFFFFF"/>
              </a:solidFill>
              <a:latin typeface="+mn-ea"/>
              <a:ea typeface="+mn-ea"/>
            </a:endParaRPr>
          </a:p>
          <a:p>
            <a:pPr algn="l" eaLnBrk="0" hangingPunct="0">
              <a:spcBef>
                <a:spcPct val="20000"/>
              </a:spcBef>
              <a:buClr>
                <a:schemeClr val="hlink"/>
              </a:buClr>
              <a:buSzPct val="55000"/>
              <a:buFont typeface="Wingdings" pitchFamily="2" charset="2"/>
              <a:buChar char="q"/>
            </a:pPr>
            <a:r>
              <a:rPr lang="zh-CN" altLang="en-US" sz="1200" dirty="0" smtClean="0">
                <a:solidFill>
                  <a:srgbClr val="FFFFFF"/>
                </a:solidFill>
                <a:latin typeface="+mn-ea"/>
                <a:ea typeface="+mn-ea"/>
              </a:rPr>
              <a:t>数据变更流程</a:t>
            </a:r>
            <a:endParaRPr lang="en-US" altLang="zh-CN" sz="1200" dirty="0" smtClean="0">
              <a:solidFill>
                <a:srgbClr val="FFFFFF"/>
              </a:solidFill>
              <a:latin typeface="+mn-ea"/>
              <a:ea typeface="+mn-ea"/>
            </a:endParaRPr>
          </a:p>
          <a:p>
            <a:pPr algn="l" eaLnBrk="0" hangingPunct="0">
              <a:spcBef>
                <a:spcPct val="20000"/>
              </a:spcBef>
              <a:buClr>
                <a:schemeClr val="hlink"/>
              </a:buClr>
              <a:buSzPct val="55000"/>
              <a:buFont typeface="Wingdings" pitchFamily="2" charset="2"/>
              <a:buChar char="q"/>
            </a:pPr>
            <a:r>
              <a:rPr lang="zh-CN" altLang="en-US" sz="1200" dirty="0" smtClean="0">
                <a:solidFill>
                  <a:srgbClr val="FFFFFF"/>
                </a:solidFill>
                <a:latin typeface="+mn-ea"/>
                <a:ea typeface="+mn-ea"/>
              </a:rPr>
              <a:t>数据授权流程</a:t>
            </a:r>
            <a:endParaRPr lang="en-US" altLang="zh-CN" sz="1200" dirty="0" smtClean="0">
              <a:solidFill>
                <a:srgbClr val="FFFFFF"/>
              </a:solidFill>
              <a:latin typeface="+mn-ea"/>
              <a:ea typeface="+mn-ea"/>
            </a:endParaRPr>
          </a:p>
          <a:p>
            <a:pPr algn="l" eaLnBrk="0" hangingPunct="0">
              <a:spcBef>
                <a:spcPct val="20000"/>
              </a:spcBef>
              <a:buClr>
                <a:schemeClr val="hlink"/>
              </a:buClr>
              <a:buSzPct val="55000"/>
              <a:buFont typeface="Wingdings" pitchFamily="2" charset="2"/>
              <a:buChar char="q"/>
            </a:pPr>
            <a:r>
              <a:rPr lang="zh-CN" altLang="en-US" sz="1200" dirty="0" smtClean="0">
                <a:solidFill>
                  <a:srgbClr val="FFFFFF"/>
                </a:solidFill>
                <a:latin typeface="+mn-ea"/>
                <a:ea typeface="+mn-ea"/>
              </a:rPr>
              <a:t>数据退役流程</a:t>
            </a:r>
            <a:endParaRPr lang="zh-CN" altLang="en-ZA" sz="1200" dirty="0">
              <a:solidFill>
                <a:srgbClr val="FFFFFF"/>
              </a:solidFill>
              <a:latin typeface="+mn-ea"/>
              <a:ea typeface="+mn-ea"/>
            </a:endParaRPr>
          </a:p>
          <a:p>
            <a:pPr algn="l" eaLnBrk="0" hangingPunct="0">
              <a:spcBef>
                <a:spcPct val="20000"/>
              </a:spcBef>
              <a:buClr>
                <a:schemeClr val="hlink"/>
              </a:buClr>
              <a:buSzPct val="55000"/>
              <a:buFont typeface="Wingdings" pitchFamily="2" charset="2"/>
              <a:buChar char="q"/>
            </a:pPr>
            <a:r>
              <a:rPr lang="zh-CN" altLang="en-US" sz="1200" dirty="0" smtClean="0">
                <a:solidFill>
                  <a:srgbClr val="FFFFFF"/>
                </a:solidFill>
                <a:latin typeface="+mn-ea"/>
                <a:ea typeface="+mn-ea"/>
              </a:rPr>
              <a:t>标准</a:t>
            </a:r>
            <a:r>
              <a:rPr lang="en-US" altLang="zh-CN" sz="1200" dirty="0" smtClean="0">
                <a:solidFill>
                  <a:srgbClr val="FFFFFF"/>
                </a:solidFill>
                <a:latin typeface="+mn-ea"/>
                <a:ea typeface="+mn-ea"/>
              </a:rPr>
              <a:t>/</a:t>
            </a:r>
            <a:r>
              <a:rPr lang="zh-CN" altLang="en-ZA" sz="1200" dirty="0" smtClean="0">
                <a:solidFill>
                  <a:srgbClr val="FFFFFF"/>
                </a:solidFill>
                <a:latin typeface="+mn-ea"/>
                <a:ea typeface="+mn-ea"/>
              </a:rPr>
              <a:t>政策</a:t>
            </a:r>
            <a:r>
              <a:rPr lang="zh-CN" altLang="en-ZA" sz="1200" dirty="0">
                <a:solidFill>
                  <a:srgbClr val="FFFFFF"/>
                </a:solidFill>
                <a:latin typeface="+mn-ea"/>
                <a:ea typeface="+mn-ea"/>
              </a:rPr>
              <a:t>制定流程</a:t>
            </a:r>
          </a:p>
          <a:p>
            <a:pPr algn="l" eaLnBrk="0" hangingPunct="0">
              <a:spcBef>
                <a:spcPct val="20000"/>
              </a:spcBef>
              <a:buClr>
                <a:schemeClr val="hlink"/>
              </a:buClr>
              <a:buSzPct val="55000"/>
              <a:buFont typeface="Wingdings" pitchFamily="2" charset="2"/>
              <a:buChar char="q"/>
            </a:pPr>
            <a:r>
              <a:rPr lang="zh-CN" altLang="en-US" sz="1200" dirty="0" smtClean="0">
                <a:solidFill>
                  <a:srgbClr val="FFFFFF"/>
                </a:solidFill>
                <a:latin typeface="+mn-ea"/>
                <a:ea typeface="+mn-ea"/>
              </a:rPr>
              <a:t>评价考核</a:t>
            </a:r>
            <a:r>
              <a:rPr lang="zh-CN" altLang="en-ZA" sz="1200" dirty="0" smtClean="0">
                <a:solidFill>
                  <a:srgbClr val="FFFFFF"/>
                </a:solidFill>
                <a:latin typeface="+mn-ea"/>
                <a:ea typeface="+mn-ea"/>
              </a:rPr>
              <a:t>流程</a:t>
            </a:r>
            <a:endParaRPr lang="zh-CN" altLang="en-ZA" sz="1200" dirty="0">
              <a:solidFill>
                <a:srgbClr val="FFFFFF"/>
              </a:solidFill>
              <a:latin typeface="+mn-ea"/>
              <a:ea typeface="+mn-ea"/>
            </a:endParaRPr>
          </a:p>
          <a:p>
            <a:pPr algn="l" eaLnBrk="0" hangingPunct="0">
              <a:spcBef>
                <a:spcPct val="20000"/>
              </a:spcBef>
              <a:buClr>
                <a:schemeClr val="hlink"/>
              </a:buClr>
              <a:buSzPct val="55000"/>
              <a:buFont typeface="Wingdings" pitchFamily="2" charset="2"/>
              <a:buChar char="q"/>
            </a:pPr>
            <a:r>
              <a:rPr lang="en-ZA" altLang="zh-CN" sz="1200" dirty="0">
                <a:solidFill>
                  <a:srgbClr val="FFFFFF"/>
                </a:solidFill>
                <a:latin typeface="+mn-ea"/>
                <a:ea typeface="+mn-ea"/>
              </a:rPr>
              <a:t>……</a:t>
            </a:r>
            <a:endParaRPr lang="en-US" altLang="zh-CN" sz="1200" dirty="0">
              <a:solidFill>
                <a:srgbClr val="FFFFFF"/>
              </a:solidFill>
              <a:latin typeface="+mn-ea"/>
              <a:ea typeface="+mn-ea"/>
            </a:endParaRPr>
          </a:p>
        </p:txBody>
      </p:sp>
      <p:sp>
        <p:nvSpPr>
          <p:cNvPr id="77" name="AutoShape 10"/>
          <p:cNvSpPr>
            <a:spLocks noChangeArrowheads="1"/>
          </p:cNvSpPr>
          <p:nvPr/>
        </p:nvSpPr>
        <p:spPr bwMode="auto">
          <a:xfrm>
            <a:off x="5953497" y="2441186"/>
            <a:ext cx="798513" cy="668337"/>
          </a:xfrm>
          <a:prstGeom prst="leftArrow">
            <a:avLst>
              <a:gd name="adj1" fmla="val 50000"/>
              <a:gd name="adj2" fmla="val 29869"/>
            </a:avLst>
          </a:prstGeom>
          <a:solidFill>
            <a:srgbClr val="3399FF"/>
          </a:solidFill>
          <a:ln w="9525" algn="ctr">
            <a:solidFill>
              <a:srgbClr val="336699"/>
            </a:solidFill>
            <a:miter lim="800000"/>
            <a:headEnd/>
            <a:tailEnd/>
          </a:ln>
          <a:effectLst>
            <a:outerShdw dist="35921" dir="2700000" algn="ctr" rotWithShape="0">
              <a:srgbClr val="969696"/>
            </a:outerShdw>
          </a:effectLst>
        </p:spPr>
        <p:txBody>
          <a:bodyPr wrap="none" lIns="45720" tIns="46800" rIns="45720" bIns="46800" anchor="ctr"/>
          <a:lstStyle/>
          <a:p>
            <a:pPr algn="l">
              <a:defRPr/>
            </a:pPr>
            <a:endParaRPr lang="zh-CN" altLang="en-US" sz="1200">
              <a:latin typeface="+mn-ea"/>
              <a:ea typeface="+mn-ea"/>
            </a:endParaRPr>
          </a:p>
        </p:txBody>
      </p:sp>
      <p:sp>
        <p:nvSpPr>
          <p:cNvPr id="78" name="Rectangle 12"/>
          <p:cNvSpPr>
            <a:spLocks noChangeArrowheads="1"/>
          </p:cNvSpPr>
          <p:nvPr/>
        </p:nvSpPr>
        <p:spPr bwMode="auto">
          <a:xfrm>
            <a:off x="2989635" y="3438141"/>
            <a:ext cx="2952090" cy="1227132"/>
          </a:xfrm>
          <a:prstGeom prst="rect">
            <a:avLst/>
          </a:prstGeom>
          <a:noFill/>
          <a:ln w="9525" algn="ctr">
            <a:noFill/>
            <a:miter lim="800000"/>
            <a:headEnd/>
            <a:tailEnd/>
          </a:ln>
        </p:spPr>
        <p:txBody>
          <a:bodyPr wrap="none" lIns="45720" tIns="46800" rIns="45720" bIns="46800">
            <a:spAutoFit/>
          </a:bodyPr>
          <a:lstStyle/>
          <a:p>
            <a:pPr marL="88900" indent="-88900" algn="l" eaLnBrk="0" hangingPunct="0">
              <a:spcBef>
                <a:spcPct val="20000"/>
              </a:spcBef>
              <a:buClr>
                <a:schemeClr val="hlink"/>
              </a:buClr>
              <a:buSzPct val="55000"/>
              <a:buFont typeface="Wingdings" pitchFamily="2" charset="2"/>
              <a:buNone/>
            </a:pPr>
            <a:r>
              <a:rPr lang="zh-CN" altLang="en-ZA" sz="1400" dirty="0">
                <a:solidFill>
                  <a:srgbClr val="FFFFFF"/>
                </a:solidFill>
                <a:latin typeface="+mn-ea"/>
                <a:ea typeface="+mn-ea"/>
              </a:rPr>
              <a:t>评价与考核</a:t>
            </a:r>
          </a:p>
          <a:p>
            <a:pPr marL="88900" indent="-88900" algn="l" eaLnBrk="0" hangingPunct="0">
              <a:spcBef>
                <a:spcPct val="20000"/>
              </a:spcBef>
              <a:buClr>
                <a:schemeClr val="hlink"/>
              </a:buClr>
              <a:buSzPct val="55000"/>
              <a:buFont typeface="Wingdings" pitchFamily="2" charset="2"/>
              <a:buChar char="q"/>
            </a:pPr>
            <a:r>
              <a:rPr lang="zh-CN" altLang="en-ZA" sz="1200" dirty="0">
                <a:solidFill>
                  <a:srgbClr val="FFFFFF"/>
                </a:solidFill>
                <a:latin typeface="+mn-ea"/>
                <a:ea typeface="+mn-ea"/>
              </a:rPr>
              <a:t>标准（数据标准、质量要求、安全要求）</a:t>
            </a:r>
          </a:p>
          <a:p>
            <a:pPr marL="88900" indent="-88900" algn="l" eaLnBrk="0" hangingPunct="0">
              <a:spcBef>
                <a:spcPct val="20000"/>
              </a:spcBef>
              <a:buClr>
                <a:schemeClr val="hlink"/>
              </a:buClr>
              <a:buSzPct val="55000"/>
              <a:buFont typeface="Wingdings" pitchFamily="2" charset="2"/>
              <a:buChar char="q"/>
            </a:pPr>
            <a:r>
              <a:rPr lang="zh-CN" altLang="en-ZA" sz="1200" dirty="0">
                <a:solidFill>
                  <a:srgbClr val="FFFFFF"/>
                </a:solidFill>
                <a:latin typeface="+mn-ea"/>
                <a:ea typeface="+mn-ea"/>
              </a:rPr>
              <a:t>遵守标准所需要的政策</a:t>
            </a:r>
          </a:p>
          <a:p>
            <a:pPr marL="88900" indent="-88900" algn="l" eaLnBrk="0" hangingPunct="0">
              <a:spcBef>
                <a:spcPct val="20000"/>
              </a:spcBef>
              <a:buClr>
                <a:schemeClr val="hlink"/>
              </a:buClr>
              <a:buSzPct val="55000"/>
              <a:buFont typeface="Wingdings" pitchFamily="2" charset="2"/>
              <a:buChar char="q"/>
            </a:pPr>
            <a:r>
              <a:rPr lang="zh-CN" altLang="en-ZA" sz="1200" dirty="0">
                <a:solidFill>
                  <a:srgbClr val="FFFFFF"/>
                </a:solidFill>
                <a:latin typeface="+mn-ea"/>
                <a:ea typeface="+mn-ea"/>
              </a:rPr>
              <a:t>政策与标准遵从考评定义</a:t>
            </a:r>
          </a:p>
          <a:p>
            <a:pPr marL="88900" indent="-88900" algn="l" eaLnBrk="0" hangingPunct="0">
              <a:spcBef>
                <a:spcPct val="20000"/>
              </a:spcBef>
              <a:buClr>
                <a:schemeClr val="hlink"/>
              </a:buClr>
              <a:buSzPct val="55000"/>
              <a:buFont typeface="Wingdings" pitchFamily="2" charset="2"/>
              <a:buChar char="q"/>
            </a:pPr>
            <a:r>
              <a:rPr lang="en-ZA" altLang="zh-CN" sz="1200" dirty="0">
                <a:solidFill>
                  <a:srgbClr val="FFFFFF"/>
                </a:solidFill>
                <a:latin typeface="+mn-ea"/>
                <a:ea typeface="+mn-ea"/>
              </a:rPr>
              <a:t>……</a:t>
            </a:r>
          </a:p>
        </p:txBody>
      </p:sp>
      <p:sp>
        <p:nvSpPr>
          <p:cNvPr id="79" name="Text Box 14"/>
          <p:cNvSpPr txBox="1">
            <a:spLocks noChangeArrowheads="1"/>
          </p:cNvSpPr>
          <p:nvPr/>
        </p:nvSpPr>
        <p:spPr bwMode="auto">
          <a:xfrm>
            <a:off x="4673972" y="1710936"/>
            <a:ext cx="942975" cy="1176337"/>
          </a:xfrm>
          <a:prstGeom prst="rect">
            <a:avLst/>
          </a:prstGeom>
          <a:solidFill>
            <a:srgbClr val="CCFFFF"/>
          </a:solidFill>
          <a:ln w="9525" algn="ctr">
            <a:noFill/>
            <a:miter lim="800000"/>
            <a:headEnd/>
            <a:tailEnd/>
          </a:ln>
        </p:spPr>
        <p:txBody>
          <a:bodyPr wrap="square" lIns="45720" tIns="46800" rIns="45720" bIns="46800">
            <a:noAutofit/>
          </a:bodyPr>
          <a:lstStyle/>
          <a:p>
            <a:pPr marL="88900" indent="-88900" algn="l" eaLnBrk="0" hangingPunct="0">
              <a:spcBef>
                <a:spcPct val="20000"/>
              </a:spcBef>
              <a:buClr>
                <a:schemeClr val="hlink"/>
              </a:buClr>
              <a:buSzPct val="55000"/>
              <a:buFont typeface="Wingdings" pitchFamily="2" charset="2"/>
              <a:buNone/>
            </a:pPr>
            <a:endParaRPr lang="zh-CN" altLang="en-US" sz="1600" dirty="0">
              <a:solidFill>
                <a:srgbClr val="FFFFFF"/>
              </a:solidFill>
              <a:latin typeface="+mn-ea"/>
              <a:ea typeface="+mn-ea"/>
            </a:endParaRPr>
          </a:p>
          <a:p>
            <a:pPr marL="88900" indent="-88900" algn="l" eaLnBrk="0" hangingPunct="0">
              <a:spcBef>
                <a:spcPct val="20000"/>
              </a:spcBef>
              <a:buClr>
                <a:schemeClr val="hlink"/>
              </a:buClr>
              <a:buSzPct val="55000"/>
              <a:buFont typeface="Wingdings" pitchFamily="2" charset="2"/>
              <a:buChar char="q"/>
            </a:pPr>
            <a:r>
              <a:rPr lang="zh-CN" altLang="en-ZA" sz="1200" dirty="0">
                <a:solidFill>
                  <a:srgbClr val="1C1C1C"/>
                </a:solidFill>
                <a:latin typeface="+mn-ea"/>
                <a:ea typeface="+mn-ea"/>
              </a:rPr>
              <a:t>数据产生者</a:t>
            </a:r>
          </a:p>
          <a:p>
            <a:pPr marL="88900" indent="-88900" algn="l" eaLnBrk="0" hangingPunct="0">
              <a:spcBef>
                <a:spcPct val="20000"/>
              </a:spcBef>
              <a:buClr>
                <a:schemeClr val="hlink"/>
              </a:buClr>
              <a:buSzPct val="55000"/>
              <a:buFont typeface="Wingdings" pitchFamily="2" charset="2"/>
              <a:buChar char="q"/>
            </a:pPr>
            <a:r>
              <a:rPr lang="zh-CN" altLang="en-ZA" sz="1200" dirty="0">
                <a:solidFill>
                  <a:srgbClr val="1C1C1C"/>
                </a:solidFill>
                <a:latin typeface="+mn-ea"/>
                <a:ea typeface="+mn-ea"/>
              </a:rPr>
              <a:t>数据使用者</a:t>
            </a:r>
            <a:endParaRPr lang="en-ZA" altLang="zh-CN" sz="1200" dirty="0">
              <a:solidFill>
                <a:srgbClr val="1C1C1C"/>
              </a:solidFill>
              <a:latin typeface="+mn-ea"/>
              <a:ea typeface="+mn-ea"/>
            </a:endParaRPr>
          </a:p>
          <a:p>
            <a:pPr marL="88900" indent="-88900" algn="l" eaLnBrk="0" hangingPunct="0">
              <a:spcBef>
                <a:spcPct val="20000"/>
              </a:spcBef>
              <a:buClr>
                <a:schemeClr val="hlink"/>
              </a:buClr>
              <a:buSzPct val="55000"/>
              <a:buFont typeface="Wingdings" pitchFamily="2" charset="2"/>
              <a:buChar char="q"/>
            </a:pPr>
            <a:r>
              <a:rPr lang="en-ZA" altLang="zh-CN" sz="1200" dirty="0">
                <a:solidFill>
                  <a:srgbClr val="1C1C1C"/>
                </a:solidFill>
                <a:latin typeface="+mn-ea"/>
                <a:ea typeface="+mn-ea"/>
              </a:rPr>
              <a:t>………</a:t>
            </a:r>
          </a:p>
        </p:txBody>
      </p:sp>
      <p:sp>
        <p:nvSpPr>
          <p:cNvPr id="80" name="Text Box 15"/>
          <p:cNvSpPr txBox="1">
            <a:spLocks noChangeArrowheads="1"/>
          </p:cNvSpPr>
          <p:nvPr/>
        </p:nvSpPr>
        <p:spPr bwMode="auto">
          <a:xfrm>
            <a:off x="6070972" y="2620573"/>
            <a:ext cx="790575" cy="309958"/>
          </a:xfrm>
          <a:prstGeom prst="rect">
            <a:avLst/>
          </a:prstGeom>
          <a:noFill/>
          <a:ln w="9525" algn="ctr">
            <a:noFill/>
            <a:miter lim="800000"/>
            <a:headEnd/>
            <a:tailEnd/>
          </a:ln>
        </p:spPr>
        <p:txBody>
          <a:bodyPr wrap="square" lIns="0" tIns="46800" rIns="0" bIns="46800">
            <a:noAutofit/>
          </a:bodyPr>
          <a:lstStyle/>
          <a:p>
            <a:pPr algn="l" eaLnBrk="0" hangingPunct="0">
              <a:spcAft>
                <a:spcPct val="50000"/>
              </a:spcAft>
              <a:buClr>
                <a:srgbClr val="000000"/>
              </a:buClr>
              <a:buSzPct val="100000"/>
              <a:buFont typeface="Arial" charset="0"/>
              <a:buNone/>
            </a:pPr>
            <a:r>
              <a:rPr lang="zh-CN" altLang="en-US" sz="1200" dirty="0">
                <a:solidFill>
                  <a:srgbClr val="FFFFFF"/>
                </a:solidFill>
                <a:latin typeface="+mn-ea"/>
                <a:ea typeface="+mn-ea"/>
              </a:rPr>
              <a:t>流程支撑</a:t>
            </a:r>
          </a:p>
        </p:txBody>
      </p:sp>
      <p:sp>
        <p:nvSpPr>
          <p:cNvPr id="81" name="AutoShape 16"/>
          <p:cNvSpPr>
            <a:spLocks noChangeArrowheads="1"/>
          </p:cNvSpPr>
          <p:nvPr/>
        </p:nvSpPr>
        <p:spPr bwMode="auto">
          <a:xfrm>
            <a:off x="5996360" y="3828661"/>
            <a:ext cx="798512" cy="668337"/>
          </a:xfrm>
          <a:prstGeom prst="leftArrow">
            <a:avLst>
              <a:gd name="adj1" fmla="val 50000"/>
              <a:gd name="adj2" fmla="val 29869"/>
            </a:avLst>
          </a:prstGeom>
          <a:solidFill>
            <a:srgbClr val="3399FF"/>
          </a:solidFill>
          <a:ln w="9525" algn="ctr">
            <a:solidFill>
              <a:srgbClr val="336699"/>
            </a:solidFill>
            <a:miter lim="800000"/>
            <a:headEnd/>
            <a:tailEnd/>
          </a:ln>
          <a:effectLst>
            <a:outerShdw dist="35921" dir="2700000" algn="ctr" rotWithShape="0">
              <a:srgbClr val="969696"/>
            </a:outerShdw>
          </a:effectLst>
        </p:spPr>
        <p:txBody>
          <a:bodyPr wrap="none" lIns="45720" tIns="46800" rIns="45720" bIns="46800" anchor="ctr"/>
          <a:lstStyle/>
          <a:p>
            <a:pPr algn="l">
              <a:defRPr/>
            </a:pPr>
            <a:endParaRPr lang="zh-CN" altLang="en-US" sz="1200">
              <a:latin typeface="+mn-ea"/>
              <a:ea typeface="+mn-ea"/>
            </a:endParaRPr>
          </a:p>
        </p:txBody>
      </p:sp>
      <p:sp>
        <p:nvSpPr>
          <p:cNvPr id="82" name="Text Box 17"/>
          <p:cNvSpPr txBox="1">
            <a:spLocks noChangeArrowheads="1"/>
          </p:cNvSpPr>
          <p:nvPr/>
        </p:nvSpPr>
        <p:spPr bwMode="auto">
          <a:xfrm>
            <a:off x="6113835" y="4035431"/>
            <a:ext cx="747712" cy="525401"/>
          </a:xfrm>
          <a:prstGeom prst="rect">
            <a:avLst/>
          </a:prstGeom>
          <a:noFill/>
          <a:ln w="9525" algn="ctr">
            <a:noFill/>
            <a:miter lim="800000"/>
            <a:headEnd/>
            <a:tailEnd/>
          </a:ln>
        </p:spPr>
        <p:txBody>
          <a:bodyPr wrap="square" lIns="0" tIns="46800" rIns="0" bIns="46800">
            <a:noAutofit/>
          </a:bodyPr>
          <a:lstStyle/>
          <a:p>
            <a:pPr algn="l" eaLnBrk="0" hangingPunct="0">
              <a:spcAft>
                <a:spcPct val="50000"/>
              </a:spcAft>
              <a:buClr>
                <a:srgbClr val="000000"/>
              </a:buClr>
              <a:buSzPct val="100000"/>
            </a:pPr>
            <a:r>
              <a:rPr lang="zh-CN" altLang="en-US" sz="1200" dirty="0">
                <a:solidFill>
                  <a:srgbClr val="FFFFFF"/>
                </a:solidFill>
                <a:latin typeface="+mn-ea"/>
                <a:ea typeface="+mn-ea"/>
              </a:rPr>
              <a:t>流程支撑</a:t>
            </a:r>
          </a:p>
        </p:txBody>
      </p:sp>
      <p:sp>
        <p:nvSpPr>
          <p:cNvPr id="83" name="AutoShape 18"/>
          <p:cNvSpPr>
            <a:spLocks noChangeArrowheads="1"/>
          </p:cNvSpPr>
          <p:nvPr/>
        </p:nvSpPr>
        <p:spPr bwMode="gray">
          <a:xfrm>
            <a:off x="3321422" y="2976174"/>
            <a:ext cx="722313" cy="488950"/>
          </a:xfrm>
          <a:prstGeom prst="downArrow">
            <a:avLst>
              <a:gd name="adj1" fmla="val 50000"/>
              <a:gd name="adj2" fmla="val 28517"/>
            </a:avLst>
          </a:prstGeom>
          <a:solidFill>
            <a:srgbClr val="336699"/>
          </a:solidFill>
          <a:ln w="12700" algn="ctr">
            <a:solidFill>
              <a:srgbClr val="1C1C1C"/>
            </a:solidFill>
            <a:miter lim="800000"/>
            <a:headEnd/>
            <a:tailEnd/>
          </a:ln>
          <a:effectLst>
            <a:outerShdw dist="107763" dir="2700000" algn="ctr" rotWithShape="0">
              <a:srgbClr val="969696">
                <a:alpha val="50000"/>
              </a:srgbClr>
            </a:outerShdw>
          </a:effectLst>
        </p:spPr>
        <p:txBody>
          <a:bodyPr wrap="none" lIns="91276" tIns="45637" rIns="91276" bIns="45637" anchor="ctr"/>
          <a:lstStyle/>
          <a:p>
            <a:pPr algn="l">
              <a:defRPr/>
            </a:pPr>
            <a:endParaRPr lang="zh-CN" altLang="en-US" sz="1200">
              <a:latin typeface="+mn-ea"/>
              <a:ea typeface="+mn-ea"/>
            </a:endParaRPr>
          </a:p>
        </p:txBody>
      </p:sp>
      <p:sp>
        <p:nvSpPr>
          <p:cNvPr id="84" name="Text Box 19"/>
          <p:cNvSpPr txBox="1">
            <a:spLocks noChangeArrowheads="1"/>
          </p:cNvSpPr>
          <p:nvPr/>
        </p:nvSpPr>
        <p:spPr bwMode="auto">
          <a:xfrm>
            <a:off x="3553197" y="2976173"/>
            <a:ext cx="215900" cy="463846"/>
          </a:xfrm>
          <a:prstGeom prst="rect">
            <a:avLst/>
          </a:prstGeom>
          <a:noFill/>
          <a:ln w="9525" algn="ctr">
            <a:noFill/>
            <a:miter lim="800000"/>
            <a:headEnd/>
            <a:tailEnd/>
          </a:ln>
        </p:spPr>
        <p:txBody>
          <a:bodyPr lIns="45720" tIns="46800" rIns="45720" bIns="46800">
            <a:spAutoFit/>
          </a:bodyPr>
          <a:lstStyle/>
          <a:p>
            <a:pPr algn="l" eaLnBrk="0" hangingPunct="0">
              <a:buClr>
                <a:srgbClr val="000000"/>
              </a:buClr>
              <a:buSzPct val="100000"/>
              <a:buFont typeface="Arial" charset="0"/>
              <a:buNone/>
            </a:pPr>
            <a:r>
              <a:rPr lang="zh-CN" altLang="en-US" sz="1200" dirty="0">
                <a:solidFill>
                  <a:srgbClr val="FFFFFF"/>
                </a:solidFill>
                <a:latin typeface="+mn-ea"/>
                <a:ea typeface="+mn-ea"/>
              </a:rPr>
              <a:t>制</a:t>
            </a:r>
          </a:p>
          <a:p>
            <a:pPr algn="l" eaLnBrk="0" hangingPunct="0">
              <a:buClr>
                <a:srgbClr val="000000"/>
              </a:buClr>
              <a:buSzPct val="100000"/>
              <a:buFont typeface="Arial" charset="0"/>
              <a:buNone/>
            </a:pPr>
            <a:r>
              <a:rPr lang="zh-CN" altLang="en-US" sz="1200" dirty="0">
                <a:solidFill>
                  <a:srgbClr val="FFFFFF"/>
                </a:solidFill>
                <a:latin typeface="+mn-ea"/>
                <a:ea typeface="+mn-ea"/>
              </a:rPr>
              <a:t>定</a:t>
            </a:r>
          </a:p>
        </p:txBody>
      </p:sp>
      <p:sp>
        <p:nvSpPr>
          <p:cNvPr id="85" name="Rectangle 20"/>
          <p:cNvSpPr>
            <a:spLocks noChangeArrowheads="1"/>
          </p:cNvSpPr>
          <p:nvPr/>
        </p:nvSpPr>
        <p:spPr bwMode="auto">
          <a:xfrm>
            <a:off x="5208959" y="4860535"/>
            <a:ext cx="1163638" cy="309958"/>
          </a:xfrm>
          <a:prstGeom prst="rect">
            <a:avLst/>
          </a:prstGeom>
          <a:noFill/>
          <a:ln w="9525" algn="ctr">
            <a:noFill/>
            <a:miter lim="800000"/>
            <a:headEnd/>
            <a:tailEnd/>
          </a:ln>
        </p:spPr>
        <p:txBody>
          <a:bodyPr wrap="square" lIns="45720" tIns="46800" rIns="45720" bIns="46800">
            <a:spAutoFit/>
          </a:bodyPr>
          <a:lstStyle/>
          <a:p>
            <a:pPr algn="l" eaLnBrk="0" hangingPunct="0">
              <a:spcBef>
                <a:spcPct val="20000"/>
              </a:spcBef>
              <a:buClr>
                <a:schemeClr val="hlink"/>
              </a:buClr>
              <a:buSzPct val="55000"/>
              <a:buFont typeface="Wingdings" pitchFamily="2" charset="2"/>
              <a:buNone/>
            </a:pPr>
            <a:r>
              <a:rPr lang="zh-CN" altLang="en-US" sz="1400" dirty="0" smtClean="0">
                <a:solidFill>
                  <a:srgbClr val="1C1C1C"/>
                </a:solidFill>
                <a:latin typeface="+mn-ea"/>
                <a:ea typeface="+mn-ea"/>
              </a:rPr>
              <a:t>管控平台</a:t>
            </a:r>
            <a:endParaRPr lang="en-ZA" altLang="zh-CN" sz="1100" baseline="30000" dirty="0">
              <a:solidFill>
                <a:srgbClr val="1C1C1C"/>
              </a:solidFill>
              <a:latin typeface="+mn-ea"/>
              <a:ea typeface="+mn-ea"/>
            </a:endParaRPr>
          </a:p>
        </p:txBody>
      </p:sp>
      <p:sp>
        <p:nvSpPr>
          <p:cNvPr id="86" name="AutoShape 24"/>
          <p:cNvSpPr>
            <a:spLocks noChangeArrowheads="1"/>
          </p:cNvSpPr>
          <p:nvPr/>
        </p:nvSpPr>
        <p:spPr bwMode="gray">
          <a:xfrm rot="10800000">
            <a:off x="3775445" y="4576373"/>
            <a:ext cx="995363" cy="379412"/>
          </a:xfrm>
          <a:prstGeom prst="downArrow">
            <a:avLst>
              <a:gd name="adj1" fmla="val 50000"/>
              <a:gd name="adj2" fmla="val 25000"/>
            </a:avLst>
          </a:prstGeom>
          <a:solidFill>
            <a:srgbClr val="CCFFFF"/>
          </a:solidFill>
          <a:ln w="12700" algn="ctr">
            <a:solidFill>
              <a:srgbClr val="1C1C1C"/>
            </a:solidFill>
            <a:miter lim="800000"/>
            <a:headEnd/>
            <a:tailEnd/>
          </a:ln>
          <a:effectLst>
            <a:outerShdw dist="53882" dir="2700000" algn="ctr" rotWithShape="0">
              <a:srgbClr val="969696"/>
            </a:outerShdw>
          </a:effectLst>
        </p:spPr>
        <p:txBody>
          <a:bodyPr rot="10800000" wrap="none" lIns="91276" tIns="45637" rIns="91276" bIns="45637" anchor="ctr"/>
          <a:lstStyle/>
          <a:p>
            <a:pPr algn="l">
              <a:defRPr/>
            </a:pPr>
            <a:endParaRPr lang="zh-CN" altLang="en-US" sz="1200">
              <a:latin typeface="+mn-ea"/>
              <a:ea typeface="+mn-ea"/>
            </a:endParaRPr>
          </a:p>
        </p:txBody>
      </p:sp>
      <p:sp>
        <p:nvSpPr>
          <p:cNvPr id="87" name="AutoShape 25"/>
          <p:cNvSpPr>
            <a:spLocks noChangeArrowheads="1"/>
          </p:cNvSpPr>
          <p:nvPr/>
        </p:nvSpPr>
        <p:spPr bwMode="gray">
          <a:xfrm rot="10800000">
            <a:off x="7002835" y="4576373"/>
            <a:ext cx="1014412" cy="392112"/>
          </a:xfrm>
          <a:prstGeom prst="downArrow">
            <a:avLst>
              <a:gd name="adj1" fmla="val 50000"/>
              <a:gd name="adj2" fmla="val 25000"/>
            </a:avLst>
          </a:prstGeom>
          <a:solidFill>
            <a:srgbClr val="CCFFFF"/>
          </a:solidFill>
          <a:ln w="12700" algn="ctr">
            <a:solidFill>
              <a:srgbClr val="1C1C1C"/>
            </a:solidFill>
            <a:miter lim="800000"/>
            <a:headEnd/>
            <a:tailEnd/>
          </a:ln>
          <a:effectLst>
            <a:outerShdw dist="53882" dir="2700000" algn="ctr" rotWithShape="0">
              <a:srgbClr val="969696"/>
            </a:outerShdw>
          </a:effectLst>
        </p:spPr>
        <p:txBody>
          <a:bodyPr rot="10800000" wrap="none" lIns="91276" tIns="45637" rIns="91276" bIns="45637" anchor="ctr"/>
          <a:lstStyle/>
          <a:p>
            <a:pPr algn="l">
              <a:defRPr/>
            </a:pPr>
            <a:endParaRPr lang="zh-CN" altLang="en-US" sz="1200">
              <a:latin typeface="+mn-ea"/>
              <a:ea typeface="+mn-ea"/>
            </a:endParaRPr>
          </a:p>
        </p:txBody>
      </p:sp>
      <p:sp>
        <p:nvSpPr>
          <p:cNvPr id="88" name="Text Box 27"/>
          <p:cNvSpPr txBox="1">
            <a:spLocks noChangeArrowheads="1"/>
          </p:cNvSpPr>
          <p:nvPr/>
        </p:nvSpPr>
        <p:spPr bwMode="auto">
          <a:xfrm>
            <a:off x="7315572" y="4576373"/>
            <a:ext cx="434975" cy="463846"/>
          </a:xfrm>
          <a:prstGeom prst="rect">
            <a:avLst/>
          </a:prstGeom>
          <a:noFill/>
          <a:ln w="9525" algn="ctr">
            <a:noFill/>
            <a:miter lim="800000"/>
            <a:headEnd/>
            <a:tailEnd/>
          </a:ln>
        </p:spPr>
        <p:txBody>
          <a:bodyPr wrap="square" lIns="45720" tIns="46800" rIns="45720" bIns="46800">
            <a:spAutoFit/>
          </a:bodyPr>
          <a:lstStyle/>
          <a:p>
            <a:pPr algn="l" eaLnBrk="0" hangingPunct="0">
              <a:buClr>
                <a:srgbClr val="000000"/>
              </a:buClr>
              <a:buSzPct val="100000"/>
              <a:buFont typeface="Arial" charset="0"/>
              <a:buNone/>
            </a:pPr>
            <a:r>
              <a:rPr lang="zh-CN" altLang="en-US" sz="1200" dirty="0" smtClean="0">
                <a:solidFill>
                  <a:srgbClr val="1C1C1C"/>
                </a:solidFill>
                <a:latin typeface="+mn-ea"/>
                <a:ea typeface="+mn-ea"/>
              </a:rPr>
              <a:t>工具</a:t>
            </a:r>
            <a:endParaRPr lang="en-US" altLang="zh-CN" sz="1200" dirty="0" smtClean="0">
              <a:solidFill>
                <a:srgbClr val="1C1C1C"/>
              </a:solidFill>
              <a:latin typeface="+mn-ea"/>
              <a:ea typeface="+mn-ea"/>
            </a:endParaRPr>
          </a:p>
          <a:p>
            <a:pPr algn="l" eaLnBrk="0" hangingPunct="0">
              <a:buClr>
                <a:srgbClr val="000000"/>
              </a:buClr>
              <a:buSzPct val="100000"/>
              <a:buFont typeface="Arial" charset="0"/>
              <a:buNone/>
            </a:pPr>
            <a:r>
              <a:rPr lang="zh-CN" altLang="en-US" sz="1200" dirty="0" smtClean="0">
                <a:solidFill>
                  <a:srgbClr val="1C1C1C"/>
                </a:solidFill>
                <a:latin typeface="+mn-ea"/>
                <a:ea typeface="+mn-ea"/>
              </a:rPr>
              <a:t>支撑</a:t>
            </a:r>
            <a:endParaRPr lang="zh-CN" altLang="en-US" sz="1200" dirty="0">
              <a:solidFill>
                <a:srgbClr val="1C1C1C"/>
              </a:solidFill>
              <a:latin typeface="+mn-ea"/>
              <a:ea typeface="+mn-ea"/>
            </a:endParaRPr>
          </a:p>
        </p:txBody>
      </p:sp>
      <p:sp>
        <p:nvSpPr>
          <p:cNvPr id="89" name="Oval 28"/>
          <p:cNvSpPr>
            <a:spLocks noChangeArrowheads="1"/>
          </p:cNvSpPr>
          <p:nvPr/>
        </p:nvSpPr>
        <p:spPr bwMode="auto">
          <a:xfrm>
            <a:off x="2759447" y="1509323"/>
            <a:ext cx="1514475" cy="1503363"/>
          </a:xfrm>
          <a:prstGeom prst="ellipse">
            <a:avLst/>
          </a:prstGeom>
          <a:noFill/>
          <a:ln w="19050" algn="ctr">
            <a:solidFill>
              <a:srgbClr val="C00000"/>
            </a:solidFill>
            <a:round/>
            <a:headEnd/>
            <a:tailEnd/>
          </a:ln>
        </p:spPr>
        <p:txBody>
          <a:bodyPr wrap="none" lIns="45720" tIns="46800" rIns="45720" bIns="46800" anchor="ctr"/>
          <a:lstStyle/>
          <a:p>
            <a:pPr algn="l"/>
            <a:endParaRPr lang="zh-CN" altLang="en-US" sz="1200">
              <a:latin typeface="+mn-ea"/>
              <a:ea typeface="+mn-ea"/>
            </a:endParaRPr>
          </a:p>
        </p:txBody>
      </p:sp>
      <p:sp>
        <p:nvSpPr>
          <p:cNvPr id="90" name="Oval 42"/>
          <p:cNvSpPr>
            <a:spLocks noChangeArrowheads="1"/>
          </p:cNvSpPr>
          <p:nvPr/>
        </p:nvSpPr>
        <p:spPr bwMode="auto">
          <a:xfrm>
            <a:off x="2759447" y="3385748"/>
            <a:ext cx="3062288" cy="1368425"/>
          </a:xfrm>
          <a:prstGeom prst="ellipse">
            <a:avLst/>
          </a:prstGeom>
          <a:noFill/>
          <a:ln w="19050" algn="ctr">
            <a:solidFill>
              <a:srgbClr val="C00000"/>
            </a:solidFill>
            <a:round/>
            <a:headEnd/>
            <a:tailEnd/>
          </a:ln>
        </p:spPr>
        <p:txBody>
          <a:bodyPr wrap="none" lIns="45720" tIns="46800" rIns="45720" bIns="46800" anchor="ctr"/>
          <a:lstStyle/>
          <a:p>
            <a:pPr algn="l"/>
            <a:endParaRPr lang="zh-CN" altLang="en-US" sz="1200">
              <a:latin typeface="+mn-ea"/>
              <a:ea typeface="+mn-ea"/>
            </a:endParaRPr>
          </a:p>
        </p:txBody>
      </p:sp>
      <p:sp>
        <p:nvSpPr>
          <p:cNvPr id="91" name="Oval 44"/>
          <p:cNvSpPr>
            <a:spLocks noChangeArrowheads="1"/>
          </p:cNvSpPr>
          <p:nvPr/>
        </p:nvSpPr>
        <p:spPr bwMode="auto">
          <a:xfrm>
            <a:off x="6756772" y="1642673"/>
            <a:ext cx="1692275" cy="2890838"/>
          </a:xfrm>
          <a:prstGeom prst="ellipse">
            <a:avLst/>
          </a:prstGeom>
          <a:noFill/>
          <a:ln w="19050" algn="ctr">
            <a:solidFill>
              <a:srgbClr val="C00000"/>
            </a:solidFill>
            <a:round/>
            <a:headEnd/>
            <a:tailEnd/>
          </a:ln>
        </p:spPr>
        <p:txBody>
          <a:bodyPr wrap="none" lIns="45720" tIns="46800" rIns="45720" bIns="46800" anchor="ctr"/>
          <a:lstStyle/>
          <a:p>
            <a:pPr algn="l"/>
            <a:endParaRPr lang="zh-CN" altLang="en-US" sz="1200">
              <a:latin typeface="+mn-ea"/>
              <a:ea typeface="+mn-ea"/>
            </a:endParaRPr>
          </a:p>
        </p:txBody>
      </p:sp>
      <p:sp>
        <p:nvSpPr>
          <p:cNvPr id="92" name="Line 52"/>
          <p:cNvSpPr>
            <a:spLocks noChangeShapeType="1"/>
          </p:cNvSpPr>
          <p:nvPr/>
        </p:nvSpPr>
        <p:spPr bwMode="auto">
          <a:xfrm>
            <a:off x="4345360" y="1639498"/>
            <a:ext cx="0" cy="1223963"/>
          </a:xfrm>
          <a:prstGeom prst="line">
            <a:avLst/>
          </a:prstGeom>
          <a:noFill/>
          <a:ln w="9525">
            <a:solidFill>
              <a:srgbClr val="1C1C1C"/>
            </a:solidFill>
            <a:prstDash val="lgDash"/>
            <a:round/>
            <a:headEnd/>
            <a:tailEnd/>
          </a:ln>
        </p:spPr>
        <p:txBody>
          <a:bodyPr/>
          <a:lstStyle/>
          <a:p>
            <a:pPr algn="l"/>
            <a:endParaRPr lang="en-US">
              <a:latin typeface="+mn-ea"/>
              <a:ea typeface="+mn-ea"/>
            </a:endParaRPr>
          </a:p>
        </p:txBody>
      </p:sp>
      <p:sp>
        <p:nvSpPr>
          <p:cNvPr id="93" name="AutoShape 29"/>
          <p:cNvSpPr>
            <a:spLocks noChangeArrowheads="1"/>
          </p:cNvSpPr>
          <p:nvPr/>
        </p:nvSpPr>
        <p:spPr bwMode="auto">
          <a:xfrm>
            <a:off x="1394197" y="1642674"/>
            <a:ext cx="1285875" cy="2133600"/>
          </a:xfrm>
          <a:prstGeom prst="wedgeRectCallout">
            <a:avLst>
              <a:gd name="adj1" fmla="val 66201"/>
              <a:gd name="adj2" fmla="val 96"/>
            </a:avLst>
          </a:prstGeom>
          <a:solidFill>
            <a:srgbClr val="FFFFCC"/>
          </a:solidFill>
          <a:ln w="3175" algn="ctr">
            <a:solidFill>
              <a:srgbClr val="1C1C1C"/>
            </a:solidFill>
            <a:miter lim="800000"/>
            <a:headEnd/>
            <a:tailEnd/>
          </a:ln>
        </p:spPr>
        <p:txBody>
          <a:bodyPr lIns="90000" tIns="46800" rIns="90000" bIns="46800"/>
          <a:lstStyle/>
          <a:p>
            <a:pPr algn="l">
              <a:buFont typeface="Wingdings" pitchFamily="2" charset="2"/>
              <a:buChar char="Ø"/>
            </a:pPr>
            <a:r>
              <a:rPr lang="zh-CN" altLang="en-US" sz="1200" dirty="0" smtClean="0">
                <a:latin typeface="+mn-ea"/>
                <a:ea typeface="+mn-ea"/>
              </a:rPr>
              <a:t>  明确了数据管控过程中的组织结构、角色、职责等。管控组织除了要负责制定数据标准、质量、安全等要求外，还需要负责制定管控的相关流程和评价考核指标等内容。</a:t>
            </a:r>
            <a:endParaRPr lang="en-US" altLang="zh-CN" sz="1200" dirty="0" smtClean="0">
              <a:latin typeface="+mn-ea"/>
              <a:ea typeface="+mn-ea"/>
            </a:endParaRPr>
          </a:p>
        </p:txBody>
      </p:sp>
      <p:sp>
        <p:nvSpPr>
          <p:cNvPr id="94" name="AutoShape 10"/>
          <p:cNvSpPr>
            <a:spLocks noChangeArrowheads="1"/>
          </p:cNvSpPr>
          <p:nvPr/>
        </p:nvSpPr>
        <p:spPr bwMode="auto">
          <a:xfrm flipH="1" flipV="1">
            <a:off x="5972547" y="1729986"/>
            <a:ext cx="798513" cy="668337"/>
          </a:xfrm>
          <a:prstGeom prst="leftArrow">
            <a:avLst>
              <a:gd name="adj1" fmla="val 50000"/>
              <a:gd name="adj2" fmla="val 29869"/>
            </a:avLst>
          </a:prstGeom>
          <a:solidFill>
            <a:srgbClr val="336699"/>
          </a:solidFill>
          <a:ln w="12700" algn="ctr">
            <a:solidFill>
              <a:srgbClr val="1C1C1C"/>
            </a:solidFill>
            <a:miter lim="800000"/>
            <a:headEnd/>
            <a:tailEnd/>
          </a:ln>
          <a:effectLst>
            <a:outerShdw dist="38100" dir="2700000" algn="ctr" rotWithShape="0">
              <a:srgbClr val="969696">
                <a:alpha val="50000"/>
              </a:srgbClr>
            </a:outerShdw>
          </a:effectLst>
        </p:spPr>
        <p:txBody>
          <a:bodyPr wrap="none" lIns="91276" tIns="45637" rIns="91276" bIns="45637" anchor="ctr"/>
          <a:lstStyle/>
          <a:p>
            <a:pPr algn="l">
              <a:defRPr/>
            </a:pPr>
            <a:endParaRPr lang="zh-CN" altLang="en-US" sz="1200">
              <a:latin typeface="+mn-ea"/>
              <a:ea typeface="+mn-ea"/>
            </a:endParaRPr>
          </a:p>
        </p:txBody>
      </p:sp>
      <p:sp>
        <p:nvSpPr>
          <p:cNvPr id="95" name="AutoShape 8"/>
          <p:cNvSpPr>
            <a:spLocks noChangeArrowheads="1"/>
          </p:cNvSpPr>
          <p:nvPr/>
        </p:nvSpPr>
        <p:spPr bwMode="gray">
          <a:xfrm rot="10800000">
            <a:off x="4758110" y="2842821"/>
            <a:ext cx="728662" cy="577851"/>
          </a:xfrm>
          <a:prstGeom prst="downArrow">
            <a:avLst>
              <a:gd name="adj1" fmla="val 50000"/>
              <a:gd name="adj2" fmla="val 33551"/>
            </a:avLst>
          </a:prstGeom>
          <a:solidFill>
            <a:srgbClr val="6699FF"/>
          </a:solidFill>
          <a:ln w="12700" algn="ctr">
            <a:solidFill>
              <a:srgbClr val="1C1C1C"/>
            </a:solidFill>
            <a:miter lim="800000"/>
            <a:headEnd/>
            <a:tailEnd/>
          </a:ln>
          <a:effectLst>
            <a:outerShdw dist="53882" dir="2700000" algn="ctr" rotWithShape="0">
              <a:srgbClr val="969696"/>
            </a:outerShdw>
          </a:effectLst>
        </p:spPr>
        <p:txBody>
          <a:bodyPr rot="10800000" wrap="none" lIns="91276" tIns="45637" rIns="91276" bIns="45637" anchor="ctr"/>
          <a:lstStyle/>
          <a:p>
            <a:pPr algn="l">
              <a:defRPr/>
            </a:pPr>
            <a:endParaRPr lang="zh-CN" altLang="en-US" sz="1200">
              <a:latin typeface="+mn-ea"/>
              <a:ea typeface="+mn-ea"/>
            </a:endParaRPr>
          </a:p>
        </p:txBody>
      </p:sp>
      <p:sp>
        <p:nvSpPr>
          <p:cNvPr id="96" name="Text Box 13"/>
          <p:cNvSpPr txBox="1">
            <a:spLocks noChangeArrowheads="1"/>
          </p:cNvSpPr>
          <p:nvPr/>
        </p:nvSpPr>
        <p:spPr bwMode="auto">
          <a:xfrm>
            <a:off x="4994647" y="3001277"/>
            <a:ext cx="314325" cy="463846"/>
          </a:xfrm>
          <a:prstGeom prst="rect">
            <a:avLst/>
          </a:prstGeom>
          <a:noFill/>
          <a:ln w="9525" algn="ctr">
            <a:noFill/>
            <a:miter lim="800000"/>
            <a:headEnd/>
            <a:tailEnd/>
          </a:ln>
        </p:spPr>
        <p:txBody>
          <a:bodyPr lIns="45720" tIns="46800" rIns="45720" bIns="46800">
            <a:spAutoFit/>
          </a:bodyPr>
          <a:lstStyle/>
          <a:p>
            <a:pPr algn="l" eaLnBrk="0" hangingPunct="0">
              <a:buClr>
                <a:srgbClr val="000000"/>
              </a:buClr>
              <a:buSzPct val="100000"/>
              <a:buFont typeface="Arial" charset="0"/>
              <a:buNone/>
            </a:pPr>
            <a:r>
              <a:rPr lang="zh-CN" altLang="en-US" sz="1200" dirty="0">
                <a:solidFill>
                  <a:srgbClr val="FFFFFF"/>
                </a:solidFill>
                <a:latin typeface="+mn-ea"/>
                <a:ea typeface="+mn-ea"/>
              </a:rPr>
              <a:t>考</a:t>
            </a:r>
          </a:p>
          <a:p>
            <a:pPr algn="l" eaLnBrk="0" hangingPunct="0">
              <a:buClr>
                <a:srgbClr val="000000"/>
              </a:buClr>
              <a:buSzPct val="100000"/>
              <a:buFont typeface="Arial" charset="0"/>
              <a:buNone/>
            </a:pPr>
            <a:r>
              <a:rPr lang="zh-CN" altLang="en-US" sz="1200" dirty="0">
                <a:solidFill>
                  <a:srgbClr val="FFFFFF"/>
                </a:solidFill>
                <a:latin typeface="+mn-ea"/>
                <a:ea typeface="+mn-ea"/>
              </a:rPr>
              <a:t>评</a:t>
            </a:r>
          </a:p>
        </p:txBody>
      </p:sp>
      <p:sp>
        <p:nvSpPr>
          <p:cNvPr id="97" name="Text Box 15"/>
          <p:cNvSpPr txBox="1">
            <a:spLocks noChangeArrowheads="1"/>
          </p:cNvSpPr>
          <p:nvPr/>
        </p:nvSpPr>
        <p:spPr bwMode="auto">
          <a:xfrm>
            <a:off x="5982072" y="1909373"/>
            <a:ext cx="701675" cy="279180"/>
          </a:xfrm>
          <a:prstGeom prst="rect">
            <a:avLst/>
          </a:prstGeom>
          <a:noFill/>
          <a:ln w="9525" algn="ctr">
            <a:noFill/>
            <a:miter lim="800000"/>
            <a:headEnd/>
            <a:tailEnd/>
          </a:ln>
        </p:spPr>
        <p:txBody>
          <a:bodyPr wrap="square" lIns="45720" tIns="46800" rIns="45720" bIns="46800">
            <a:spAutoFit/>
          </a:bodyPr>
          <a:lstStyle/>
          <a:p>
            <a:pPr eaLnBrk="0" hangingPunct="0">
              <a:spcAft>
                <a:spcPct val="50000"/>
              </a:spcAft>
              <a:buClr>
                <a:srgbClr val="000000"/>
              </a:buClr>
              <a:buSzPct val="100000"/>
              <a:buFont typeface="Arial" charset="0"/>
              <a:buNone/>
            </a:pPr>
            <a:r>
              <a:rPr lang="zh-CN" altLang="en-US" sz="1200" dirty="0" smtClean="0">
                <a:solidFill>
                  <a:srgbClr val="FFFFFF"/>
                </a:solidFill>
                <a:latin typeface="+mn-ea"/>
                <a:ea typeface="+mn-ea"/>
              </a:rPr>
              <a:t>制定</a:t>
            </a:r>
            <a:endParaRPr lang="zh-CN" altLang="en-US" sz="1200" dirty="0">
              <a:solidFill>
                <a:srgbClr val="FFFFFF"/>
              </a:solidFill>
              <a:latin typeface="+mn-ea"/>
              <a:ea typeface="+mn-ea"/>
            </a:endParaRPr>
          </a:p>
        </p:txBody>
      </p:sp>
      <p:sp>
        <p:nvSpPr>
          <p:cNvPr id="98" name="AutoShape 29"/>
          <p:cNvSpPr>
            <a:spLocks noChangeArrowheads="1"/>
          </p:cNvSpPr>
          <p:nvPr/>
        </p:nvSpPr>
        <p:spPr bwMode="auto">
          <a:xfrm>
            <a:off x="1394197" y="4131873"/>
            <a:ext cx="1285875" cy="1778000"/>
          </a:xfrm>
          <a:prstGeom prst="wedgeRectCallout">
            <a:avLst>
              <a:gd name="adj1" fmla="val 66202"/>
              <a:gd name="adj2" fmla="val -37495"/>
            </a:avLst>
          </a:prstGeom>
          <a:solidFill>
            <a:srgbClr val="FFFFCC"/>
          </a:solidFill>
          <a:ln w="3175" algn="ctr">
            <a:solidFill>
              <a:srgbClr val="1C1C1C"/>
            </a:solidFill>
            <a:miter lim="800000"/>
            <a:headEnd/>
            <a:tailEnd/>
          </a:ln>
        </p:spPr>
        <p:txBody>
          <a:bodyPr lIns="90000" tIns="46800" rIns="90000" bIns="46800"/>
          <a:lstStyle/>
          <a:p>
            <a:pPr algn="l">
              <a:buFont typeface="Wingdings" pitchFamily="2" charset="2"/>
              <a:buChar char="Ø"/>
            </a:pPr>
            <a:r>
              <a:rPr lang="zh-CN" altLang="en-US" sz="1200" dirty="0" smtClean="0">
                <a:latin typeface="+mn-ea"/>
                <a:ea typeface="+mn-ea"/>
              </a:rPr>
              <a:t>  通过建立一些定性或定量的数据管控评价考核指标，去评估及考核数据相关责任人职责履行情况、数据管控标准及数据政策的执行情况等。</a:t>
            </a:r>
            <a:endParaRPr lang="en-US" altLang="zh-CN" sz="1200" dirty="0" smtClean="0">
              <a:latin typeface="+mn-ea"/>
              <a:ea typeface="+mn-ea"/>
            </a:endParaRPr>
          </a:p>
        </p:txBody>
      </p:sp>
      <p:sp>
        <p:nvSpPr>
          <p:cNvPr id="99" name="AutoShape 29"/>
          <p:cNvSpPr>
            <a:spLocks noChangeArrowheads="1"/>
          </p:cNvSpPr>
          <p:nvPr/>
        </p:nvSpPr>
        <p:spPr bwMode="auto">
          <a:xfrm>
            <a:off x="8595098" y="1642674"/>
            <a:ext cx="1200150" cy="1644649"/>
          </a:xfrm>
          <a:prstGeom prst="wedgeRectCallout">
            <a:avLst>
              <a:gd name="adj1" fmla="val -65572"/>
              <a:gd name="adj2" fmla="val -2354"/>
            </a:avLst>
          </a:prstGeom>
          <a:solidFill>
            <a:srgbClr val="FFFFCC"/>
          </a:solidFill>
          <a:ln w="3175" algn="ctr">
            <a:solidFill>
              <a:srgbClr val="1C1C1C"/>
            </a:solidFill>
            <a:miter lim="800000"/>
            <a:headEnd/>
            <a:tailEnd/>
          </a:ln>
        </p:spPr>
        <p:txBody>
          <a:bodyPr lIns="90000" tIns="46800" rIns="90000" bIns="46800"/>
          <a:lstStyle/>
          <a:p>
            <a:pPr algn="l">
              <a:buFont typeface="Wingdings" pitchFamily="2" charset="2"/>
              <a:buChar char="Ø"/>
            </a:pPr>
            <a:r>
              <a:rPr lang="zh-CN" altLang="en-US" sz="1200" dirty="0" smtClean="0">
                <a:latin typeface="+mn-ea"/>
                <a:ea typeface="+mn-ea"/>
              </a:rPr>
              <a:t>  规范了数据管控过程中，各个环节日常任务处理的运作模式，例如数据定义如何变更、数据冲突如何协调等。</a:t>
            </a:r>
            <a:endParaRPr lang="en-US" altLang="zh-CN" sz="1200" dirty="0" smtClean="0">
              <a:latin typeface="+mn-ea"/>
              <a:ea typeface="+mn-ea"/>
            </a:endParaRPr>
          </a:p>
        </p:txBody>
      </p:sp>
      <p:sp>
        <p:nvSpPr>
          <p:cNvPr id="100" name="AutoShape 29"/>
          <p:cNvSpPr>
            <a:spLocks noChangeArrowheads="1"/>
          </p:cNvSpPr>
          <p:nvPr/>
        </p:nvSpPr>
        <p:spPr bwMode="auto">
          <a:xfrm>
            <a:off x="8595098" y="3909623"/>
            <a:ext cx="1200150" cy="2000250"/>
          </a:xfrm>
          <a:prstGeom prst="wedgeRectCallout">
            <a:avLst>
              <a:gd name="adj1" fmla="val -59767"/>
              <a:gd name="adj2" fmla="val 30913"/>
            </a:avLst>
          </a:prstGeom>
          <a:solidFill>
            <a:srgbClr val="FFFFCC"/>
          </a:solidFill>
          <a:ln w="3175" algn="ctr">
            <a:solidFill>
              <a:srgbClr val="1C1C1C"/>
            </a:solidFill>
            <a:miter lim="800000"/>
            <a:headEnd/>
            <a:tailEnd/>
          </a:ln>
        </p:spPr>
        <p:txBody>
          <a:bodyPr lIns="90000" tIns="46800" rIns="90000" bIns="46800"/>
          <a:lstStyle/>
          <a:p>
            <a:pPr algn="l">
              <a:buFont typeface="Wingdings" pitchFamily="2" charset="2"/>
              <a:buChar char="Ø"/>
            </a:pPr>
            <a:r>
              <a:rPr lang="zh-CN" altLang="en-US" sz="1200" dirty="0" smtClean="0">
                <a:latin typeface="+mn-ea"/>
                <a:ea typeface="+mn-ea"/>
              </a:rPr>
              <a:t>  采用专门的技术平台支撑管控流程的自动化，发布管控组织制定的一些相关标准和规范，及时反映管控过程中存在的一些问题等。</a:t>
            </a:r>
            <a:endParaRPr lang="en-US" altLang="zh-CN" sz="1200" dirty="0" smtClean="0">
              <a:latin typeface="+mn-ea"/>
              <a:ea typeface="+mn-ea"/>
            </a:endParaRPr>
          </a:p>
        </p:txBody>
      </p:sp>
      <p:sp>
        <p:nvSpPr>
          <p:cNvPr id="101" name="Rectangle 92"/>
          <p:cNvSpPr/>
          <p:nvPr/>
        </p:nvSpPr>
        <p:spPr bwMode="auto">
          <a:xfrm>
            <a:off x="3134642" y="5149459"/>
            <a:ext cx="1621183" cy="1027113"/>
          </a:xfrm>
          <a:prstGeom prst="rect">
            <a:avLst/>
          </a:prstGeom>
          <a:solidFill>
            <a:srgbClr val="74D6D1"/>
          </a:solidFill>
          <a:ln w="28575" cap="flat" cmpd="sng" algn="ctr">
            <a:solidFill>
              <a:srgbClr val="009A96"/>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ts val="30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mn-ea"/>
                <a:ea typeface="+mn-ea"/>
              </a:rPr>
              <a:t>管控综合</a:t>
            </a:r>
            <a:r>
              <a:rPr lang="zh-CN" altLang="en-US" sz="1200" dirty="0" smtClean="0">
                <a:latin typeface="+mn-ea"/>
                <a:ea typeface="+mn-ea"/>
              </a:rPr>
              <a:t>管理</a:t>
            </a:r>
            <a:endParaRPr kumimoji="0" lang="en-US" altLang="zh-CN" sz="1200" b="0" i="0" u="none" strike="noStrike" cap="none" normalizeH="0" baseline="0" dirty="0" smtClean="0">
              <a:ln>
                <a:noFill/>
              </a:ln>
              <a:solidFill>
                <a:schemeClr val="tx1"/>
              </a:solidFill>
              <a:effectLst/>
              <a:latin typeface="+mn-ea"/>
              <a:ea typeface="+mn-ea"/>
            </a:endParaRPr>
          </a:p>
          <a:p>
            <a:pPr marL="88900" indent="-88900" algn="l" eaLnBrk="0" hangingPunct="0">
              <a:spcBef>
                <a:spcPts val="300"/>
              </a:spcBef>
              <a:buClr>
                <a:schemeClr val="hlink"/>
              </a:buClr>
              <a:buSzPct val="55000"/>
              <a:buFont typeface="Wingdings" pitchFamily="2" charset="2"/>
              <a:buChar char="q"/>
            </a:pPr>
            <a:r>
              <a:rPr lang="zh-CN" altLang="en-US" sz="1200" dirty="0" smtClean="0">
                <a:latin typeface="+mn-ea"/>
                <a:ea typeface="+mn-ea"/>
              </a:rPr>
              <a:t>标准</a:t>
            </a:r>
            <a:r>
              <a:rPr lang="en-US" altLang="zh-CN" sz="1200" dirty="0" smtClean="0">
                <a:latin typeface="+mn-ea"/>
                <a:ea typeface="+mn-ea"/>
              </a:rPr>
              <a:t>/</a:t>
            </a:r>
            <a:r>
              <a:rPr lang="zh-CN" altLang="en-US" sz="1200" dirty="0" smtClean="0">
                <a:latin typeface="+mn-ea"/>
                <a:ea typeface="+mn-ea"/>
              </a:rPr>
              <a:t>规范管理</a:t>
            </a:r>
            <a:endParaRPr lang="en-US" altLang="zh-CN" sz="1200" dirty="0" smtClean="0">
              <a:latin typeface="+mn-ea"/>
              <a:ea typeface="+mn-ea"/>
            </a:endParaRPr>
          </a:p>
          <a:p>
            <a:pPr marL="88900" marR="0" indent="-88900" algn="l" defTabSz="914400" eaLnBrk="0" latinLnBrk="0" hangingPunct="0">
              <a:lnSpc>
                <a:spcPct val="100000"/>
              </a:lnSpc>
              <a:spcBef>
                <a:spcPts val="0"/>
              </a:spcBef>
              <a:buClr>
                <a:schemeClr val="hlink"/>
              </a:buClr>
              <a:buSzPct val="55000"/>
              <a:buFont typeface="Wingdings" pitchFamily="2" charset="2"/>
              <a:buChar char="q"/>
              <a:tabLst/>
            </a:pPr>
            <a:r>
              <a:rPr lang="zh-CN" altLang="en-US" sz="1200" dirty="0" smtClean="0">
                <a:latin typeface="+mn-ea"/>
                <a:ea typeface="+mn-ea"/>
              </a:rPr>
              <a:t>流程管理</a:t>
            </a:r>
            <a:endParaRPr lang="en-US" altLang="zh-CN" sz="1200" dirty="0" smtClean="0">
              <a:latin typeface="+mn-ea"/>
              <a:ea typeface="+mn-ea"/>
            </a:endParaRPr>
          </a:p>
          <a:p>
            <a:pPr marL="88900" marR="0" indent="-88900" algn="l" defTabSz="914400" eaLnBrk="0" latinLnBrk="0" hangingPunct="0">
              <a:lnSpc>
                <a:spcPct val="100000"/>
              </a:lnSpc>
              <a:spcBef>
                <a:spcPts val="0"/>
              </a:spcBef>
              <a:buClr>
                <a:schemeClr val="hlink"/>
              </a:buClr>
              <a:buSzPct val="55000"/>
              <a:buFont typeface="Wingdings" pitchFamily="2" charset="2"/>
              <a:buChar char="q"/>
              <a:tabLst/>
            </a:pPr>
            <a:r>
              <a:rPr lang="zh-CN" altLang="en-US" sz="1200" dirty="0" smtClean="0">
                <a:latin typeface="+mn-ea"/>
                <a:ea typeface="+mn-ea"/>
              </a:rPr>
              <a:t>考核仪表盘</a:t>
            </a:r>
            <a:endParaRPr lang="en-US" altLang="zh-CN" sz="1200" dirty="0" smtClean="0">
              <a:latin typeface="+mn-ea"/>
              <a:ea typeface="+mn-ea"/>
            </a:endParaRPr>
          </a:p>
          <a:p>
            <a:pPr marL="88900" marR="0" indent="-88900" algn="l" defTabSz="914400" eaLnBrk="0" latinLnBrk="0" hangingPunct="0">
              <a:lnSpc>
                <a:spcPct val="100000"/>
              </a:lnSpc>
              <a:spcBef>
                <a:spcPts val="0"/>
              </a:spcBef>
              <a:buClr>
                <a:schemeClr val="hlink"/>
              </a:buClr>
              <a:buSzPct val="55000"/>
              <a:buFont typeface="Wingdings" pitchFamily="2" charset="2"/>
              <a:buChar char="q"/>
              <a:tabLst/>
            </a:pPr>
            <a:r>
              <a:rPr lang="en-US" altLang="zh-CN" sz="1200" dirty="0" smtClean="0">
                <a:latin typeface="+mn-ea"/>
                <a:ea typeface="+mn-ea"/>
              </a:rPr>
              <a:t>……</a:t>
            </a:r>
          </a:p>
        </p:txBody>
      </p:sp>
      <p:sp>
        <p:nvSpPr>
          <p:cNvPr id="102" name="Rectangle 94"/>
          <p:cNvSpPr/>
          <p:nvPr/>
        </p:nvSpPr>
        <p:spPr bwMode="auto">
          <a:xfrm>
            <a:off x="4830511" y="5149459"/>
            <a:ext cx="1621183" cy="1027113"/>
          </a:xfrm>
          <a:prstGeom prst="rect">
            <a:avLst/>
          </a:prstGeom>
          <a:solidFill>
            <a:srgbClr val="74D6D1"/>
          </a:solidFill>
          <a:ln w="28575" cap="flat" cmpd="sng" algn="ctr">
            <a:solidFill>
              <a:schemeClr val="tx1">
                <a:lumMod val="50000"/>
                <a:lumOff val="50000"/>
              </a:schemeClr>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ts val="30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mn-ea"/>
                <a:ea typeface="+mn-ea"/>
              </a:rPr>
              <a:t>元数据管理</a:t>
            </a:r>
            <a:endParaRPr kumimoji="0" lang="en-US" altLang="zh-CN" sz="1200" b="0" i="0" u="none" strike="noStrike" cap="none" normalizeH="0" baseline="0" dirty="0" smtClean="0">
              <a:ln>
                <a:noFill/>
              </a:ln>
              <a:solidFill>
                <a:schemeClr val="tx1"/>
              </a:solidFill>
              <a:effectLst/>
              <a:latin typeface="+mn-ea"/>
              <a:ea typeface="+mn-ea"/>
            </a:endParaRPr>
          </a:p>
          <a:p>
            <a:pPr marL="88900" marR="0" indent="-88900" algn="l" defTabSz="914400" eaLnBrk="0" latinLnBrk="0" hangingPunct="0">
              <a:lnSpc>
                <a:spcPct val="100000"/>
              </a:lnSpc>
              <a:spcBef>
                <a:spcPts val="300"/>
              </a:spcBef>
              <a:buClr>
                <a:schemeClr val="hlink"/>
              </a:buClr>
              <a:buSzPct val="55000"/>
              <a:buFont typeface="Wingdings" pitchFamily="2" charset="2"/>
              <a:buChar char="q"/>
              <a:tabLst/>
            </a:pPr>
            <a:r>
              <a:rPr lang="zh-CN" altLang="en-US" sz="1200" dirty="0" smtClean="0">
                <a:latin typeface="+mn-ea"/>
                <a:ea typeface="+mn-ea"/>
              </a:rPr>
              <a:t>业务元数据管理</a:t>
            </a:r>
            <a:endParaRPr lang="en-US" altLang="zh-CN" sz="1200" dirty="0" smtClean="0">
              <a:latin typeface="+mn-ea"/>
              <a:ea typeface="+mn-ea"/>
            </a:endParaRPr>
          </a:p>
          <a:p>
            <a:pPr marL="88900" marR="0" indent="-88900" algn="l" defTabSz="914400" eaLnBrk="0" latinLnBrk="0" hangingPunct="0">
              <a:lnSpc>
                <a:spcPct val="100000"/>
              </a:lnSpc>
              <a:spcBef>
                <a:spcPts val="0"/>
              </a:spcBef>
              <a:buClr>
                <a:schemeClr val="hlink"/>
              </a:buClr>
              <a:buSzPct val="55000"/>
              <a:buFont typeface="Wingdings" pitchFamily="2" charset="2"/>
              <a:buChar char="q"/>
              <a:tabLst/>
            </a:pPr>
            <a:r>
              <a:rPr lang="zh-CN" altLang="en-US" sz="1200" dirty="0" smtClean="0">
                <a:latin typeface="+mn-ea"/>
                <a:ea typeface="+mn-ea"/>
              </a:rPr>
              <a:t>技术元数据管理</a:t>
            </a:r>
            <a:endParaRPr lang="en-US" altLang="zh-CN" sz="1200" dirty="0" smtClean="0">
              <a:latin typeface="+mn-ea"/>
              <a:ea typeface="+mn-ea"/>
            </a:endParaRPr>
          </a:p>
          <a:p>
            <a:pPr marL="88900" marR="0" indent="-88900" algn="l" defTabSz="914400" eaLnBrk="0" latinLnBrk="0" hangingPunct="0">
              <a:lnSpc>
                <a:spcPct val="100000"/>
              </a:lnSpc>
              <a:spcBef>
                <a:spcPts val="0"/>
              </a:spcBef>
              <a:buClr>
                <a:schemeClr val="hlink"/>
              </a:buClr>
              <a:buSzPct val="55000"/>
              <a:buFont typeface="Wingdings" pitchFamily="2" charset="2"/>
              <a:buChar char="q"/>
              <a:tabLst/>
            </a:pPr>
            <a:r>
              <a:rPr lang="zh-CN" altLang="en-US" sz="1200" dirty="0" smtClean="0">
                <a:latin typeface="+mn-ea"/>
                <a:ea typeface="+mn-ea"/>
              </a:rPr>
              <a:t>管理元数据分析</a:t>
            </a:r>
            <a:endParaRPr lang="en-US" altLang="zh-CN" sz="1200" dirty="0" smtClean="0">
              <a:latin typeface="+mn-ea"/>
              <a:ea typeface="+mn-ea"/>
            </a:endParaRPr>
          </a:p>
          <a:p>
            <a:pPr marL="88900" marR="0" indent="-88900" algn="l" defTabSz="914400" eaLnBrk="0" latinLnBrk="0" hangingPunct="0">
              <a:lnSpc>
                <a:spcPct val="100000"/>
              </a:lnSpc>
              <a:spcBef>
                <a:spcPts val="0"/>
              </a:spcBef>
              <a:buClr>
                <a:schemeClr val="hlink"/>
              </a:buClr>
              <a:buSzPct val="55000"/>
              <a:buFont typeface="Wingdings" pitchFamily="2" charset="2"/>
              <a:buChar char="q"/>
              <a:tabLst/>
            </a:pPr>
            <a:r>
              <a:rPr lang="en-US" altLang="zh-CN" sz="1200" dirty="0" smtClean="0">
                <a:latin typeface="+mn-ea"/>
                <a:ea typeface="+mn-ea"/>
              </a:rPr>
              <a:t>……</a:t>
            </a:r>
            <a:endParaRPr lang="zh-CN" altLang="en-US" sz="1200" dirty="0" smtClean="0">
              <a:latin typeface="+mn-ea"/>
              <a:ea typeface="+mn-ea"/>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mn-ea"/>
              <a:ea typeface="+mn-ea"/>
            </a:endParaRPr>
          </a:p>
        </p:txBody>
      </p:sp>
      <p:sp>
        <p:nvSpPr>
          <p:cNvPr id="103" name="Rectangle 95"/>
          <p:cNvSpPr/>
          <p:nvPr/>
        </p:nvSpPr>
        <p:spPr bwMode="auto">
          <a:xfrm>
            <a:off x="6526380" y="5149459"/>
            <a:ext cx="1621183" cy="1027113"/>
          </a:xfrm>
          <a:prstGeom prst="rect">
            <a:avLst/>
          </a:prstGeom>
          <a:solidFill>
            <a:srgbClr val="74D6D1"/>
          </a:solidFill>
          <a:ln w="28575" cap="flat" cmpd="sng" algn="ctr">
            <a:solidFill>
              <a:schemeClr val="tx1">
                <a:lumMod val="50000"/>
                <a:lumOff val="50000"/>
              </a:schemeClr>
            </a:solidFill>
            <a:prstDash val="solid"/>
            <a:round/>
            <a:headEnd type="none" w="med" len="med"/>
            <a:tailEnd type="triangle" w="med" len="med"/>
          </a:ln>
          <a:effectLst/>
        </p:spPr>
        <p:txBody>
          <a:bodyPr vert="horz" wrap="non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ts val="30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mn-ea"/>
                <a:ea typeface="+mn-ea"/>
              </a:rPr>
              <a:t>数据质量管理</a:t>
            </a:r>
            <a:endParaRPr kumimoji="0" lang="en-US" altLang="zh-CN" sz="1200" b="0" i="0" u="none" strike="noStrike" cap="none" normalizeH="0" baseline="0" dirty="0" smtClean="0">
              <a:ln>
                <a:noFill/>
              </a:ln>
              <a:solidFill>
                <a:schemeClr val="tx1"/>
              </a:solidFill>
              <a:effectLst/>
              <a:latin typeface="+mn-ea"/>
              <a:ea typeface="+mn-ea"/>
            </a:endParaRPr>
          </a:p>
          <a:p>
            <a:pPr marL="88900" marR="0" indent="-88900" algn="l" defTabSz="914400" eaLnBrk="0" latinLnBrk="0" hangingPunct="0">
              <a:lnSpc>
                <a:spcPct val="100000"/>
              </a:lnSpc>
              <a:spcBef>
                <a:spcPts val="300"/>
              </a:spcBef>
              <a:buClr>
                <a:schemeClr val="hlink"/>
              </a:buClr>
              <a:buSzPct val="55000"/>
              <a:buFont typeface="Wingdings" pitchFamily="2" charset="2"/>
              <a:buChar char="q"/>
              <a:tabLst/>
            </a:pPr>
            <a:r>
              <a:rPr lang="zh-CN" altLang="en-US" sz="1200" dirty="0" smtClean="0">
                <a:latin typeface="+mn-ea"/>
                <a:ea typeface="+mn-ea"/>
              </a:rPr>
              <a:t>稽核规则管理</a:t>
            </a:r>
            <a:endParaRPr lang="en-US" altLang="zh-CN" sz="1200" dirty="0" smtClean="0">
              <a:latin typeface="+mn-ea"/>
              <a:ea typeface="+mn-ea"/>
            </a:endParaRPr>
          </a:p>
          <a:p>
            <a:pPr marL="88900" marR="0" indent="-88900" algn="l" defTabSz="914400" eaLnBrk="0" latinLnBrk="0" hangingPunct="0">
              <a:lnSpc>
                <a:spcPct val="100000"/>
              </a:lnSpc>
              <a:spcBef>
                <a:spcPts val="0"/>
              </a:spcBef>
              <a:buClr>
                <a:schemeClr val="hlink"/>
              </a:buClr>
              <a:buSzPct val="55000"/>
              <a:buFont typeface="Wingdings" pitchFamily="2" charset="2"/>
              <a:buChar char="q"/>
              <a:tabLst/>
            </a:pPr>
            <a:r>
              <a:rPr lang="zh-CN" altLang="en-US" sz="1200" dirty="0" smtClean="0">
                <a:latin typeface="+mn-ea"/>
                <a:ea typeface="+mn-ea"/>
              </a:rPr>
              <a:t>数据稽核</a:t>
            </a:r>
            <a:endParaRPr lang="en-US" altLang="zh-CN" sz="1200" dirty="0" smtClean="0">
              <a:latin typeface="+mn-ea"/>
              <a:ea typeface="+mn-ea"/>
            </a:endParaRPr>
          </a:p>
          <a:p>
            <a:pPr marL="88900" marR="0" indent="-88900" algn="l" defTabSz="914400" eaLnBrk="0" latinLnBrk="0" hangingPunct="0">
              <a:lnSpc>
                <a:spcPct val="100000"/>
              </a:lnSpc>
              <a:spcBef>
                <a:spcPts val="0"/>
              </a:spcBef>
              <a:buClr>
                <a:schemeClr val="hlink"/>
              </a:buClr>
              <a:buSzPct val="55000"/>
              <a:buFont typeface="Wingdings" pitchFamily="2" charset="2"/>
              <a:buChar char="q"/>
              <a:tabLst/>
            </a:pPr>
            <a:r>
              <a:rPr lang="zh-CN" altLang="en-US" sz="1200" dirty="0" smtClean="0">
                <a:latin typeface="+mn-ea"/>
                <a:ea typeface="+mn-ea"/>
              </a:rPr>
              <a:t>质量报告</a:t>
            </a:r>
            <a:endParaRPr lang="en-US" altLang="zh-CN" sz="1200" dirty="0" smtClean="0">
              <a:latin typeface="+mn-ea"/>
              <a:ea typeface="+mn-ea"/>
            </a:endParaRPr>
          </a:p>
          <a:p>
            <a:pPr marL="88900" marR="0" indent="-88900" algn="l" defTabSz="914400" eaLnBrk="0" latinLnBrk="0" hangingPunct="0">
              <a:lnSpc>
                <a:spcPct val="100000"/>
              </a:lnSpc>
              <a:spcBef>
                <a:spcPts val="0"/>
              </a:spcBef>
              <a:buClr>
                <a:schemeClr val="hlink"/>
              </a:buClr>
              <a:buSzPct val="55000"/>
              <a:buFont typeface="Wingdings" pitchFamily="2" charset="2"/>
              <a:buChar char="q"/>
              <a:tabLst/>
            </a:pPr>
            <a:r>
              <a:rPr lang="en-US" altLang="zh-CN" sz="1200" dirty="0" smtClean="0">
                <a:latin typeface="+mn-ea"/>
                <a:ea typeface="+mn-ea"/>
              </a:rPr>
              <a:t>……</a:t>
            </a:r>
            <a:endParaRPr lang="zh-CN" altLang="en-US" sz="1200" dirty="0" smtClean="0">
              <a:latin typeface="+mn-ea"/>
              <a:ea typeface="+mn-ea"/>
            </a:endParaRPr>
          </a:p>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mn-ea"/>
              <a:ea typeface="+mn-ea"/>
            </a:endParaRPr>
          </a:p>
        </p:txBody>
      </p:sp>
      <p:sp>
        <p:nvSpPr>
          <p:cNvPr id="104" name="Oval 47"/>
          <p:cNvSpPr>
            <a:spLocks noChangeArrowheads="1"/>
          </p:cNvSpPr>
          <p:nvPr/>
        </p:nvSpPr>
        <p:spPr bwMode="auto">
          <a:xfrm>
            <a:off x="2688010" y="4843073"/>
            <a:ext cx="5868987" cy="1422400"/>
          </a:xfrm>
          <a:prstGeom prst="ellipse">
            <a:avLst/>
          </a:prstGeom>
          <a:noFill/>
          <a:ln w="19050" algn="ctr">
            <a:solidFill>
              <a:srgbClr val="C00000"/>
            </a:solidFill>
            <a:round/>
            <a:headEnd/>
            <a:tailEnd/>
          </a:ln>
        </p:spPr>
        <p:txBody>
          <a:bodyPr wrap="none" lIns="45720" tIns="46800" rIns="45720" bIns="46800" anchor="ctr"/>
          <a:lstStyle/>
          <a:p>
            <a:pPr algn="l"/>
            <a:endParaRPr lang="zh-CN" altLang="en-US" sz="1200">
              <a:latin typeface="+mn-ea"/>
              <a:ea typeface="+mn-ea"/>
            </a:endParaRPr>
          </a:p>
        </p:txBody>
      </p:sp>
      <p:sp>
        <p:nvSpPr>
          <p:cNvPr id="105" name="Text Box 27"/>
          <p:cNvSpPr txBox="1">
            <a:spLocks noChangeArrowheads="1"/>
          </p:cNvSpPr>
          <p:nvPr/>
        </p:nvSpPr>
        <p:spPr bwMode="auto">
          <a:xfrm>
            <a:off x="4061197" y="4576373"/>
            <a:ext cx="400050" cy="463846"/>
          </a:xfrm>
          <a:prstGeom prst="rect">
            <a:avLst/>
          </a:prstGeom>
          <a:noFill/>
          <a:ln w="9525" algn="ctr">
            <a:noFill/>
            <a:miter lim="800000"/>
            <a:headEnd/>
            <a:tailEnd/>
          </a:ln>
        </p:spPr>
        <p:txBody>
          <a:bodyPr wrap="square" lIns="45720" tIns="46800" rIns="45720" bIns="46800">
            <a:spAutoFit/>
          </a:bodyPr>
          <a:lstStyle/>
          <a:p>
            <a:pPr algn="l" eaLnBrk="0" hangingPunct="0">
              <a:buClr>
                <a:srgbClr val="000000"/>
              </a:buClr>
              <a:buSzPct val="100000"/>
              <a:buFont typeface="Arial" charset="0"/>
              <a:buNone/>
            </a:pPr>
            <a:r>
              <a:rPr lang="zh-CN" altLang="en-US" sz="1200" dirty="0" smtClean="0">
                <a:solidFill>
                  <a:srgbClr val="1C1C1C"/>
                </a:solidFill>
                <a:latin typeface="+mn-ea"/>
                <a:ea typeface="+mn-ea"/>
              </a:rPr>
              <a:t>工具</a:t>
            </a:r>
            <a:endParaRPr lang="en-US" altLang="zh-CN" sz="1200" dirty="0" smtClean="0">
              <a:solidFill>
                <a:srgbClr val="1C1C1C"/>
              </a:solidFill>
              <a:latin typeface="+mn-ea"/>
              <a:ea typeface="+mn-ea"/>
            </a:endParaRPr>
          </a:p>
          <a:p>
            <a:pPr algn="l" eaLnBrk="0" hangingPunct="0">
              <a:buClr>
                <a:srgbClr val="000000"/>
              </a:buClr>
              <a:buSzPct val="100000"/>
              <a:buFont typeface="Arial" charset="0"/>
              <a:buNone/>
            </a:pPr>
            <a:r>
              <a:rPr lang="zh-CN" altLang="en-US" sz="1200" dirty="0" smtClean="0">
                <a:solidFill>
                  <a:srgbClr val="1C1C1C"/>
                </a:solidFill>
                <a:latin typeface="+mn-ea"/>
                <a:ea typeface="+mn-ea"/>
              </a:rPr>
              <a:t>支撑</a:t>
            </a:r>
            <a:endParaRPr lang="zh-CN" altLang="en-US" sz="1200" dirty="0">
              <a:solidFill>
                <a:srgbClr val="1C1C1C"/>
              </a:solidFill>
              <a:latin typeface="+mn-ea"/>
              <a:ea typeface="+mn-ea"/>
            </a:endParaRPr>
          </a:p>
        </p:txBody>
      </p:sp>
      <p:sp>
        <p:nvSpPr>
          <p:cNvPr id="106" name="TextBox 105"/>
          <p:cNvSpPr txBox="1"/>
          <p:nvPr/>
        </p:nvSpPr>
        <p:spPr>
          <a:xfrm>
            <a:off x="1305297" y="951353"/>
            <a:ext cx="8667750" cy="501098"/>
          </a:xfrm>
          <a:prstGeom prst="rect">
            <a:avLst/>
          </a:prstGeom>
          <a:noFill/>
        </p:spPr>
        <p:txBody>
          <a:bodyPr wrap="square" rtlCol="0">
            <a:noAutofit/>
          </a:bodyPr>
          <a:lstStyle/>
          <a:p>
            <a:pPr algn="l"/>
            <a:r>
              <a:rPr lang="zh-CN" altLang="en-US" sz="1600" b="1" dirty="0" smtClean="0">
                <a:latin typeface="+mn-ea"/>
                <a:ea typeface="+mn-ea"/>
              </a:rPr>
              <a:t>组织架构、评价与考核、管控流程、管控工具</a:t>
            </a:r>
            <a:r>
              <a:rPr lang="zh-CN" altLang="en-US" sz="1600" dirty="0" smtClean="0">
                <a:latin typeface="+mn-ea"/>
                <a:ea typeface="+mn-ea"/>
              </a:rPr>
              <a:t>这四个域相互作用、相互支撑，提供对各信息系统数据的管控。</a:t>
            </a:r>
            <a:endParaRPr lang="zh-CN" altLang="en-US" sz="1600" dirty="0">
              <a:latin typeface="+mn-ea"/>
              <a:ea typeface="+mn-ea"/>
            </a:endParaRPr>
          </a:p>
        </p:txBody>
      </p:sp>
    </p:spTree>
    <p:extLst>
      <p:ext uri="{BB962C8B-B14F-4D97-AF65-F5344CB8AC3E}">
        <p14:creationId xmlns="" xmlns:p14="http://schemas.microsoft.com/office/powerpoint/2010/main" val="253055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 calcmode="lin" valueType="num">
                                      <p:cBhvr additive="base">
                                        <p:cTn id="7" dur="500" fill="hold"/>
                                        <p:tgtEl>
                                          <p:spTgt spid="89"/>
                                        </p:tgtEl>
                                        <p:attrNameLst>
                                          <p:attrName>ppt_x</p:attrName>
                                        </p:attrNameLst>
                                      </p:cBhvr>
                                      <p:tavLst>
                                        <p:tav tm="0">
                                          <p:val>
                                            <p:strVal val="#ppt_x"/>
                                          </p:val>
                                        </p:tav>
                                        <p:tav tm="100000">
                                          <p:val>
                                            <p:strVal val="#ppt_x"/>
                                          </p:val>
                                        </p:tav>
                                      </p:tavLst>
                                    </p:anim>
                                    <p:anim calcmode="lin" valueType="num">
                                      <p:cBhvr additive="base">
                                        <p:cTn id="8" dur="500" fill="hold"/>
                                        <p:tgtEl>
                                          <p:spTgt spid="8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3"/>
                                        </p:tgtEl>
                                        <p:attrNameLst>
                                          <p:attrName>style.visibility</p:attrName>
                                        </p:attrNameLst>
                                      </p:cBhvr>
                                      <p:to>
                                        <p:strVal val="visible"/>
                                      </p:to>
                                    </p:set>
                                    <p:anim calcmode="lin" valueType="num">
                                      <p:cBhvr additive="base">
                                        <p:cTn id="11" dur="500" fill="hold"/>
                                        <p:tgtEl>
                                          <p:spTgt spid="93"/>
                                        </p:tgtEl>
                                        <p:attrNameLst>
                                          <p:attrName>ppt_x</p:attrName>
                                        </p:attrNameLst>
                                      </p:cBhvr>
                                      <p:tavLst>
                                        <p:tav tm="0">
                                          <p:val>
                                            <p:strVal val="#ppt_x"/>
                                          </p:val>
                                        </p:tav>
                                        <p:tav tm="100000">
                                          <p:val>
                                            <p:strVal val="#ppt_x"/>
                                          </p:val>
                                        </p:tav>
                                      </p:tavLst>
                                    </p:anim>
                                    <p:anim calcmode="lin" valueType="num">
                                      <p:cBhvr additive="base">
                                        <p:cTn id="12" dur="500" fill="hold"/>
                                        <p:tgtEl>
                                          <p:spTgt spid="9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91"/>
                                        </p:tgtEl>
                                        <p:attrNameLst>
                                          <p:attrName>style.visibility</p:attrName>
                                        </p:attrNameLst>
                                      </p:cBhvr>
                                      <p:to>
                                        <p:strVal val="visible"/>
                                      </p:to>
                                    </p:set>
                                    <p:anim calcmode="lin" valueType="num">
                                      <p:cBhvr additive="base">
                                        <p:cTn id="17" dur="500" fill="hold"/>
                                        <p:tgtEl>
                                          <p:spTgt spid="91"/>
                                        </p:tgtEl>
                                        <p:attrNameLst>
                                          <p:attrName>ppt_x</p:attrName>
                                        </p:attrNameLst>
                                      </p:cBhvr>
                                      <p:tavLst>
                                        <p:tav tm="0">
                                          <p:val>
                                            <p:strVal val="#ppt_x"/>
                                          </p:val>
                                        </p:tav>
                                        <p:tav tm="100000">
                                          <p:val>
                                            <p:strVal val="#ppt_x"/>
                                          </p:val>
                                        </p:tav>
                                      </p:tavLst>
                                    </p:anim>
                                    <p:anim calcmode="lin" valueType="num">
                                      <p:cBhvr additive="base">
                                        <p:cTn id="18" dur="500" fill="hold"/>
                                        <p:tgtEl>
                                          <p:spTgt spid="91"/>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99"/>
                                        </p:tgtEl>
                                        <p:attrNameLst>
                                          <p:attrName>style.visibility</p:attrName>
                                        </p:attrNameLst>
                                      </p:cBhvr>
                                      <p:to>
                                        <p:strVal val="visible"/>
                                      </p:to>
                                    </p:set>
                                    <p:anim calcmode="lin" valueType="num">
                                      <p:cBhvr additive="base">
                                        <p:cTn id="21" dur="500" fill="hold"/>
                                        <p:tgtEl>
                                          <p:spTgt spid="99"/>
                                        </p:tgtEl>
                                        <p:attrNameLst>
                                          <p:attrName>ppt_x</p:attrName>
                                        </p:attrNameLst>
                                      </p:cBhvr>
                                      <p:tavLst>
                                        <p:tav tm="0">
                                          <p:val>
                                            <p:strVal val="#ppt_x"/>
                                          </p:val>
                                        </p:tav>
                                        <p:tav tm="100000">
                                          <p:val>
                                            <p:strVal val="#ppt_x"/>
                                          </p:val>
                                        </p:tav>
                                      </p:tavLst>
                                    </p:anim>
                                    <p:anim calcmode="lin" valueType="num">
                                      <p:cBhvr additive="base">
                                        <p:cTn id="22"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90"/>
                                        </p:tgtEl>
                                        <p:attrNameLst>
                                          <p:attrName>style.visibility</p:attrName>
                                        </p:attrNameLst>
                                      </p:cBhvr>
                                      <p:to>
                                        <p:strVal val="visible"/>
                                      </p:to>
                                    </p:set>
                                    <p:anim calcmode="lin" valueType="num">
                                      <p:cBhvr additive="base">
                                        <p:cTn id="27" dur="500" fill="hold"/>
                                        <p:tgtEl>
                                          <p:spTgt spid="90"/>
                                        </p:tgtEl>
                                        <p:attrNameLst>
                                          <p:attrName>ppt_x</p:attrName>
                                        </p:attrNameLst>
                                      </p:cBhvr>
                                      <p:tavLst>
                                        <p:tav tm="0">
                                          <p:val>
                                            <p:strVal val="#ppt_x"/>
                                          </p:val>
                                        </p:tav>
                                        <p:tav tm="100000">
                                          <p:val>
                                            <p:strVal val="#ppt_x"/>
                                          </p:val>
                                        </p:tav>
                                      </p:tavLst>
                                    </p:anim>
                                    <p:anim calcmode="lin" valueType="num">
                                      <p:cBhvr additive="base">
                                        <p:cTn id="28" dur="500" fill="hold"/>
                                        <p:tgtEl>
                                          <p:spTgt spid="9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98"/>
                                        </p:tgtEl>
                                        <p:attrNameLst>
                                          <p:attrName>style.visibility</p:attrName>
                                        </p:attrNameLst>
                                      </p:cBhvr>
                                      <p:to>
                                        <p:strVal val="visible"/>
                                      </p:to>
                                    </p:set>
                                    <p:anim calcmode="lin" valueType="num">
                                      <p:cBhvr additive="base">
                                        <p:cTn id="31" dur="500" fill="hold"/>
                                        <p:tgtEl>
                                          <p:spTgt spid="98"/>
                                        </p:tgtEl>
                                        <p:attrNameLst>
                                          <p:attrName>ppt_x</p:attrName>
                                        </p:attrNameLst>
                                      </p:cBhvr>
                                      <p:tavLst>
                                        <p:tav tm="0">
                                          <p:val>
                                            <p:strVal val="#ppt_x"/>
                                          </p:val>
                                        </p:tav>
                                        <p:tav tm="100000">
                                          <p:val>
                                            <p:strVal val="#ppt_x"/>
                                          </p:val>
                                        </p:tav>
                                      </p:tavLst>
                                    </p:anim>
                                    <p:anim calcmode="lin" valueType="num">
                                      <p:cBhvr additive="base">
                                        <p:cTn id="32"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4"/>
                                        </p:tgtEl>
                                        <p:attrNameLst>
                                          <p:attrName>style.visibility</p:attrName>
                                        </p:attrNameLst>
                                      </p:cBhvr>
                                      <p:to>
                                        <p:strVal val="visible"/>
                                      </p:to>
                                    </p:set>
                                    <p:anim calcmode="lin" valueType="num">
                                      <p:cBhvr additive="base">
                                        <p:cTn id="37" dur="500" fill="hold"/>
                                        <p:tgtEl>
                                          <p:spTgt spid="104"/>
                                        </p:tgtEl>
                                        <p:attrNameLst>
                                          <p:attrName>ppt_x</p:attrName>
                                        </p:attrNameLst>
                                      </p:cBhvr>
                                      <p:tavLst>
                                        <p:tav tm="0">
                                          <p:val>
                                            <p:strVal val="#ppt_x"/>
                                          </p:val>
                                        </p:tav>
                                        <p:tav tm="100000">
                                          <p:val>
                                            <p:strVal val="#ppt_x"/>
                                          </p:val>
                                        </p:tav>
                                      </p:tavLst>
                                    </p:anim>
                                    <p:anim calcmode="lin" valueType="num">
                                      <p:cBhvr additive="base">
                                        <p:cTn id="38" dur="500" fill="hold"/>
                                        <p:tgtEl>
                                          <p:spTgt spid="10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00"/>
                                        </p:tgtEl>
                                        <p:attrNameLst>
                                          <p:attrName>style.visibility</p:attrName>
                                        </p:attrNameLst>
                                      </p:cBhvr>
                                      <p:to>
                                        <p:strVal val="visible"/>
                                      </p:to>
                                    </p:set>
                                    <p:anim calcmode="lin" valueType="num">
                                      <p:cBhvr additive="base">
                                        <p:cTn id="41" dur="500" fill="hold"/>
                                        <p:tgtEl>
                                          <p:spTgt spid="100"/>
                                        </p:tgtEl>
                                        <p:attrNameLst>
                                          <p:attrName>ppt_x</p:attrName>
                                        </p:attrNameLst>
                                      </p:cBhvr>
                                      <p:tavLst>
                                        <p:tav tm="0">
                                          <p:val>
                                            <p:strVal val="#ppt_x"/>
                                          </p:val>
                                        </p:tav>
                                        <p:tav tm="100000">
                                          <p:val>
                                            <p:strVal val="#ppt_x"/>
                                          </p:val>
                                        </p:tav>
                                      </p:tavLst>
                                    </p:anim>
                                    <p:anim calcmode="lin" valueType="num">
                                      <p:cBhvr additive="base">
                                        <p:cTn id="42"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 grpId="0" animBg="1"/>
      <p:bldP spid="90" grpId="0" animBg="1"/>
      <p:bldP spid="91" grpId="0" animBg="1"/>
      <p:bldP spid="93" grpId="0" animBg="1"/>
      <p:bldP spid="98" grpId="0" animBg="1"/>
      <p:bldP spid="99" grpId="0" animBg="1"/>
      <p:bldP spid="100" grpId="0" animBg="1"/>
      <p:bldP spid="10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大数据分析平台总体架构</a:t>
            </a:r>
            <a:r>
              <a:rPr lang="en-US" altLang="zh-CN" dirty="0"/>
              <a:t>——</a:t>
            </a:r>
            <a:r>
              <a:rPr lang="zh-CN" altLang="en-US" dirty="0"/>
              <a:t>数据管</a:t>
            </a:r>
            <a:r>
              <a:rPr lang="zh-CN" altLang="en-US" dirty="0" smtClean="0"/>
              <a:t>控组织</a:t>
            </a:r>
            <a:endParaRPr lang="zh-CN" altLang="en-US" dirty="0"/>
          </a:p>
        </p:txBody>
      </p:sp>
      <p:sp>
        <p:nvSpPr>
          <p:cNvPr id="4" name="Text Box 3"/>
          <p:cNvSpPr txBox="1">
            <a:spLocks noChangeArrowheads="1"/>
          </p:cNvSpPr>
          <p:nvPr/>
        </p:nvSpPr>
        <p:spPr bwMode="auto">
          <a:xfrm>
            <a:off x="2622136" y="837706"/>
            <a:ext cx="8755888" cy="1693413"/>
          </a:xfrm>
          <a:prstGeom prst="rect">
            <a:avLst/>
          </a:prstGeom>
          <a:noFill/>
          <a:ln w="12700" algn="ctr">
            <a:noFill/>
            <a:miter lim="800000"/>
            <a:headEnd/>
            <a:tailEnd/>
          </a:ln>
        </p:spPr>
        <p:txBody>
          <a:bodyPr wrap="square" lIns="92075" tIns="46038" rIns="92075" bIns="46038">
            <a:spAutoFit/>
          </a:bodyPr>
          <a:lstStyle/>
          <a:p>
            <a:pPr marL="177800" lvl="1" indent="-177800" defTabSz="714375" eaLnBrk="0" hangingPunct="0">
              <a:lnSpc>
                <a:spcPct val="130000"/>
              </a:lnSpc>
              <a:spcBef>
                <a:spcPts val="0"/>
              </a:spcBef>
              <a:buClr>
                <a:srgbClr val="EE8A04"/>
              </a:buClr>
              <a:buSzPct val="80000"/>
              <a:buFont typeface="Wingdings" pitchFamily="2" charset="2"/>
              <a:buChar char="l"/>
              <a:defRPr/>
            </a:pPr>
            <a:r>
              <a:rPr lang="zh-CN" altLang="en-US" sz="1600" b="1" dirty="0">
                <a:solidFill>
                  <a:schemeClr val="tx1">
                    <a:lumMod val="50000"/>
                    <a:lumOff val="50000"/>
                  </a:schemeClr>
                </a:solidFill>
                <a:latin typeface="+mj-ea"/>
                <a:ea typeface="+mj-ea"/>
              </a:rPr>
              <a:t>数据管控组织是数据管控体系中最重要的因素，它负责定义和管理业务数据相关标准，制定遵寻标准所必须的政策，监测正在进行的数据管控行动。</a:t>
            </a:r>
          </a:p>
          <a:p>
            <a:pPr marL="177800" lvl="1" indent="-177800" defTabSz="714375" eaLnBrk="0" hangingPunct="0">
              <a:lnSpc>
                <a:spcPct val="130000"/>
              </a:lnSpc>
              <a:spcBef>
                <a:spcPts val="0"/>
              </a:spcBef>
              <a:buClr>
                <a:srgbClr val="EE8A04"/>
              </a:buClr>
              <a:buSzPct val="80000"/>
              <a:buFont typeface="Wingdings" pitchFamily="2" charset="2"/>
              <a:buChar char="l"/>
              <a:defRPr/>
            </a:pPr>
            <a:r>
              <a:rPr lang="zh-CN" altLang="en-US" sz="1600" b="1" dirty="0">
                <a:solidFill>
                  <a:schemeClr val="tx1">
                    <a:lumMod val="50000"/>
                    <a:lumOff val="50000"/>
                  </a:schemeClr>
                </a:solidFill>
                <a:latin typeface="+mj-ea"/>
                <a:ea typeface="+mj-ea"/>
              </a:rPr>
              <a:t>数据管控组织是否有完整与合理的角色定义、是否有高层领导的参与，是整个数据管控的成败的关键。</a:t>
            </a:r>
          </a:p>
          <a:p>
            <a:pPr marL="177800" lvl="1" indent="-177800" defTabSz="714375" eaLnBrk="0" hangingPunct="0">
              <a:lnSpc>
                <a:spcPct val="130000"/>
              </a:lnSpc>
              <a:spcBef>
                <a:spcPts val="0"/>
              </a:spcBef>
              <a:buClr>
                <a:srgbClr val="EE8A04"/>
              </a:buClr>
              <a:buSzPct val="80000"/>
              <a:buFont typeface="Wingdings" pitchFamily="2" charset="2"/>
              <a:buChar char="l"/>
              <a:defRPr/>
            </a:pPr>
            <a:r>
              <a:rPr lang="zh-CN" altLang="en-US" sz="1600" b="1" dirty="0">
                <a:solidFill>
                  <a:schemeClr val="tx1">
                    <a:lumMod val="50000"/>
                    <a:lumOff val="50000"/>
                  </a:schemeClr>
                </a:solidFill>
                <a:latin typeface="+mj-ea"/>
                <a:ea typeface="+mj-ea"/>
              </a:rPr>
              <a:t>典型的数据管控组织如下所示：</a:t>
            </a:r>
          </a:p>
        </p:txBody>
      </p:sp>
      <p:pic>
        <p:nvPicPr>
          <p:cNvPr id="2052"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6226" y="2782272"/>
            <a:ext cx="2555805" cy="153831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8" name="直角三角形 57"/>
          <p:cNvSpPr/>
          <p:nvPr/>
        </p:nvSpPr>
        <p:spPr bwMode="auto">
          <a:xfrm flipH="1">
            <a:off x="1509503" y="827922"/>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62" name="直角三角形 61"/>
          <p:cNvSpPr/>
          <p:nvPr/>
        </p:nvSpPr>
        <p:spPr bwMode="auto">
          <a:xfrm flipH="1" flipV="1">
            <a:off x="1509503" y="4357473"/>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59" name="矩形 58"/>
          <p:cNvSpPr/>
          <p:nvPr/>
        </p:nvSpPr>
        <p:spPr bwMode="auto">
          <a:xfrm>
            <a:off x="106224" y="2777271"/>
            <a:ext cx="2016000" cy="288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41" name="Rectangle 19"/>
          <p:cNvSpPr>
            <a:spLocks noChangeArrowheads="1"/>
          </p:cNvSpPr>
          <p:nvPr/>
        </p:nvSpPr>
        <p:spPr bwMode="auto">
          <a:xfrm>
            <a:off x="2740579" y="3228861"/>
            <a:ext cx="8618396" cy="2999721"/>
          </a:xfrm>
          <a:prstGeom prst="rect">
            <a:avLst/>
          </a:prstGeom>
          <a:noFill/>
          <a:ln w="9525" algn="ctr">
            <a:solidFill>
              <a:srgbClr val="288FC8"/>
            </a:solidFill>
            <a:prstDash val="dash"/>
            <a:miter lim="800000"/>
            <a:headEnd/>
            <a:tailEnd/>
          </a:ln>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mn-ea"/>
              <a:ea typeface="+mn-ea"/>
            </a:endParaRPr>
          </a:p>
        </p:txBody>
      </p:sp>
      <p:sp>
        <p:nvSpPr>
          <p:cNvPr id="42" name="Line 21"/>
          <p:cNvSpPr>
            <a:spLocks noChangeShapeType="1"/>
          </p:cNvSpPr>
          <p:nvPr/>
        </p:nvSpPr>
        <p:spPr bwMode="auto">
          <a:xfrm>
            <a:off x="6945934" y="2773567"/>
            <a:ext cx="0" cy="439738"/>
          </a:xfrm>
          <a:prstGeom prst="line">
            <a:avLst/>
          </a:prstGeom>
          <a:noFill/>
          <a:ln w="38100">
            <a:solidFill>
              <a:srgbClr val="288FC8"/>
            </a:solidFill>
            <a:round/>
            <a:headEnd/>
            <a:tailEnd/>
          </a:ln>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mn-ea"/>
              <a:ea typeface="+mn-ea"/>
            </a:endParaRPr>
          </a:p>
        </p:txBody>
      </p:sp>
      <p:sp>
        <p:nvSpPr>
          <p:cNvPr id="43" name="Rectangle 25"/>
          <p:cNvSpPr>
            <a:spLocks noChangeArrowheads="1"/>
          </p:cNvSpPr>
          <p:nvPr/>
        </p:nvSpPr>
        <p:spPr bwMode="auto">
          <a:xfrm>
            <a:off x="2906509" y="3693551"/>
            <a:ext cx="2124000" cy="2130519"/>
          </a:xfrm>
          <a:prstGeom prst="rect">
            <a:avLst/>
          </a:prstGeom>
          <a:solidFill>
            <a:srgbClr val="D1D0A0"/>
          </a:solidFill>
          <a:ln w="12700" algn="ctr">
            <a:solidFill>
              <a:srgbClr val="000000"/>
            </a:solidFill>
            <a:miter lim="800000"/>
            <a:headEnd/>
            <a:tailEnd/>
          </a:ln>
          <a:effec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mn-ea"/>
              <a:ea typeface="+mn-ea"/>
            </a:endParaRPr>
          </a:p>
        </p:txBody>
      </p:sp>
      <p:sp>
        <p:nvSpPr>
          <p:cNvPr id="44" name="Rectangle 26"/>
          <p:cNvSpPr>
            <a:spLocks noChangeArrowheads="1"/>
          </p:cNvSpPr>
          <p:nvPr/>
        </p:nvSpPr>
        <p:spPr bwMode="auto">
          <a:xfrm>
            <a:off x="2906509" y="3683483"/>
            <a:ext cx="2123999" cy="310748"/>
          </a:xfrm>
          <a:prstGeom prst="rect">
            <a:avLst/>
          </a:prstGeom>
          <a:solidFill>
            <a:srgbClr val="288FC8"/>
          </a:solidFill>
          <a:ln w="12700" algn="ctr">
            <a:solidFill>
              <a:srgbClr val="000000"/>
            </a:solidFill>
            <a:miter lim="800000"/>
            <a:headEnd/>
            <a:tailEnd/>
          </a:ln>
          <a:effectLst/>
        </p:spPr>
        <p:txBody>
          <a:bodyPr wrap="none" lIns="92075" tIns="46038" rIns="92075" bIns="46038" anchor="ctr"/>
          <a:lstStyle/>
          <a:p>
            <a:pPr marL="457200" marR="0" lvl="0" indent="-457200" algn="ctr" defTabSz="914400" eaLnBrk="1" fontAlgn="auto" latinLnBrk="0" hangingPunct="1">
              <a:lnSpc>
                <a:spcPct val="100000"/>
              </a:lnSpc>
              <a:spcBef>
                <a:spcPct val="40000"/>
              </a:spcBef>
              <a:spcAft>
                <a:spcPct val="0"/>
              </a:spcAft>
              <a:buClr>
                <a:srgbClr val="288FC8"/>
              </a:buClr>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mn-ea"/>
                <a:ea typeface="+mn-ea"/>
              </a:rPr>
              <a:t>数据管控负责部门</a:t>
            </a:r>
          </a:p>
        </p:txBody>
      </p:sp>
      <p:cxnSp>
        <p:nvCxnSpPr>
          <p:cNvPr id="45" name="AutoShape 47"/>
          <p:cNvCxnSpPr>
            <a:cxnSpLocks noChangeShapeType="1"/>
            <a:stCxn id="86" idx="0"/>
            <a:endCxn id="52" idx="0"/>
          </p:cNvCxnSpPr>
          <p:nvPr/>
        </p:nvCxnSpPr>
        <p:spPr bwMode="auto">
          <a:xfrm rot="16200000" flipV="1">
            <a:off x="3950988" y="3892851"/>
            <a:ext cx="12700" cy="1512891"/>
          </a:xfrm>
          <a:prstGeom prst="bentConnector3">
            <a:avLst>
              <a:gd name="adj1" fmla="val 1800000"/>
            </a:avLst>
          </a:prstGeom>
          <a:noFill/>
          <a:ln w="9525">
            <a:solidFill>
              <a:srgbClr val="006699"/>
            </a:solidFill>
            <a:miter lim="800000"/>
            <a:headEnd/>
            <a:tailEnd/>
          </a:ln>
          <a:effectLst/>
        </p:spPr>
      </p:cxnSp>
      <p:cxnSp>
        <p:nvCxnSpPr>
          <p:cNvPr id="46" name="AutoShape 48"/>
          <p:cNvCxnSpPr>
            <a:cxnSpLocks noChangeShapeType="1"/>
            <a:endCxn id="53" idx="0"/>
          </p:cNvCxnSpPr>
          <p:nvPr/>
        </p:nvCxnSpPr>
        <p:spPr bwMode="auto">
          <a:xfrm>
            <a:off x="3698839" y="4440226"/>
            <a:ext cx="0" cy="209071"/>
          </a:xfrm>
          <a:prstGeom prst="straightConnector1">
            <a:avLst/>
          </a:prstGeom>
          <a:noFill/>
          <a:ln w="9525">
            <a:solidFill>
              <a:srgbClr val="006699"/>
            </a:solidFill>
            <a:round/>
            <a:headEnd/>
            <a:tailEnd/>
          </a:ln>
          <a:effectLst/>
        </p:spPr>
      </p:cxnSp>
      <p:sp>
        <p:nvSpPr>
          <p:cNvPr id="47" name="Rectangle 55"/>
          <p:cNvSpPr>
            <a:spLocks noChangeArrowheads="1"/>
          </p:cNvSpPr>
          <p:nvPr/>
        </p:nvSpPr>
        <p:spPr bwMode="auto">
          <a:xfrm>
            <a:off x="8932429" y="5947166"/>
            <a:ext cx="1152000" cy="216000"/>
          </a:xfrm>
          <a:prstGeom prst="rect">
            <a:avLst/>
          </a:prstGeom>
          <a:solidFill>
            <a:srgbClr val="D6EBF6"/>
          </a:solidFill>
          <a:ln w="12700" algn="ctr">
            <a:solidFill>
              <a:srgbClr val="FFFFFF"/>
            </a:solidFill>
            <a:miter lim="800000"/>
            <a:headEnd/>
            <a:tailEnd/>
          </a:ln>
          <a:effectLst/>
        </p:spPr>
        <p:txBody>
          <a:bodyPr wrap="none" lIns="45720" tIns="46800" rIns="4572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smtClean="0">
                <a:ln>
                  <a:noFill/>
                </a:ln>
                <a:solidFill>
                  <a:sysClr val="windowText" lastClr="000000"/>
                </a:solidFill>
                <a:effectLst/>
                <a:uLnTx/>
                <a:uFillTx/>
                <a:latin typeface="+mn-ea"/>
                <a:ea typeface="+mn-ea"/>
              </a:rPr>
              <a:t>岗位</a:t>
            </a:r>
          </a:p>
        </p:txBody>
      </p:sp>
      <p:sp>
        <p:nvSpPr>
          <p:cNvPr id="48" name="Rectangle 56"/>
          <p:cNvSpPr>
            <a:spLocks noChangeArrowheads="1"/>
          </p:cNvSpPr>
          <p:nvPr/>
        </p:nvSpPr>
        <p:spPr bwMode="auto">
          <a:xfrm>
            <a:off x="10125766" y="5936878"/>
            <a:ext cx="1152000" cy="216000"/>
          </a:xfrm>
          <a:prstGeom prst="rect">
            <a:avLst/>
          </a:prstGeom>
          <a:solidFill>
            <a:srgbClr val="FFCC66"/>
          </a:solidFill>
          <a:ln w="12700" algn="ctr">
            <a:solidFill>
              <a:srgbClr val="FFFFFF"/>
            </a:solidFill>
            <a:miter lim="800000"/>
            <a:headEnd/>
            <a:tailEnd/>
          </a:ln>
          <a:effectLst/>
        </p:spPr>
        <p:txBody>
          <a:bodyPr wrap="none" lIns="45720" tIns="46800" rIns="4572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smtClean="0">
                <a:ln>
                  <a:noFill/>
                </a:ln>
                <a:solidFill>
                  <a:sysClr val="windowText" lastClr="000000"/>
                </a:solidFill>
                <a:effectLst/>
                <a:uLnTx/>
                <a:uFillTx/>
                <a:latin typeface="+mn-ea"/>
                <a:ea typeface="+mn-ea"/>
              </a:rPr>
              <a:t>角色</a:t>
            </a:r>
          </a:p>
        </p:txBody>
      </p:sp>
      <p:sp>
        <p:nvSpPr>
          <p:cNvPr id="49" name="Rectangle 59"/>
          <p:cNvSpPr>
            <a:spLocks noChangeArrowheads="1"/>
          </p:cNvSpPr>
          <p:nvPr/>
        </p:nvSpPr>
        <p:spPr bwMode="auto">
          <a:xfrm>
            <a:off x="2816778" y="3301932"/>
            <a:ext cx="2293796" cy="2614904"/>
          </a:xfrm>
          <a:prstGeom prst="rect">
            <a:avLst/>
          </a:prstGeom>
          <a:noFill/>
          <a:ln w="9525" algn="ctr">
            <a:solidFill>
              <a:srgbClr val="000000"/>
            </a:solidFill>
            <a:prstDash val="dash"/>
            <a:miter lim="800000"/>
            <a:headEnd/>
            <a:tailEnd/>
          </a:ln>
          <a:effectLst/>
        </p:spPr>
        <p:txBody>
          <a:bodyPr wrap="none" lIns="45720" tIns="46800" rIns="4572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mn-ea"/>
              <a:ea typeface="+mn-ea"/>
            </a:endParaRPr>
          </a:p>
        </p:txBody>
      </p:sp>
      <p:sp>
        <p:nvSpPr>
          <p:cNvPr id="50" name="Text Box 60"/>
          <p:cNvSpPr txBox="1">
            <a:spLocks noChangeArrowheads="1"/>
          </p:cNvSpPr>
          <p:nvPr/>
        </p:nvSpPr>
        <p:spPr bwMode="auto">
          <a:xfrm>
            <a:off x="2816292" y="3328435"/>
            <a:ext cx="2303807" cy="338554"/>
          </a:xfrm>
          <a:prstGeom prst="rect">
            <a:avLst/>
          </a:prstGeom>
          <a:noFill/>
          <a:ln w="9525" algn="ctr">
            <a:no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ct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数据管控主导方</a:t>
            </a:r>
          </a:p>
        </p:txBody>
      </p:sp>
      <p:sp>
        <p:nvSpPr>
          <p:cNvPr id="51" name="Rectangle 4"/>
          <p:cNvSpPr>
            <a:spLocks noChangeArrowheads="1"/>
          </p:cNvSpPr>
          <p:nvPr/>
        </p:nvSpPr>
        <p:spPr bwMode="auto">
          <a:xfrm>
            <a:off x="2740578" y="2493958"/>
            <a:ext cx="8637446" cy="468312"/>
          </a:xfrm>
          <a:prstGeom prst="rect">
            <a:avLst/>
          </a:prstGeom>
          <a:solidFill>
            <a:srgbClr val="288FC8"/>
          </a:solidFill>
          <a:ln w="12700" algn="ctr">
            <a:solidFill>
              <a:srgbClr val="000000"/>
            </a:solidFill>
            <a:miter lim="800000"/>
            <a:headEnd/>
            <a:tailEnd/>
          </a:ln>
          <a:effectLst/>
        </p:spPr>
        <p:txBody>
          <a:bodyPr wrap="none" lIns="92075" tIns="46038" rIns="92075" bIns="46038" anchor="ctr"/>
          <a:lstStyle/>
          <a:p>
            <a:pPr marL="457200" marR="0" lvl="0" indent="-457200" algn="ctr" defTabSz="914400" eaLnBrk="1" fontAlgn="auto" latinLnBrk="0" hangingPunct="1">
              <a:lnSpc>
                <a:spcPct val="100000"/>
              </a:lnSpc>
              <a:spcBef>
                <a:spcPct val="40000"/>
              </a:spcBef>
              <a:spcAft>
                <a:spcPct val="0"/>
              </a:spcAft>
              <a:buClr>
                <a:srgbClr val="288FC8"/>
              </a:buClr>
              <a:buSzTx/>
              <a:buFontTx/>
              <a:buNone/>
              <a:tabLst/>
              <a:defRPr/>
            </a:pPr>
            <a:r>
              <a:rPr kumimoji="0" lang="zh-CN" altLang="en-US" sz="1600" b="1" i="0" u="none" strike="noStrike" kern="0" cap="none" spc="0" normalizeH="0" baseline="0" noProof="0" dirty="0" smtClean="0">
                <a:ln>
                  <a:noFill/>
                </a:ln>
                <a:solidFill>
                  <a:srgbClr val="FFFFFF"/>
                </a:solidFill>
                <a:effectLst/>
                <a:uLnTx/>
                <a:uFillTx/>
                <a:latin typeface="+mn-ea"/>
                <a:ea typeface="+mn-ea"/>
              </a:rPr>
              <a:t>信息管理委员会</a:t>
            </a:r>
            <a:r>
              <a:rPr kumimoji="0" lang="zh-CN" altLang="en-US" sz="1600" b="0" i="0" u="none" strike="noStrike" kern="0" cap="none" spc="0" normalizeH="0" baseline="0" noProof="0" dirty="0" smtClean="0">
                <a:ln>
                  <a:noFill/>
                </a:ln>
                <a:solidFill>
                  <a:srgbClr val="FFFFFF"/>
                </a:solidFill>
                <a:effectLst/>
                <a:uLnTx/>
                <a:uFillTx/>
                <a:latin typeface="+mn-ea"/>
                <a:ea typeface="+mn-ea"/>
              </a:rPr>
              <a:t> </a:t>
            </a:r>
          </a:p>
        </p:txBody>
      </p:sp>
      <p:sp>
        <p:nvSpPr>
          <p:cNvPr id="52" name="Rectangle 35"/>
          <p:cNvSpPr>
            <a:spLocks noChangeArrowheads="1"/>
          </p:cNvSpPr>
          <p:nvPr/>
        </p:nvSpPr>
        <p:spPr bwMode="auto">
          <a:xfrm>
            <a:off x="2978542" y="4649297"/>
            <a:ext cx="432000" cy="1002496"/>
          </a:xfrm>
          <a:prstGeom prst="rect">
            <a:avLst/>
          </a:prstGeom>
          <a:solidFill>
            <a:srgbClr val="D6EBF6"/>
          </a:solidFill>
          <a:ln w="12700" algn="ctr">
            <a:solidFill>
              <a:srgbClr val="FFFFFF"/>
            </a:solidFill>
            <a:miter lim="800000"/>
            <a:headEnd/>
            <a:tailEnd/>
          </a:ln>
          <a:effectLst/>
        </p:spPr>
        <p:txBody>
          <a:bodyPr wrap="none" lIns="45720" tIns="46800" rIns="45720" bIns="46800" anchor="ctr"/>
          <a:lstStyle/>
          <a:p>
            <a:pPr lvl="0" algn="ctr" fontAlgn="auto">
              <a:spcBef>
                <a:spcPts val="0"/>
              </a:spcBef>
              <a:spcAft>
                <a:spcPts val="0"/>
              </a:spcAft>
              <a:defRPr/>
            </a:pPr>
            <a:r>
              <a:rPr lang="zh-CN" altLang="en-US" sz="1400" kern="0" dirty="0" smtClean="0">
                <a:solidFill>
                  <a:sysClr val="windowText" lastClr="000000"/>
                </a:solidFill>
                <a:latin typeface="+mn-ea"/>
                <a:ea typeface="+mn-ea"/>
              </a:rPr>
              <a:t>数据</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标准</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管理</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员</a:t>
            </a:r>
          </a:p>
        </p:txBody>
      </p:sp>
      <p:sp>
        <p:nvSpPr>
          <p:cNvPr id="53" name="Rectangle 35"/>
          <p:cNvSpPr>
            <a:spLocks noChangeArrowheads="1"/>
          </p:cNvSpPr>
          <p:nvPr/>
        </p:nvSpPr>
        <p:spPr bwMode="auto">
          <a:xfrm>
            <a:off x="3482839" y="4649297"/>
            <a:ext cx="432000" cy="1002496"/>
          </a:xfrm>
          <a:prstGeom prst="rect">
            <a:avLst/>
          </a:prstGeom>
          <a:solidFill>
            <a:srgbClr val="D6EBF6"/>
          </a:solidFill>
          <a:ln w="12700" algn="ctr">
            <a:solidFill>
              <a:srgbClr val="FFFFFF"/>
            </a:solidFill>
            <a:miter lim="800000"/>
            <a:headEnd/>
            <a:tailEnd/>
          </a:ln>
          <a:effectLst/>
        </p:spPr>
        <p:txBody>
          <a:bodyPr wrap="none" lIns="45720" tIns="46800" rIns="45720" bIns="46800" anchor="ctr"/>
          <a:lstStyle/>
          <a:p>
            <a:pPr lvl="0" algn="ctr" fontAlgn="auto">
              <a:spcBef>
                <a:spcPts val="0"/>
              </a:spcBef>
              <a:spcAft>
                <a:spcPts val="0"/>
              </a:spcAft>
              <a:defRPr/>
            </a:pPr>
            <a:r>
              <a:rPr lang="zh-CN" altLang="en-US" sz="1400" kern="0" dirty="0" smtClean="0">
                <a:solidFill>
                  <a:sysClr val="windowText" lastClr="000000"/>
                </a:solidFill>
                <a:latin typeface="+mn-ea"/>
                <a:ea typeface="+mn-ea"/>
              </a:rPr>
              <a:t>数据</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质量</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管理</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员</a:t>
            </a:r>
          </a:p>
        </p:txBody>
      </p:sp>
      <p:sp>
        <p:nvSpPr>
          <p:cNvPr id="56" name="Rectangle 25"/>
          <p:cNvSpPr>
            <a:spLocks noChangeArrowheads="1"/>
          </p:cNvSpPr>
          <p:nvPr/>
        </p:nvSpPr>
        <p:spPr bwMode="auto">
          <a:xfrm>
            <a:off x="5336698" y="3680299"/>
            <a:ext cx="1383273" cy="2130519"/>
          </a:xfrm>
          <a:prstGeom prst="rect">
            <a:avLst/>
          </a:prstGeom>
          <a:solidFill>
            <a:srgbClr val="D1D0A0"/>
          </a:solidFill>
          <a:ln w="12700" algn="ctr">
            <a:solidFill>
              <a:srgbClr val="000000"/>
            </a:solidFill>
            <a:miter lim="800000"/>
            <a:headEnd/>
            <a:tailEnd/>
          </a:ln>
          <a:effec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mn-ea"/>
              <a:ea typeface="+mn-ea"/>
            </a:endParaRPr>
          </a:p>
        </p:txBody>
      </p:sp>
      <p:sp>
        <p:nvSpPr>
          <p:cNvPr id="57" name="Rectangle 26"/>
          <p:cNvSpPr>
            <a:spLocks noChangeArrowheads="1"/>
          </p:cNvSpPr>
          <p:nvPr/>
        </p:nvSpPr>
        <p:spPr bwMode="auto">
          <a:xfrm>
            <a:off x="5336309" y="3670231"/>
            <a:ext cx="1383273" cy="324000"/>
          </a:xfrm>
          <a:prstGeom prst="rect">
            <a:avLst/>
          </a:prstGeom>
          <a:solidFill>
            <a:srgbClr val="288FC8"/>
          </a:solidFill>
          <a:ln w="12700" algn="ctr">
            <a:solidFill>
              <a:srgbClr val="000000"/>
            </a:solidFill>
            <a:miter lim="800000"/>
            <a:headEnd/>
            <a:tailEnd/>
          </a:ln>
          <a:effectLst/>
        </p:spPr>
        <p:txBody>
          <a:bodyPr wrap="none" lIns="92075" tIns="46038" rIns="92075" bIns="46038" anchor="ctr"/>
          <a:lstStyle/>
          <a:p>
            <a:pPr marL="457200" marR="0" lvl="0" indent="-457200" algn="ctr" defTabSz="914400" eaLnBrk="1" fontAlgn="auto" latinLnBrk="0" hangingPunct="1">
              <a:lnSpc>
                <a:spcPct val="100000"/>
              </a:lnSpc>
              <a:spcBef>
                <a:spcPct val="40000"/>
              </a:spcBef>
              <a:spcAft>
                <a:spcPct val="0"/>
              </a:spcAft>
              <a:buClr>
                <a:srgbClr val="288FC8"/>
              </a:buClr>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mn-ea"/>
                <a:ea typeface="+mn-ea"/>
              </a:rPr>
              <a:t>数据产生部门</a:t>
            </a:r>
          </a:p>
        </p:txBody>
      </p:sp>
      <p:sp>
        <p:nvSpPr>
          <p:cNvPr id="60" name="Rectangle 59"/>
          <p:cNvSpPr>
            <a:spLocks noChangeArrowheads="1"/>
          </p:cNvSpPr>
          <p:nvPr/>
        </p:nvSpPr>
        <p:spPr bwMode="auto">
          <a:xfrm>
            <a:off x="5243924" y="3298205"/>
            <a:ext cx="6029325" cy="2614904"/>
          </a:xfrm>
          <a:prstGeom prst="rect">
            <a:avLst/>
          </a:prstGeom>
          <a:noFill/>
          <a:ln w="9525" algn="ctr">
            <a:solidFill>
              <a:srgbClr val="000000"/>
            </a:solidFill>
            <a:prstDash val="dash"/>
            <a:miter lim="800000"/>
            <a:headEnd/>
            <a:tailEnd/>
          </a:ln>
          <a:effectLst/>
        </p:spPr>
        <p:txBody>
          <a:bodyPr wrap="none" lIns="45720" tIns="46800" rIns="45720" bIns="4680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mn-ea"/>
              <a:ea typeface="+mn-ea"/>
            </a:endParaRPr>
          </a:p>
        </p:txBody>
      </p:sp>
      <p:sp>
        <p:nvSpPr>
          <p:cNvPr id="61" name="Text Box 60"/>
          <p:cNvSpPr txBox="1">
            <a:spLocks noChangeArrowheads="1"/>
          </p:cNvSpPr>
          <p:nvPr/>
        </p:nvSpPr>
        <p:spPr bwMode="auto">
          <a:xfrm>
            <a:off x="5243924" y="3315183"/>
            <a:ext cx="5959284" cy="338554"/>
          </a:xfrm>
          <a:prstGeom prst="rect">
            <a:avLst/>
          </a:prstGeom>
          <a:noFill/>
          <a:ln w="9525" algn="ctr">
            <a:noFill/>
            <a:miter lim="800000"/>
            <a:headEnd/>
            <a:tailEnd/>
          </a:ln>
          <a:effectLst/>
        </p:spPr>
        <p:txBody>
          <a:bodyPr wrap="square">
            <a:spAutoFit/>
          </a:bodyPr>
          <a:lstStyle/>
          <a:p>
            <a:pPr marL="0" marR="0" lvl="0" indent="0" algn="ctr" defTabSz="914400" eaLnBrk="1" fontAlgn="auto" latinLnBrk="0" hangingPunct="1">
              <a:lnSpc>
                <a:spcPct val="100000"/>
              </a:lnSpc>
              <a:spcBef>
                <a:spcPts val="0"/>
              </a:spcBef>
              <a:spcAft>
                <a:spcPct val="0"/>
              </a:spcAft>
              <a:buClrTx/>
              <a:buSzTx/>
              <a:buFontTx/>
              <a:buNone/>
              <a:tabLst/>
              <a:defRPr/>
            </a:pPr>
            <a:r>
              <a:rPr kumimoji="0" lang="zh-CN" altLang="en-US" sz="1600" b="0" i="0" u="none" strike="noStrike" kern="0" cap="none" spc="0" normalizeH="0" baseline="0" noProof="0" dirty="0" smtClean="0">
                <a:ln>
                  <a:noFill/>
                </a:ln>
                <a:solidFill>
                  <a:sysClr val="windowText" lastClr="000000"/>
                </a:solidFill>
                <a:effectLst/>
                <a:uLnTx/>
                <a:uFillTx/>
                <a:latin typeface="+mn-ea"/>
                <a:ea typeface="+mn-ea"/>
              </a:rPr>
              <a:t>数据管控参与方</a:t>
            </a:r>
          </a:p>
        </p:txBody>
      </p:sp>
      <p:sp>
        <p:nvSpPr>
          <p:cNvPr id="63" name="Rectangle 35"/>
          <p:cNvSpPr>
            <a:spLocks noChangeArrowheads="1"/>
          </p:cNvSpPr>
          <p:nvPr/>
        </p:nvSpPr>
        <p:spPr bwMode="auto">
          <a:xfrm>
            <a:off x="5476109" y="4624170"/>
            <a:ext cx="378321" cy="1002496"/>
          </a:xfrm>
          <a:prstGeom prst="rect">
            <a:avLst/>
          </a:prstGeom>
          <a:solidFill>
            <a:srgbClr val="FFCC66"/>
          </a:solidFill>
          <a:ln w="12700" algn="ctr">
            <a:solidFill>
              <a:srgbClr val="FFFFFF"/>
            </a:solidFill>
            <a:miter lim="800000"/>
            <a:headEnd/>
            <a:tailEnd/>
          </a:ln>
          <a:effectLst/>
        </p:spPr>
        <p:txBody>
          <a:bodyPr wrap="none" lIns="45720" tIns="46800" rIns="45720" bIns="46800" anchor="ctr"/>
          <a:lstStyle/>
          <a:p>
            <a:pPr lvl="0" algn="ctr" fontAlgn="auto">
              <a:spcBef>
                <a:spcPts val="0"/>
              </a:spcBef>
              <a:spcAft>
                <a:spcPts val="0"/>
              </a:spcAft>
              <a:defRPr/>
            </a:pPr>
            <a:r>
              <a:rPr lang="zh-CN" altLang="en-US" sz="1400" kern="0" dirty="0" smtClean="0">
                <a:solidFill>
                  <a:sysClr val="windowText" lastClr="000000"/>
                </a:solidFill>
                <a:latin typeface="+mn-ea"/>
                <a:ea typeface="+mn-ea"/>
              </a:rPr>
              <a:t>业务</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协调</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人</a:t>
            </a:r>
          </a:p>
        </p:txBody>
      </p:sp>
      <p:sp>
        <p:nvSpPr>
          <p:cNvPr id="64" name="Rectangle 35"/>
          <p:cNvSpPr>
            <a:spLocks noChangeArrowheads="1"/>
          </p:cNvSpPr>
          <p:nvPr/>
        </p:nvSpPr>
        <p:spPr bwMode="auto">
          <a:xfrm>
            <a:off x="6216730" y="4637423"/>
            <a:ext cx="378321" cy="1002496"/>
          </a:xfrm>
          <a:prstGeom prst="rect">
            <a:avLst/>
          </a:prstGeom>
          <a:solidFill>
            <a:srgbClr val="FFCC66"/>
          </a:solidFill>
          <a:ln w="12700" algn="ctr">
            <a:solidFill>
              <a:srgbClr val="FFFFFF"/>
            </a:solidFill>
            <a:miter lim="800000"/>
            <a:headEnd/>
            <a:tailEnd/>
          </a:ln>
          <a:effectLst/>
        </p:spPr>
        <p:txBody>
          <a:bodyPr wrap="none" lIns="45720" tIns="46800" rIns="45720" bIns="46800" anchor="ctr"/>
          <a:lstStyle/>
          <a:p>
            <a:pPr lvl="0" algn="ctr" fontAlgn="auto">
              <a:spcBef>
                <a:spcPts val="0"/>
              </a:spcBef>
              <a:spcAft>
                <a:spcPts val="0"/>
              </a:spcAft>
              <a:defRPr/>
            </a:pPr>
            <a:r>
              <a:rPr lang="zh-CN" altLang="en-US" sz="1400" kern="0" dirty="0" smtClean="0">
                <a:solidFill>
                  <a:sysClr val="windowText" lastClr="000000"/>
                </a:solidFill>
                <a:latin typeface="+mn-ea"/>
                <a:ea typeface="+mn-ea"/>
              </a:rPr>
              <a:t>数据</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分析</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员</a:t>
            </a:r>
          </a:p>
        </p:txBody>
      </p:sp>
      <p:sp>
        <p:nvSpPr>
          <p:cNvPr id="65" name="Rectangle 35"/>
          <p:cNvSpPr>
            <a:spLocks noChangeArrowheads="1"/>
          </p:cNvSpPr>
          <p:nvPr/>
        </p:nvSpPr>
        <p:spPr bwMode="auto">
          <a:xfrm>
            <a:off x="5550762" y="4133838"/>
            <a:ext cx="941803" cy="306388"/>
          </a:xfrm>
          <a:prstGeom prst="rect">
            <a:avLst/>
          </a:prstGeom>
          <a:solidFill>
            <a:srgbClr val="FFCC66"/>
          </a:solidFill>
          <a:ln w="12700" algn="ctr">
            <a:solidFill>
              <a:srgbClr val="FFFFFF"/>
            </a:solidFill>
            <a:miter lim="800000"/>
            <a:headEnd/>
            <a:tailEnd/>
          </a:ln>
          <a:effectLst/>
        </p:spPr>
        <p:txBody>
          <a:bodyPr wrap="none" lIns="45720" tIns="46800" rIns="4572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kern="0" dirty="0" smtClean="0">
                <a:solidFill>
                  <a:sysClr val="windowText" lastClr="000000"/>
                </a:solidFill>
                <a:latin typeface="+mn-ea"/>
                <a:ea typeface="+mn-ea"/>
              </a:rPr>
              <a:t>数据主管</a:t>
            </a:r>
          </a:p>
        </p:txBody>
      </p:sp>
      <p:cxnSp>
        <p:nvCxnSpPr>
          <p:cNvPr id="66" name="肘形连接符 65"/>
          <p:cNvCxnSpPr>
            <a:stCxn id="65" idx="2"/>
            <a:endCxn id="63" idx="0"/>
          </p:cNvCxnSpPr>
          <p:nvPr/>
        </p:nvCxnSpPr>
        <p:spPr bwMode="auto">
          <a:xfrm rot="5400000">
            <a:off x="5751495" y="4354001"/>
            <a:ext cx="183944" cy="356394"/>
          </a:xfrm>
          <a:prstGeom prst="bentConnector3">
            <a:avLst>
              <a:gd name="adj1" fmla="val 50000"/>
            </a:avLst>
          </a:prstGeom>
          <a:noFill/>
          <a:ln w="9525">
            <a:solidFill>
              <a:srgbClr val="006699"/>
            </a:solidFill>
            <a:miter lim="800000"/>
            <a:headEnd/>
            <a:tailEnd/>
          </a:ln>
          <a:effectLst/>
        </p:spPr>
      </p:cxnSp>
      <p:cxnSp>
        <p:nvCxnSpPr>
          <p:cNvPr id="67" name="肘形连接符 66"/>
          <p:cNvCxnSpPr>
            <a:stCxn id="65" idx="2"/>
            <a:endCxn id="64" idx="0"/>
          </p:cNvCxnSpPr>
          <p:nvPr/>
        </p:nvCxnSpPr>
        <p:spPr bwMode="auto">
          <a:xfrm rot="16200000" flipH="1">
            <a:off x="6115179" y="4346710"/>
            <a:ext cx="197197" cy="384227"/>
          </a:xfrm>
          <a:prstGeom prst="bentConnector3">
            <a:avLst>
              <a:gd name="adj1" fmla="val 45170"/>
            </a:avLst>
          </a:prstGeom>
          <a:noFill/>
          <a:ln w="9525">
            <a:solidFill>
              <a:srgbClr val="006699"/>
            </a:solidFill>
            <a:miter lim="800000"/>
            <a:headEnd/>
            <a:tailEnd/>
          </a:ln>
          <a:effectLst/>
        </p:spPr>
      </p:cxnSp>
      <p:sp>
        <p:nvSpPr>
          <p:cNvPr id="68" name="Rectangle 25"/>
          <p:cNvSpPr>
            <a:spLocks noChangeArrowheads="1"/>
          </p:cNvSpPr>
          <p:nvPr/>
        </p:nvSpPr>
        <p:spPr bwMode="auto">
          <a:xfrm>
            <a:off x="6822598" y="3680299"/>
            <a:ext cx="1383273" cy="2130519"/>
          </a:xfrm>
          <a:prstGeom prst="rect">
            <a:avLst/>
          </a:prstGeom>
          <a:solidFill>
            <a:srgbClr val="D1D0A0"/>
          </a:solidFill>
          <a:ln w="12700" algn="ctr">
            <a:solidFill>
              <a:srgbClr val="000000"/>
            </a:solidFill>
            <a:miter lim="800000"/>
            <a:headEnd/>
            <a:tailEnd/>
          </a:ln>
          <a:effec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mn-ea"/>
              <a:ea typeface="+mn-ea"/>
            </a:endParaRPr>
          </a:p>
        </p:txBody>
      </p:sp>
      <p:sp>
        <p:nvSpPr>
          <p:cNvPr id="69" name="Rectangle 26"/>
          <p:cNvSpPr>
            <a:spLocks noChangeArrowheads="1"/>
          </p:cNvSpPr>
          <p:nvPr/>
        </p:nvSpPr>
        <p:spPr bwMode="auto">
          <a:xfrm>
            <a:off x="6822209" y="3670231"/>
            <a:ext cx="1383273" cy="324000"/>
          </a:xfrm>
          <a:prstGeom prst="rect">
            <a:avLst/>
          </a:prstGeom>
          <a:solidFill>
            <a:srgbClr val="288FC8"/>
          </a:solidFill>
          <a:ln w="12700" algn="ctr">
            <a:solidFill>
              <a:srgbClr val="000000"/>
            </a:solidFill>
            <a:miter lim="800000"/>
            <a:headEnd/>
            <a:tailEnd/>
          </a:ln>
          <a:effectLst/>
        </p:spPr>
        <p:txBody>
          <a:bodyPr wrap="none" lIns="92075" tIns="46038" rIns="92075" bIns="46038" anchor="ctr"/>
          <a:lstStyle/>
          <a:p>
            <a:pPr marL="457200" marR="0" lvl="0" indent="-457200" algn="ctr" defTabSz="914400" eaLnBrk="1" fontAlgn="auto" latinLnBrk="0" hangingPunct="1">
              <a:lnSpc>
                <a:spcPct val="100000"/>
              </a:lnSpc>
              <a:spcBef>
                <a:spcPct val="40000"/>
              </a:spcBef>
              <a:spcAft>
                <a:spcPct val="0"/>
              </a:spcAft>
              <a:buClr>
                <a:srgbClr val="288FC8"/>
              </a:buClr>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mn-ea"/>
                <a:ea typeface="+mn-ea"/>
              </a:rPr>
              <a:t>数据</a:t>
            </a:r>
            <a:r>
              <a:rPr lang="zh-CN" altLang="en-US" sz="1600" kern="0" dirty="0" smtClean="0">
                <a:solidFill>
                  <a:srgbClr val="FFFFFF"/>
                </a:solidFill>
                <a:latin typeface="+mn-ea"/>
                <a:ea typeface="+mn-ea"/>
              </a:rPr>
              <a:t>使用</a:t>
            </a:r>
            <a:r>
              <a:rPr kumimoji="0" lang="zh-CN" altLang="en-US" sz="1600" b="0" i="0" u="none" strike="noStrike" kern="0" cap="none" spc="0" normalizeH="0" baseline="0" noProof="0" dirty="0" smtClean="0">
                <a:ln>
                  <a:noFill/>
                </a:ln>
                <a:solidFill>
                  <a:srgbClr val="FFFFFF"/>
                </a:solidFill>
                <a:effectLst/>
                <a:uLnTx/>
                <a:uFillTx/>
                <a:latin typeface="+mn-ea"/>
                <a:ea typeface="+mn-ea"/>
              </a:rPr>
              <a:t>部门</a:t>
            </a:r>
          </a:p>
        </p:txBody>
      </p:sp>
      <p:sp>
        <p:nvSpPr>
          <p:cNvPr id="70" name="Rectangle 35"/>
          <p:cNvSpPr>
            <a:spLocks noChangeArrowheads="1"/>
          </p:cNvSpPr>
          <p:nvPr/>
        </p:nvSpPr>
        <p:spPr bwMode="auto">
          <a:xfrm>
            <a:off x="6962009" y="4624170"/>
            <a:ext cx="378321" cy="1002496"/>
          </a:xfrm>
          <a:prstGeom prst="rect">
            <a:avLst/>
          </a:prstGeom>
          <a:solidFill>
            <a:srgbClr val="FFCC66"/>
          </a:solidFill>
          <a:ln w="12700" algn="ctr">
            <a:solidFill>
              <a:srgbClr val="FFFFFF"/>
            </a:solidFill>
            <a:miter lim="800000"/>
            <a:headEnd/>
            <a:tailEnd/>
          </a:ln>
          <a:effectLst/>
        </p:spPr>
        <p:txBody>
          <a:bodyPr wrap="none" lIns="45720" tIns="46800" rIns="45720" bIns="46800" anchor="ctr"/>
          <a:lstStyle/>
          <a:p>
            <a:pPr lvl="0" algn="ctr" fontAlgn="auto">
              <a:spcBef>
                <a:spcPts val="0"/>
              </a:spcBef>
              <a:spcAft>
                <a:spcPts val="0"/>
              </a:spcAft>
              <a:defRPr/>
            </a:pPr>
            <a:r>
              <a:rPr lang="zh-CN" altLang="en-US" sz="1400" kern="0" dirty="0" smtClean="0">
                <a:solidFill>
                  <a:sysClr val="windowText" lastClr="000000"/>
                </a:solidFill>
                <a:latin typeface="+mn-ea"/>
                <a:ea typeface="+mn-ea"/>
              </a:rPr>
              <a:t>业务</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协调</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人</a:t>
            </a:r>
          </a:p>
        </p:txBody>
      </p:sp>
      <p:sp>
        <p:nvSpPr>
          <p:cNvPr id="71" name="Rectangle 35"/>
          <p:cNvSpPr>
            <a:spLocks noChangeArrowheads="1"/>
          </p:cNvSpPr>
          <p:nvPr/>
        </p:nvSpPr>
        <p:spPr bwMode="auto">
          <a:xfrm>
            <a:off x="7702630" y="4637423"/>
            <a:ext cx="378321" cy="1002496"/>
          </a:xfrm>
          <a:prstGeom prst="rect">
            <a:avLst/>
          </a:prstGeom>
          <a:solidFill>
            <a:srgbClr val="FFCC66"/>
          </a:solidFill>
          <a:ln w="12700" algn="ctr">
            <a:solidFill>
              <a:srgbClr val="FFFFFF"/>
            </a:solidFill>
            <a:miter lim="800000"/>
            <a:headEnd/>
            <a:tailEnd/>
          </a:ln>
          <a:effectLst/>
        </p:spPr>
        <p:txBody>
          <a:bodyPr wrap="none" lIns="45720" tIns="46800" rIns="45720" bIns="46800" anchor="ctr"/>
          <a:lstStyle/>
          <a:p>
            <a:pPr lvl="0" algn="ctr" fontAlgn="auto">
              <a:spcBef>
                <a:spcPts val="0"/>
              </a:spcBef>
              <a:spcAft>
                <a:spcPts val="0"/>
              </a:spcAft>
              <a:defRPr/>
            </a:pPr>
            <a:r>
              <a:rPr lang="zh-CN" altLang="en-US" sz="1400" kern="0" dirty="0" smtClean="0">
                <a:solidFill>
                  <a:sysClr val="windowText" lastClr="000000"/>
                </a:solidFill>
                <a:latin typeface="+mn-ea"/>
                <a:ea typeface="+mn-ea"/>
              </a:rPr>
              <a:t>数据</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分析</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员</a:t>
            </a:r>
          </a:p>
        </p:txBody>
      </p:sp>
      <p:sp>
        <p:nvSpPr>
          <p:cNvPr id="72" name="Rectangle 35"/>
          <p:cNvSpPr>
            <a:spLocks noChangeArrowheads="1"/>
          </p:cNvSpPr>
          <p:nvPr/>
        </p:nvSpPr>
        <p:spPr bwMode="auto">
          <a:xfrm>
            <a:off x="7036662" y="4133838"/>
            <a:ext cx="941803" cy="306388"/>
          </a:xfrm>
          <a:prstGeom prst="rect">
            <a:avLst/>
          </a:prstGeom>
          <a:solidFill>
            <a:srgbClr val="FFCC66"/>
          </a:solidFill>
          <a:ln w="12700" algn="ctr">
            <a:solidFill>
              <a:srgbClr val="FFFFFF"/>
            </a:solidFill>
            <a:miter lim="800000"/>
            <a:headEnd/>
            <a:tailEnd/>
          </a:ln>
          <a:effectLst/>
        </p:spPr>
        <p:txBody>
          <a:bodyPr wrap="none" lIns="45720" tIns="46800" rIns="4572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kern="0" dirty="0" smtClean="0">
                <a:solidFill>
                  <a:sysClr val="windowText" lastClr="000000"/>
                </a:solidFill>
                <a:latin typeface="+mn-ea"/>
                <a:ea typeface="+mn-ea"/>
              </a:rPr>
              <a:t>数据主管</a:t>
            </a:r>
          </a:p>
        </p:txBody>
      </p:sp>
      <p:cxnSp>
        <p:nvCxnSpPr>
          <p:cNvPr id="73" name="肘形连接符 47"/>
          <p:cNvCxnSpPr>
            <a:stCxn id="72" idx="2"/>
            <a:endCxn id="70" idx="0"/>
          </p:cNvCxnSpPr>
          <p:nvPr/>
        </p:nvCxnSpPr>
        <p:spPr bwMode="auto">
          <a:xfrm rot="5400000">
            <a:off x="7237395" y="4354001"/>
            <a:ext cx="183944" cy="356394"/>
          </a:xfrm>
          <a:prstGeom prst="bentConnector3">
            <a:avLst>
              <a:gd name="adj1" fmla="val 50000"/>
            </a:avLst>
          </a:prstGeom>
          <a:noFill/>
          <a:ln w="9525">
            <a:solidFill>
              <a:srgbClr val="006699"/>
            </a:solidFill>
            <a:miter lim="800000"/>
            <a:headEnd/>
            <a:tailEnd/>
          </a:ln>
          <a:effectLst/>
        </p:spPr>
      </p:cxnSp>
      <p:cxnSp>
        <p:nvCxnSpPr>
          <p:cNvPr id="74" name="肘形连接符 48"/>
          <p:cNvCxnSpPr>
            <a:stCxn id="72" idx="2"/>
            <a:endCxn id="71" idx="0"/>
          </p:cNvCxnSpPr>
          <p:nvPr/>
        </p:nvCxnSpPr>
        <p:spPr bwMode="auto">
          <a:xfrm rot="16200000" flipH="1">
            <a:off x="7601079" y="4346710"/>
            <a:ext cx="197197" cy="384227"/>
          </a:xfrm>
          <a:prstGeom prst="bentConnector3">
            <a:avLst>
              <a:gd name="adj1" fmla="val 45170"/>
            </a:avLst>
          </a:prstGeom>
          <a:noFill/>
          <a:ln w="9525">
            <a:solidFill>
              <a:srgbClr val="006699"/>
            </a:solidFill>
            <a:miter lim="800000"/>
            <a:headEnd/>
            <a:tailEnd/>
          </a:ln>
          <a:effectLst/>
        </p:spPr>
      </p:cxnSp>
      <p:sp>
        <p:nvSpPr>
          <p:cNvPr id="75" name="Rectangle 25"/>
          <p:cNvSpPr>
            <a:spLocks noChangeArrowheads="1"/>
          </p:cNvSpPr>
          <p:nvPr/>
        </p:nvSpPr>
        <p:spPr bwMode="auto">
          <a:xfrm>
            <a:off x="8298973" y="3680299"/>
            <a:ext cx="1383273" cy="2130519"/>
          </a:xfrm>
          <a:prstGeom prst="rect">
            <a:avLst/>
          </a:prstGeom>
          <a:solidFill>
            <a:srgbClr val="D1D0A0"/>
          </a:solidFill>
          <a:ln w="12700" algn="ctr">
            <a:solidFill>
              <a:srgbClr val="000000"/>
            </a:solidFill>
            <a:miter lim="800000"/>
            <a:headEnd/>
            <a:tailEnd/>
          </a:ln>
          <a:effec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mn-ea"/>
              <a:ea typeface="+mn-ea"/>
            </a:endParaRPr>
          </a:p>
        </p:txBody>
      </p:sp>
      <p:sp>
        <p:nvSpPr>
          <p:cNvPr id="76" name="Rectangle 26"/>
          <p:cNvSpPr>
            <a:spLocks noChangeArrowheads="1"/>
          </p:cNvSpPr>
          <p:nvPr/>
        </p:nvSpPr>
        <p:spPr bwMode="auto">
          <a:xfrm>
            <a:off x="8298584" y="3670231"/>
            <a:ext cx="1383273" cy="324000"/>
          </a:xfrm>
          <a:prstGeom prst="rect">
            <a:avLst/>
          </a:prstGeom>
          <a:solidFill>
            <a:srgbClr val="288FC8"/>
          </a:solidFill>
          <a:ln w="12700" algn="ctr">
            <a:solidFill>
              <a:srgbClr val="000000"/>
            </a:solidFill>
            <a:miter lim="800000"/>
            <a:headEnd/>
            <a:tailEnd/>
          </a:ln>
          <a:effectLst/>
        </p:spPr>
        <p:txBody>
          <a:bodyPr wrap="none" lIns="92075" tIns="46038" rIns="92075" bIns="46038" anchor="ctr"/>
          <a:lstStyle/>
          <a:p>
            <a:pPr marL="457200" marR="0" lvl="0" indent="-457200" algn="ctr" defTabSz="914400" eaLnBrk="1" fontAlgn="auto" latinLnBrk="0" hangingPunct="1">
              <a:lnSpc>
                <a:spcPct val="100000"/>
              </a:lnSpc>
              <a:spcBef>
                <a:spcPct val="40000"/>
              </a:spcBef>
              <a:spcAft>
                <a:spcPct val="0"/>
              </a:spcAft>
              <a:buClr>
                <a:srgbClr val="288FC8"/>
              </a:buClr>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mn-ea"/>
                <a:ea typeface="+mn-ea"/>
              </a:rPr>
              <a:t>数据</a:t>
            </a:r>
            <a:r>
              <a:rPr lang="zh-CN" altLang="en-US" sz="1600" kern="0" dirty="0" smtClean="0">
                <a:solidFill>
                  <a:srgbClr val="FFFFFF"/>
                </a:solidFill>
                <a:latin typeface="+mn-ea"/>
                <a:ea typeface="+mn-ea"/>
              </a:rPr>
              <a:t>拥有</a:t>
            </a:r>
            <a:r>
              <a:rPr kumimoji="0" lang="zh-CN" altLang="en-US" sz="1600" b="0" i="0" u="none" strike="noStrike" kern="0" cap="none" spc="0" normalizeH="0" baseline="0" noProof="0" dirty="0" smtClean="0">
                <a:ln>
                  <a:noFill/>
                </a:ln>
                <a:solidFill>
                  <a:srgbClr val="FFFFFF"/>
                </a:solidFill>
                <a:effectLst/>
                <a:uLnTx/>
                <a:uFillTx/>
                <a:latin typeface="+mn-ea"/>
                <a:ea typeface="+mn-ea"/>
              </a:rPr>
              <a:t>部门</a:t>
            </a:r>
          </a:p>
        </p:txBody>
      </p:sp>
      <p:sp>
        <p:nvSpPr>
          <p:cNvPr id="77" name="Rectangle 35"/>
          <p:cNvSpPr>
            <a:spLocks noChangeArrowheads="1"/>
          </p:cNvSpPr>
          <p:nvPr/>
        </p:nvSpPr>
        <p:spPr bwMode="auto">
          <a:xfrm>
            <a:off x="8438384" y="4624170"/>
            <a:ext cx="378321" cy="1002496"/>
          </a:xfrm>
          <a:prstGeom prst="rect">
            <a:avLst/>
          </a:prstGeom>
          <a:solidFill>
            <a:srgbClr val="FFCC66"/>
          </a:solidFill>
          <a:ln w="12700" algn="ctr">
            <a:solidFill>
              <a:srgbClr val="FFFFFF"/>
            </a:solidFill>
            <a:miter lim="800000"/>
            <a:headEnd/>
            <a:tailEnd/>
          </a:ln>
          <a:effectLst/>
        </p:spPr>
        <p:txBody>
          <a:bodyPr wrap="none" lIns="45720" tIns="46800" rIns="45720" bIns="46800" anchor="ctr"/>
          <a:lstStyle/>
          <a:p>
            <a:pPr lvl="0" algn="ctr" fontAlgn="auto">
              <a:spcBef>
                <a:spcPts val="0"/>
              </a:spcBef>
              <a:spcAft>
                <a:spcPts val="0"/>
              </a:spcAft>
              <a:defRPr/>
            </a:pPr>
            <a:r>
              <a:rPr lang="zh-CN" altLang="en-US" sz="1400" kern="0" dirty="0" smtClean="0">
                <a:solidFill>
                  <a:sysClr val="windowText" lastClr="000000"/>
                </a:solidFill>
                <a:latin typeface="+mn-ea"/>
                <a:ea typeface="+mn-ea"/>
              </a:rPr>
              <a:t>业务</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协调</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人</a:t>
            </a:r>
          </a:p>
        </p:txBody>
      </p:sp>
      <p:sp>
        <p:nvSpPr>
          <p:cNvPr id="78" name="Rectangle 35"/>
          <p:cNvSpPr>
            <a:spLocks noChangeArrowheads="1"/>
          </p:cNvSpPr>
          <p:nvPr/>
        </p:nvSpPr>
        <p:spPr bwMode="auto">
          <a:xfrm>
            <a:off x="9179005" y="4637423"/>
            <a:ext cx="378321" cy="1002496"/>
          </a:xfrm>
          <a:prstGeom prst="rect">
            <a:avLst/>
          </a:prstGeom>
          <a:solidFill>
            <a:srgbClr val="FFCC66"/>
          </a:solidFill>
          <a:ln w="12700" algn="ctr">
            <a:solidFill>
              <a:srgbClr val="FFFFFF"/>
            </a:solidFill>
            <a:miter lim="800000"/>
            <a:headEnd/>
            <a:tailEnd/>
          </a:ln>
          <a:effectLst/>
        </p:spPr>
        <p:txBody>
          <a:bodyPr wrap="none" lIns="45720" tIns="46800" rIns="45720" bIns="46800" anchor="ctr"/>
          <a:lstStyle/>
          <a:p>
            <a:pPr lvl="0" algn="ctr" fontAlgn="auto">
              <a:spcBef>
                <a:spcPts val="0"/>
              </a:spcBef>
              <a:spcAft>
                <a:spcPts val="0"/>
              </a:spcAft>
              <a:defRPr/>
            </a:pPr>
            <a:r>
              <a:rPr lang="zh-CN" altLang="en-US" sz="1400" kern="0" dirty="0" smtClean="0">
                <a:solidFill>
                  <a:sysClr val="windowText" lastClr="000000"/>
                </a:solidFill>
                <a:latin typeface="+mn-ea"/>
                <a:ea typeface="+mn-ea"/>
              </a:rPr>
              <a:t>数据</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分析</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员</a:t>
            </a:r>
          </a:p>
        </p:txBody>
      </p:sp>
      <p:sp>
        <p:nvSpPr>
          <p:cNvPr id="79" name="Rectangle 35"/>
          <p:cNvSpPr>
            <a:spLocks noChangeArrowheads="1"/>
          </p:cNvSpPr>
          <p:nvPr/>
        </p:nvSpPr>
        <p:spPr bwMode="auto">
          <a:xfrm>
            <a:off x="8513037" y="4133838"/>
            <a:ext cx="941803" cy="306388"/>
          </a:xfrm>
          <a:prstGeom prst="rect">
            <a:avLst/>
          </a:prstGeom>
          <a:solidFill>
            <a:srgbClr val="FFCC66"/>
          </a:solidFill>
          <a:ln w="12700" algn="ctr">
            <a:solidFill>
              <a:srgbClr val="FFFFFF"/>
            </a:solidFill>
            <a:miter lim="800000"/>
            <a:headEnd/>
            <a:tailEnd/>
          </a:ln>
          <a:effectLst/>
        </p:spPr>
        <p:txBody>
          <a:bodyPr wrap="none" lIns="45720" tIns="46800" rIns="4572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400" kern="0" dirty="0" smtClean="0">
                <a:solidFill>
                  <a:sysClr val="windowText" lastClr="000000"/>
                </a:solidFill>
                <a:latin typeface="+mn-ea"/>
                <a:ea typeface="+mn-ea"/>
              </a:rPr>
              <a:t>数据主管</a:t>
            </a:r>
          </a:p>
        </p:txBody>
      </p:sp>
      <p:cxnSp>
        <p:nvCxnSpPr>
          <p:cNvPr id="80" name="肘形连接符 47"/>
          <p:cNvCxnSpPr>
            <a:stCxn id="79" idx="2"/>
            <a:endCxn id="77" idx="0"/>
          </p:cNvCxnSpPr>
          <p:nvPr/>
        </p:nvCxnSpPr>
        <p:spPr bwMode="auto">
          <a:xfrm rot="5400000">
            <a:off x="8713770" y="4354001"/>
            <a:ext cx="183944" cy="356394"/>
          </a:xfrm>
          <a:prstGeom prst="bentConnector3">
            <a:avLst>
              <a:gd name="adj1" fmla="val 50000"/>
            </a:avLst>
          </a:prstGeom>
          <a:noFill/>
          <a:ln w="9525">
            <a:solidFill>
              <a:srgbClr val="006699"/>
            </a:solidFill>
            <a:miter lim="800000"/>
            <a:headEnd/>
            <a:tailEnd/>
          </a:ln>
          <a:effectLst/>
        </p:spPr>
      </p:cxnSp>
      <p:cxnSp>
        <p:nvCxnSpPr>
          <p:cNvPr id="81" name="肘形连接符 48"/>
          <p:cNvCxnSpPr>
            <a:stCxn id="79" idx="2"/>
            <a:endCxn id="78" idx="0"/>
          </p:cNvCxnSpPr>
          <p:nvPr/>
        </p:nvCxnSpPr>
        <p:spPr bwMode="auto">
          <a:xfrm rot="16200000" flipH="1">
            <a:off x="9077454" y="4346710"/>
            <a:ext cx="197197" cy="384227"/>
          </a:xfrm>
          <a:prstGeom prst="bentConnector3">
            <a:avLst>
              <a:gd name="adj1" fmla="val 45170"/>
            </a:avLst>
          </a:prstGeom>
          <a:noFill/>
          <a:ln w="9525">
            <a:solidFill>
              <a:srgbClr val="006699"/>
            </a:solidFill>
            <a:miter lim="800000"/>
            <a:headEnd/>
            <a:tailEnd/>
          </a:ln>
          <a:effectLst/>
        </p:spPr>
      </p:cxnSp>
      <p:sp>
        <p:nvSpPr>
          <p:cNvPr id="82" name="Rectangle 25"/>
          <p:cNvSpPr>
            <a:spLocks noChangeArrowheads="1"/>
          </p:cNvSpPr>
          <p:nvPr/>
        </p:nvSpPr>
        <p:spPr bwMode="auto">
          <a:xfrm>
            <a:off x="9775348" y="3680299"/>
            <a:ext cx="1383273" cy="2130519"/>
          </a:xfrm>
          <a:prstGeom prst="rect">
            <a:avLst/>
          </a:prstGeom>
          <a:solidFill>
            <a:srgbClr val="D1D0A0"/>
          </a:solidFill>
          <a:ln w="12700" algn="ctr">
            <a:solidFill>
              <a:srgbClr val="000000"/>
            </a:solidFill>
            <a:miter lim="800000"/>
            <a:headEnd/>
            <a:tailEnd/>
          </a:ln>
          <a:effectLst/>
        </p:spPr>
        <p:txBody>
          <a:bodyPr wrap="none" lIns="92075" tIns="46038" rIns="92075" bIns="46038"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ysClr val="windowText" lastClr="000000"/>
              </a:solidFill>
              <a:effectLst/>
              <a:uLnTx/>
              <a:uFillTx/>
              <a:latin typeface="+mn-ea"/>
              <a:ea typeface="+mn-ea"/>
            </a:endParaRPr>
          </a:p>
        </p:txBody>
      </p:sp>
      <p:sp>
        <p:nvSpPr>
          <p:cNvPr id="83" name="Rectangle 26"/>
          <p:cNvSpPr>
            <a:spLocks noChangeArrowheads="1"/>
          </p:cNvSpPr>
          <p:nvPr/>
        </p:nvSpPr>
        <p:spPr bwMode="auto">
          <a:xfrm>
            <a:off x="9774959" y="3670231"/>
            <a:ext cx="1383273" cy="324000"/>
          </a:xfrm>
          <a:prstGeom prst="rect">
            <a:avLst/>
          </a:prstGeom>
          <a:solidFill>
            <a:srgbClr val="288FC8"/>
          </a:solidFill>
          <a:ln w="12700" algn="ctr">
            <a:solidFill>
              <a:srgbClr val="000000"/>
            </a:solidFill>
            <a:miter lim="800000"/>
            <a:headEnd/>
            <a:tailEnd/>
          </a:ln>
          <a:effectLst/>
        </p:spPr>
        <p:txBody>
          <a:bodyPr wrap="none" lIns="92075" tIns="46038" rIns="92075" bIns="46038" anchor="ctr"/>
          <a:lstStyle/>
          <a:p>
            <a:pPr marL="457200" marR="0" lvl="0" indent="-457200" algn="ctr" defTabSz="914400" eaLnBrk="1" fontAlgn="auto" latinLnBrk="0" hangingPunct="1">
              <a:lnSpc>
                <a:spcPct val="100000"/>
              </a:lnSpc>
              <a:spcBef>
                <a:spcPct val="40000"/>
              </a:spcBef>
              <a:spcAft>
                <a:spcPct val="0"/>
              </a:spcAft>
              <a:buClr>
                <a:srgbClr val="288FC8"/>
              </a:buClr>
              <a:buSzTx/>
              <a:buFontTx/>
              <a:buNone/>
              <a:tabLst/>
              <a:defRPr/>
            </a:pPr>
            <a:r>
              <a:rPr kumimoji="0" lang="zh-CN" altLang="en-US" sz="1600" b="0" i="0" u="none" strike="noStrike" kern="0" cap="none" spc="0" normalizeH="0" baseline="0" noProof="0" dirty="0" smtClean="0">
                <a:ln>
                  <a:noFill/>
                </a:ln>
                <a:solidFill>
                  <a:srgbClr val="FFFFFF"/>
                </a:solidFill>
                <a:effectLst/>
                <a:uLnTx/>
                <a:uFillTx/>
                <a:latin typeface="+mn-ea"/>
                <a:ea typeface="+mn-ea"/>
              </a:rPr>
              <a:t>数据</a:t>
            </a:r>
            <a:r>
              <a:rPr lang="zh-CN" altLang="en-US" sz="1600" kern="0" noProof="0" dirty="0" smtClean="0">
                <a:solidFill>
                  <a:srgbClr val="FFFFFF"/>
                </a:solidFill>
                <a:latin typeface="+mn-ea"/>
                <a:ea typeface="+mn-ea"/>
              </a:rPr>
              <a:t>管理</a:t>
            </a:r>
            <a:r>
              <a:rPr kumimoji="0" lang="zh-CN" altLang="en-US" sz="1600" b="0" i="0" u="none" strike="noStrike" kern="0" cap="none" spc="0" normalizeH="0" baseline="0" noProof="0" dirty="0" smtClean="0">
                <a:ln>
                  <a:noFill/>
                </a:ln>
                <a:solidFill>
                  <a:srgbClr val="FFFFFF"/>
                </a:solidFill>
                <a:effectLst/>
                <a:uLnTx/>
                <a:uFillTx/>
                <a:latin typeface="+mn-ea"/>
                <a:ea typeface="+mn-ea"/>
              </a:rPr>
              <a:t>部门</a:t>
            </a:r>
          </a:p>
        </p:txBody>
      </p:sp>
      <p:sp>
        <p:nvSpPr>
          <p:cNvPr id="84" name="Rectangle 35"/>
          <p:cNvSpPr>
            <a:spLocks noChangeArrowheads="1"/>
          </p:cNvSpPr>
          <p:nvPr/>
        </p:nvSpPr>
        <p:spPr bwMode="auto">
          <a:xfrm>
            <a:off x="9943334" y="4319370"/>
            <a:ext cx="1101315" cy="485935"/>
          </a:xfrm>
          <a:prstGeom prst="rect">
            <a:avLst/>
          </a:prstGeom>
          <a:solidFill>
            <a:srgbClr val="FFCC66"/>
          </a:solidFill>
          <a:ln w="12700" algn="ctr">
            <a:solidFill>
              <a:srgbClr val="FFFFFF"/>
            </a:solidFill>
            <a:miter lim="800000"/>
            <a:headEnd/>
            <a:tailEnd/>
          </a:ln>
          <a:effectLst/>
        </p:spPr>
        <p:txBody>
          <a:bodyPr wrap="none" lIns="45720" tIns="46800" rIns="45720" bIns="46800" anchor="ctr"/>
          <a:lstStyle/>
          <a:p>
            <a:pPr lvl="0" algn="ctr" fontAlgn="auto">
              <a:spcBef>
                <a:spcPts val="0"/>
              </a:spcBef>
              <a:spcAft>
                <a:spcPts val="0"/>
              </a:spcAft>
              <a:defRPr/>
            </a:pPr>
            <a:r>
              <a:rPr lang="zh-CN" altLang="en-US" sz="1400" kern="0" dirty="0" smtClean="0">
                <a:solidFill>
                  <a:sysClr val="windowText" lastClr="000000"/>
                </a:solidFill>
                <a:latin typeface="+mn-ea"/>
                <a:ea typeface="+mn-ea"/>
              </a:rPr>
              <a:t>运维组织</a:t>
            </a:r>
          </a:p>
        </p:txBody>
      </p:sp>
      <p:sp>
        <p:nvSpPr>
          <p:cNvPr id="85" name="Rectangle 35"/>
          <p:cNvSpPr>
            <a:spLocks noChangeArrowheads="1"/>
          </p:cNvSpPr>
          <p:nvPr/>
        </p:nvSpPr>
        <p:spPr bwMode="auto">
          <a:xfrm>
            <a:off x="9943334" y="4938495"/>
            <a:ext cx="1101315" cy="485935"/>
          </a:xfrm>
          <a:prstGeom prst="rect">
            <a:avLst/>
          </a:prstGeom>
          <a:solidFill>
            <a:srgbClr val="FFCC66"/>
          </a:solidFill>
          <a:ln w="12700" algn="ctr">
            <a:solidFill>
              <a:srgbClr val="FFFFFF"/>
            </a:solidFill>
            <a:miter lim="800000"/>
            <a:headEnd/>
            <a:tailEnd/>
          </a:ln>
          <a:effectLst/>
        </p:spPr>
        <p:txBody>
          <a:bodyPr wrap="none" lIns="45720" tIns="46800" rIns="45720" bIns="46800" anchor="ctr"/>
          <a:lstStyle/>
          <a:p>
            <a:pPr lvl="0" algn="ctr" fontAlgn="auto">
              <a:spcBef>
                <a:spcPts val="0"/>
              </a:spcBef>
              <a:spcAft>
                <a:spcPts val="0"/>
              </a:spcAft>
              <a:defRPr/>
            </a:pPr>
            <a:r>
              <a:rPr lang="zh-CN" altLang="en-US" sz="1400" kern="0" dirty="0" smtClean="0">
                <a:solidFill>
                  <a:sysClr val="windowText" lastClr="000000"/>
                </a:solidFill>
                <a:latin typeface="+mn-ea"/>
                <a:ea typeface="+mn-ea"/>
              </a:rPr>
              <a:t>实施项目组</a:t>
            </a:r>
          </a:p>
        </p:txBody>
      </p:sp>
      <p:sp>
        <p:nvSpPr>
          <p:cNvPr id="86" name="Rectangle 35"/>
          <p:cNvSpPr>
            <a:spLocks noChangeArrowheads="1"/>
          </p:cNvSpPr>
          <p:nvPr/>
        </p:nvSpPr>
        <p:spPr bwMode="auto">
          <a:xfrm>
            <a:off x="4491433" y="4649297"/>
            <a:ext cx="432000" cy="1002496"/>
          </a:xfrm>
          <a:prstGeom prst="rect">
            <a:avLst/>
          </a:prstGeom>
          <a:solidFill>
            <a:srgbClr val="D6EBF6"/>
          </a:solidFill>
          <a:ln w="12700" algn="ctr">
            <a:solidFill>
              <a:srgbClr val="FFFFFF"/>
            </a:solidFill>
            <a:miter lim="800000"/>
            <a:headEnd/>
            <a:tailEnd/>
          </a:ln>
          <a:effectLst/>
        </p:spPr>
        <p:txBody>
          <a:bodyPr wrap="none" lIns="45720" tIns="46800" rIns="45720" bIns="46800" anchor="ctr"/>
          <a:lstStyle/>
          <a:p>
            <a:pPr lvl="0" algn="ctr" fontAlgn="auto">
              <a:spcBef>
                <a:spcPts val="0"/>
              </a:spcBef>
              <a:spcAft>
                <a:spcPts val="0"/>
              </a:spcAft>
              <a:defRPr/>
            </a:pPr>
            <a:r>
              <a:rPr lang="zh-CN" altLang="en-US" sz="1400" kern="0" dirty="0" smtClean="0">
                <a:solidFill>
                  <a:sysClr val="windowText" lastClr="000000"/>
                </a:solidFill>
                <a:latin typeface="+mn-ea"/>
                <a:ea typeface="+mn-ea"/>
              </a:rPr>
              <a:t>数据</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安全</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管理</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员</a:t>
            </a:r>
          </a:p>
        </p:txBody>
      </p:sp>
      <p:cxnSp>
        <p:nvCxnSpPr>
          <p:cNvPr id="89" name="AutoShape 48"/>
          <p:cNvCxnSpPr>
            <a:cxnSpLocks noChangeShapeType="1"/>
          </p:cNvCxnSpPr>
          <p:nvPr/>
        </p:nvCxnSpPr>
        <p:spPr bwMode="auto">
          <a:xfrm>
            <a:off x="4193436" y="4457801"/>
            <a:ext cx="0" cy="209071"/>
          </a:xfrm>
          <a:prstGeom prst="straightConnector1">
            <a:avLst/>
          </a:prstGeom>
          <a:noFill/>
          <a:ln w="9525">
            <a:solidFill>
              <a:srgbClr val="006699"/>
            </a:solidFill>
            <a:round/>
            <a:headEnd/>
            <a:tailEnd/>
          </a:ln>
          <a:effectLst/>
        </p:spPr>
      </p:cxnSp>
      <p:sp>
        <p:nvSpPr>
          <p:cNvPr id="55" name="Rectangle 35"/>
          <p:cNvSpPr>
            <a:spLocks noChangeArrowheads="1"/>
          </p:cNvSpPr>
          <p:nvPr/>
        </p:nvSpPr>
        <p:spPr bwMode="auto">
          <a:xfrm>
            <a:off x="2978542" y="4158965"/>
            <a:ext cx="1944891" cy="306388"/>
          </a:xfrm>
          <a:prstGeom prst="rect">
            <a:avLst/>
          </a:prstGeom>
          <a:solidFill>
            <a:srgbClr val="D6EBF6"/>
          </a:solidFill>
          <a:ln w="12700" algn="ctr">
            <a:solidFill>
              <a:srgbClr val="FFFFFF"/>
            </a:solidFill>
            <a:miter lim="800000"/>
            <a:headEnd/>
            <a:tailEnd/>
          </a:ln>
          <a:effectLst/>
        </p:spPr>
        <p:txBody>
          <a:bodyPr wrap="none" lIns="45720" tIns="46800" rIns="45720" bIns="4680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ysClr val="windowText" lastClr="000000"/>
                </a:solidFill>
                <a:effectLst/>
                <a:uLnTx/>
                <a:uFillTx/>
                <a:latin typeface="+mn-ea"/>
                <a:ea typeface="+mn-ea"/>
              </a:rPr>
              <a:t>数据管控经理</a:t>
            </a:r>
          </a:p>
        </p:txBody>
      </p:sp>
      <p:sp>
        <p:nvSpPr>
          <p:cNvPr id="54" name="Rectangle 35"/>
          <p:cNvSpPr>
            <a:spLocks noChangeArrowheads="1"/>
          </p:cNvSpPr>
          <p:nvPr/>
        </p:nvSpPr>
        <p:spPr bwMode="auto">
          <a:xfrm>
            <a:off x="3987136" y="4649297"/>
            <a:ext cx="432000" cy="1002496"/>
          </a:xfrm>
          <a:prstGeom prst="rect">
            <a:avLst/>
          </a:prstGeom>
          <a:solidFill>
            <a:srgbClr val="D6EBF6"/>
          </a:solidFill>
          <a:ln w="12700" algn="ctr">
            <a:solidFill>
              <a:srgbClr val="FFFFFF"/>
            </a:solidFill>
            <a:miter lim="800000"/>
            <a:headEnd/>
            <a:tailEnd/>
          </a:ln>
          <a:effectLst/>
        </p:spPr>
        <p:txBody>
          <a:bodyPr wrap="none" lIns="45720" tIns="46800" rIns="45720" bIns="46800" anchor="ctr"/>
          <a:lstStyle/>
          <a:p>
            <a:pPr lvl="0" algn="ctr" fontAlgn="auto">
              <a:spcBef>
                <a:spcPts val="0"/>
              </a:spcBef>
              <a:spcAft>
                <a:spcPts val="0"/>
              </a:spcAft>
              <a:defRPr/>
            </a:pPr>
            <a:r>
              <a:rPr lang="zh-CN" altLang="en-US" sz="1400" kern="0" dirty="0" smtClean="0">
                <a:solidFill>
                  <a:sysClr val="windowText" lastClr="000000"/>
                </a:solidFill>
                <a:latin typeface="+mn-ea"/>
                <a:ea typeface="+mn-ea"/>
              </a:rPr>
              <a:t>元数</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据管</a:t>
            </a:r>
            <a:endParaRPr lang="en-US" altLang="zh-CN" sz="1400" kern="0" dirty="0" smtClean="0">
              <a:solidFill>
                <a:sysClr val="windowText" lastClr="000000"/>
              </a:solidFill>
              <a:latin typeface="+mn-ea"/>
              <a:ea typeface="+mn-ea"/>
            </a:endParaRPr>
          </a:p>
          <a:p>
            <a:pPr lvl="0" algn="ctr" fontAlgn="auto">
              <a:spcBef>
                <a:spcPts val="0"/>
              </a:spcBef>
              <a:spcAft>
                <a:spcPts val="0"/>
              </a:spcAft>
              <a:defRPr/>
            </a:pPr>
            <a:r>
              <a:rPr lang="zh-CN" altLang="en-US" sz="1400" kern="0" dirty="0" smtClean="0">
                <a:solidFill>
                  <a:sysClr val="windowText" lastClr="000000"/>
                </a:solidFill>
                <a:latin typeface="+mn-ea"/>
                <a:ea typeface="+mn-ea"/>
              </a:rPr>
              <a:t>理员</a:t>
            </a:r>
          </a:p>
        </p:txBody>
      </p:sp>
    </p:spTree>
    <p:extLst>
      <p:ext uri="{BB962C8B-B14F-4D97-AF65-F5344CB8AC3E}">
        <p14:creationId xmlns="" xmlns:p14="http://schemas.microsoft.com/office/powerpoint/2010/main" val="39487801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金融集团管理分析类应用建设现状基本分析</a:t>
            </a:r>
            <a:endParaRPr lang="zh-CN" altLang="en-US" dirty="0"/>
          </a:p>
        </p:txBody>
      </p:sp>
      <p:sp>
        <p:nvSpPr>
          <p:cNvPr id="4" name="Rectangle 3"/>
          <p:cNvSpPr>
            <a:spLocks noChangeArrowheads="1"/>
          </p:cNvSpPr>
          <p:nvPr/>
        </p:nvSpPr>
        <p:spPr bwMode="auto">
          <a:xfrm>
            <a:off x="7705892" y="1008335"/>
            <a:ext cx="3384000" cy="504825"/>
          </a:xfrm>
          <a:prstGeom prst="rect">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pPr algn="ctr"/>
            <a:r>
              <a:rPr lang="zh-CN" altLang="en-US" b="1">
                <a:effectLst>
                  <a:outerShdw blurRad="38100" dist="38100" dir="2700000" algn="tl">
                    <a:srgbClr val="FFFFFF"/>
                  </a:outerShdw>
                </a:effectLst>
                <a:latin typeface="+mj-ea"/>
                <a:ea typeface="+mj-ea"/>
              </a:rPr>
              <a:t>关注的内容</a:t>
            </a:r>
          </a:p>
        </p:txBody>
      </p:sp>
      <p:sp>
        <p:nvSpPr>
          <p:cNvPr id="5" name="Rectangle 4"/>
          <p:cNvSpPr>
            <a:spLocks noChangeArrowheads="1"/>
          </p:cNvSpPr>
          <p:nvPr/>
        </p:nvSpPr>
        <p:spPr bwMode="auto">
          <a:xfrm>
            <a:off x="4102691" y="1008335"/>
            <a:ext cx="3384000" cy="504825"/>
          </a:xfrm>
          <a:prstGeom prst="rect">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pPr algn="ctr"/>
            <a:r>
              <a:rPr lang="zh-CN" altLang="en-US" b="1">
                <a:effectLst>
                  <a:outerShdw blurRad="38100" dist="38100" dir="2700000" algn="tl">
                    <a:srgbClr val="FFFFFF"/>
                  </a:outerShdw>
                </a:effectLst>
                <a:latin typeface="+mj-ea"/>
                <a:ea typeface="+mj-ea"/>
              </a:rPr>
              <a:t>存在的问题</a:t>
            </a:r>
          </a:p>
        </p:txBody>
      </p:sp>
      <p:sp>
        <p:nvSpPr>
          <p:cNvPr id="7" name="Rectangle 6"/>
          <p:cNvSpPr>
            <a:spLocks noChangeArrowheads="1"/>
          </p:cNvSpPr>
          <p:nvPr/>
        </p:nvSpPr>
        <p:spPr bwMode="auto">
          <a:xfrm>
            <a:off x="573075" y="1008335"/>
            <a:ext cx="3384000" cy="504825"/>
          </a:xfrm>
          <a:prstGeom prst="rect">
            <a:avLst/>
          </a:prstGeom>
          <a:solidFill>
            <a:schemeClr val="accent1"/>
          </a:solidFill>
          <a:ln w="9525">
            <a:noFill/>
            <a:miter lim="800000"/>
            <a:headEnd/>
            <a:tailEnd/>
          </a:ln>
          <a:effectLst>
            <a:prstShdw prst="shdw17" dist="17961" dir="2700000">
              <a:schemeClr val="accent1">
                <a:gamma/>
                <a:shade val="60000"/>
                <a:invGamma/>
              </a:schemeClr>
            </a:prstShdw>
          </a:effectLst>
        </p:spPr>
        <p:txBody>
          <a:bodyPr wrap="none" anchor="ctr"/>
          <a:lstStyle/>
          <a:p>
            <a:pPr algn="ctr"/>
            <a:r>
              <a:rPr lang="zh-CN" altLang="en-US" b="1" dirty="0">
                <a:effectLst>
                  <a:outerShdw blurRad="38100" dist="38100" dir="2700000" algn="tl">
                    <a:srgbClr val="FFFFFF"/>
                  </a:outerShdw>
                </a:effectLst>
                <a:latin typeface="+mj-ea"/>
                <a:ea typeface="+mj-ea"/>
              </a:rPr>
              <a:t>基本的现状</a:t>
            </a:r>
          </a:p>
        </p:txBody>
      </p:sp>
      <p:sp>
        <p:nvSpPr>
          <p:cNvPr id="8" name="Text Box 7"/>
          <p:cNvSpPr txBox="1">
            <a:spLocks noChangeArrowheads="1"/>
          </p:cNvSpPr>
          <p:nvPr/>
        </p:nvSpPr>
        <p:spPr bwMode="auto">
          <a:xfrm>
            <a:off x="4102691" y="1511295"/>
            <a:ext cx="3384000" cy="3323987"/>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defPPr>
              <a:defRPr lang="zh-CN"/>
            </a:defPPr>
            <a:lvl2pPr marL="288000" lvl="1" indent="-288000" eaLnBrk="0" hangingPunct="0">
              <a:lnSpc>
                <a:spcPct val="150000"/>
              </a:lnSpc>
              <a:spcBef>
                <a:spcPts val="0"/>
              </a:spcBef>
              <a:buClr>
                <a:srgbClr val="EE8A04"/>
              </a:buClr>
              <a:buSzPct val="80000"/>
              <a:buFont typeface="Wingdings" pitchFamily="2" charset="2"/>
              <a:buChar char="l"/>
              <a:defRPr sz="1400" b="1">
                <a:solidFill>
                  <a:schemeClr val="tx1">
                    <a:lumMod val="50000"/>
                    <a:lumOff val="50000"/>
                  </a:schemeClr>
                </a:solidFill>
                <a:latin typeface="+mn-ea"/>
                <a:ea typeface="+mn-ea"/>
              </a:defRPr>
            </a:lvl2pPr>
          </a:lstStyle>
          <a:p>
            <a:pPr lvl="1"/>
            <a:r>
              <a:rPr lang="zh-CN" altLang="en-US" dirty="0"/>
              <a:t>商城数据仓库</a:t>
            </a:r>
            <a:r>
              <a:rPr lang="zh-CN" altLang="en-US" dirty="0" smtClean="0"/>
              <a:t>累积数据</a:t>
            </a:r>
            <a:r>
              <a:rPr lang="zh-CN" altLang="en-US" dirty="0"/>
              <a:t>没有充分利用</a:t>
            </a:r>
            <a:endParaRPr lang="en-US" altLang="zh-CN" dirty="0" smtClean="0"/>
          </a:p>
          <a:p>
            <a:pPr lvl="1"/>
            <a:r>
              <a:rPr lang="zh-CN" altLang="en-US" dirty="0" smtClean="0"/>
              <a:t>缺乏面向整个金融集团的</a:t>
            </a:r>
            <a:r>
              <a:rPr lang="zh-CN" altLang="en-US" dirty="0"/>
              <a:t>统一、完整的数据</a:t>
            </a:r>
            <a:r>
              <a:rPr lang="zh-CN" altLang="en-US" dirty="0" smtClean="0"/>
              <a:t>视图；</a:t>
            </a:r>
            <a:endParaRPr lang="en-US" altLang="zh-CN" dirty="0"/>
          </a:p>
          <a:p>
            <a:pPr lvl="1"/>
            <a:r>
              <a:rPr lang="zh-CN" altLang="en-US" dirty="0" smtClean="0"/>
              <a:t>缺乏支撑金融集团日常业务运转的风险评估体系</a:t>
            </a:r>
            <a:r>
              <a:rPr lang="zh-CN" altLang="en-US" dirty="0"/>
              <a:t>；</a:t>
            </a:r>
          </a:p>
          <a:p>
            <a:pPr lvl="1"/>
            <a:r>
              <a:rPr lang="zh-CN" altLang="en-US" dirty="0" smtClean="0"/>
              <a:t>缺乏金融集团客户</a:t>
            </a:r>
            <a:r>
              <a:rPr lang="en-US" altLang="zh-CN" dirty="0" smtClean="0"/>
              <a:t>360</a:t>
            </a:r>
            <a:r>
              <a:rPr lang="zh-CN" altLang="en-US" dirty="0" smtClean="0"/>
              <a:t>度视图，客户行为分析和预测无法实现；</a:t>
            </a:r>
            <a:endParaRPr lang="en-US" altLang="zh-CN" dirty="0"/>
          </a:p>
          <a:p>
            <a:pPr lvl="1"/>
            <a:r>
              <a:rPr lang="zh-CN" altLang="en-US" dirty="0"/>
              <a:t>缺乏</a:t>
            </a:r>
            <a:r>
              <a:rPr lang="zh-CN" altLang="en-US" dirty="0" smtClean="0"/>
              <a:t>面向金融业务运营</a:t>
            </a:r>
            <a:r>
              <a:rPr lang="zh-CN" altLang="en-US" dirty="0"/>
              <a:t>管理的关键绩效指标</a:t>
            </a:r>
            <a:r>
              <a:rPr lang="zh-CN" altLang="en-US" dirty="0" smtClean="0"/>
              <a:t>体系；</a:t>
            </a:r>
            <a:endParaRPr lang="en-US" altLang="zh-CN" dirty="0" smtClean="0"/>
          </a:p>
          <a:p>
            <a:pPr lvl="1"/>
            <a:r>
              <a:rPr lang="en-US" altLang="zh-CN" dirty="0" smtClean="0"/>
              <a:t>……</a:t>
            </a:r>
            <a:endParaRPr lang="en-US" altLang="zh-CN" dirty="0"/>
          </a:p>
        </p:txBody>
      </p:sp>
      <p:sp>
        <p:nvSpPr>
          <p:cNvPr id="9" name="Text Box 8"/>
          <p:cNvSpPr txBox="1">
            <a:spLocks noChangeArrowheads="1"/>
          </p:cNvSpPr>
          <p:nvPr/>
        </p:nvSpPr>
        <p:spPr bwMode="auto">
          <a:xfrm>
            <a:off x="573074" y="1511295"/>
            <a:ext cx="3387551" cy="3323987"/>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marL="288000" lvl="1" indent="-288000" eaLnBrk="0" hangingPunct="0">
              <a:lnSpc>
                <a:spcPct val="150000"/>
              </a:lnSpc>
              <a:spcBef>
                <a:spcPts val="0"/>
              </a:spcBef>
              <a:buClr>
                <a:srgbClr val="EE8A04"/>
              </a:buClr>
              <a:buSzPct val="80000"/>
              <a:buFont typeface="Wingdings" pitchFamily="2" charset="2"/>
              <a:buChar char="l"/>
              <a:defRPr/>
            </a:pPr>
            <a:r>
              <a:rPr lang="zh-CN" altLang="en-US" sz="1400" b="1" dirty="0" smtClean="0">
                <a:solidFill>
                  <a:schemeClr val="tx1">
                    <a:lumMod val="50000"/>
                    <a:lumOff val="50000"/>
                  </a:schemeClr>
                </a:solidFill>
                <a:latin typeface="+mn-ea"/>
                <a:ea typeface="+mn-ea"/>
              </a:rPr>
              <a:t>商城已建立面向整个零售业务的</a:t>
            </a:r>
            <a:r>
              <a:rPr lang="zh-CN" altLang="en-US" sz="1400" b="1" dirty="0">
                <a:solidFill>
                  <a:schemeClr val="tx1">
                    <a:lumMod val="50000"/>
                    <a:lumOff val="50000"/>
                  </a:schemeClr>
                </a:solidFill>
                <a:latin typeface="+mn-ea"/>
                <a:ea typeface="+mn-ea"/>
              </a:rPr>
              <a:t>数据仓库，整合</a:t>
            </a:r>
            <a:r>
              <a:rPr lang="zh-CN" altLang="en-US" sz="1400" b="1" dirty="0" smtClean="0">
                <a:solidFill>
                  <a:schemeClr val="tx1">
                    <a:lumMod val="50000"/>
                    <a:lumOff val="50000"/>
                  </a:schemeClr>
                </a:solidFill>
                <a:latin typeface="+mn-ea"/>
                <a:ea typeface="+mn-ea"/>
              </a:rPr>
              <a:t>了前台业务</a:t>
            </a:r>
            <a:r>
              <a:rPr lang="zh-CN" altLang="en-US" sz="1400" b="1" dirty="0">
                <a:solidFill>
                  <a:schemeClr val="tx1">
                    <a:lumMod val="50000"/>
                    <a:lumOff val="50000"/>
                  </a:schemeClr>
                </a:solidFill>
                <a:latin typeface="+mn-ea"/>
                <a:ea typeface="+mn-ea"/>
              </a:rPr>
              <a:t>运营</a:t>
            </a:r>
            <a:r>
              <a:rPr lang="zh-CN" altLang="en-US" sz="1400" b="1" dirty="0" smtClean="0">
                <a:solidFill>
                  <a:schemeClr val="tx1">
                    <a:lumMod val="50000"/>
                    <a:lumOff val="50000"/>
                  </a:schemeClr>
                </a:solidFill>
                <a:latin typeface="+mn-ea"/>
                <a:ea typeface="+mn-ea"/>
              </a:rPr>
              <a:t>数据和后台管理数据，建立了面向零售的管理分析应用；</a:t>
            </a:r>
            <a:endParaRPr lang="zh-CN" altLang="en-US" sz="1400" b="1" dirty="0">
              <a:solidFill>
                <a:schemeClr val="tx1">
                  <a:lumMod val="50000"/>
                  <a:lumOff val="50000"/>
                </a:schemeClr>
              </a:solidFill>
              <a:latin typeface="+mn-ea"/>
              <a:ea typeface="+mn-ea"/>
            </a:endParaRPr>
          </a:p>
          <a:p>
            <a:pPr marL="288000" lvl="1" indent="-288000" eaLnBrk="0" hangingPunct="0">
              <a:lnSpc>
                <a:spcPct val="150000"/>
              </a:lnSpc>
              <a:spcBef>
                <a:spcPts val="0"/>
              </a:spcBef>
              <a:buClr>
                <a:srgbClr val="EE8A04"/>
              </a:buClr>
              <a:buSzPct val="80000"/>
              <a:buFont typeface="Wingdings" pitchFamily="2" charset="2"/>
              <a:buChar char="l"/>
              <a:defRPr/>
            </a:pPr>
            <a:r>
              <a:rPr lang="zh-CN" altLang="en-US" sz="1400" b="1" dirty="0" smtClean="0">
                <a:solidFill>
                  <a:schemeClr val="tx1">
                    <a:lumMod val="50000"/>
                    <a:lumOff val="50000"/>
                  </a:schemeClr>
                </a:solidFill>
                <a:latin typeface="+mn-ea"/>
                <a:ea typeface="+mn-ea"/>
              </a:rPr>
              <a:t>金融集团已开展供应链金融、人人贷和保理等多种业务，积累了一定量的业务数据，同时业务人员也从客户管理、风险评级和经营规模预测等方面，提出了大量分析预测需求；</a:t>
            </a:r>
            <a:endParaRPr lang="zh-CN" altLang="en-US" sz="1400" b="1" dirty="0">
              <a:solidFill>
                <a:schemeClr val="tx1">
                  <a:lumMod val="50000"/>
                  <a:lumOff val="50000"/>
                </a:schemeClr>
              </a:solidFill>
              <a:latin typeface="+mn-ea"/>
              <a:ea typeface="+mn-ea"/>
            </a:endParaRPr>
          </a:p>
          <a:p>
            <a:pPr marL="288000" lvl="1" indent="-288000" eaLnBrk="0" hangingPunct="0">
              <a:lnSpc>
                <a:spcPct val="150000"/>
              </a:lnSpc>
              <a:spcBef>
                <a:spcPts val="0"/>
              </a:spcBef>
              <a:buClr>
                <a:srgbClr val="EE8A04"/>
              </a:buClr>
              <a:buSzPct val="80000"/>
              <a:buFont typeface="Wingdings" pitchFamily="2" charset="2"/>
              <a:buChar char="l"/>
              <a:defRPr/>
            </a:pPr>
            <a:r>
              <a:rPr lang="en-US" altLang="zh-CN" sz="1400" b="1" dirty="0" smtClean="0">
                <a:solidFill>
                  <a:schemeClr val="tx1">
                    <a:lumMod val="50000"/>
                    <a:lumOff val="50000"/>
                  </a:schemeClr>
                </a:solidFill>
                <a:latin typeface="+mn-ea"/>
                <a:ea typeface="+mn-ea"/>
              </a:rPr>
              <a:t>……</a:t>
            </a:r>
            <a:endParaRPr lang="en-US" altLang="zh-CN" sz="1400" b="1" dirty="0">
              <a:solidFill>
                <a:schemeClr val="tx1">
                  <a:lumMod val="50000"/>
                  <a:lumOff val="50000"/>
                </a:schemeClr>
              </a:solidFill>
              <a:latin typeface="+mn-ea"/>
              <a:ea typeface="+mn-ea"/>
            </a:endParaRPr>
          </a:p>
        </p:txBody>
      </p:sp>
      <p:sp>
        <p:nvSpPr>
          <p:cNvPr id="10" name="Freeform 112"/>
          <p:cNvSpPr>
            <a:spLocks/>
          </p:cNvSpPr>
          <p:nvPr/>
        </p:nvSpPr>
        <p:spPr bwMode="gray">
          <a:xfrm rot="10800000">
            <a:off x="717140" y="4753178"/>
            <a:ext cx="10372751" cy="1008063"/>
          </a:xfrm>
          <a:custGeom>
            <a:avLst/>
            <a:gdLst>
              <a:gd name="T0" fmla="*/ 0 w 5016"/>
              <a:gd name="T1" fmla="*/ 2147483647 h 2256"/>
              <a:gd name="T2" fmla="*/ 2147483647 w 5016"/>
              <a:gd name="T3" fmla="*/ 2147483647 h 2256"/>
              <a:gd name="T4" fmla="*/ 2147483647 w 5016"/>
              <a:gd name="T5" fmla="*/ 2147483647 h 2256"/>
              <a:gd name="T6" fmla="*/ 2147483647 w 5016"/>
              <a:gd name="T7" fmla="*/ 2147483647 h 2256"/>
              <a:gd name="T8" fmla="*/ 2147483647 w 5016"/>
              <a:gd name="T9" fmla="*/ 2147483647 h 2256"/>
              <a:gd name="T10" fmla="*/ 2147483647 w 5016"/>
              <a:gd name="T11" fmla="*/ 2147483647 h 2256"/>
              <a:gd name="T12" fmla="*/ 2147483647 w 5016"/>
              <a:gd name="T13" fmla="*/ 2147483647 h 2256"/>
              <a:gd name="T14" fmla="*/ 2147483647 w 5016"/>
              <a:gd name="T15" fmla="*/ 2147483647 h 2256"/>
              <a:gd name="T16" fmla="*/ 2147483647 w 5016"/>
              <a:gd name="T17" fmla="*/ 2147483647 h 2256"/>
              <a:gd name="T18" fmla="*/ 2147483647 w 5016"/>
              <a:gd name="T19" fmla="*/ 0 h 2256"/>
              <a:gd name="T20" fmla="*/ 2147483647 w 5016"/>
              <a:gd name="T21" fmla="*/ 2147483647 h 2256"/>
              <a:gd name="T22" fmla="*/ 2147483647 w 5016"/>
              <a:gd name="T23" fmla="*/ 2147483647 h 2256"/>
              <a:gd name="T24" fmla="*/ 2147483647 w 5016"/>
              <a:gd name="T25" fmla="*/ 2147483647 h 2256"/>
              <a:gd name="T26" fmla="*/ 2147483647 w 5016"/>
              <a:gd name="T27" fmla="*/ 2147483647 h 2256"/>
              <a:gd name="T28" fmla="*/ 2147483647 w 5016"/>
              <a:gd name="T29" fmla="*/ 2147483647 h 2256"/>
              <a:gd name="T30" fmla="*/ 2147483647 w 5016"/>
              <a:gd name="T31" fmla="*/ 2147483647 h 2256"/>
              <a:gd name="T32" fmla="*/ 2147483647 w 5016"/>
              <a:gd name="T33" fmla="*/ 2147483647 h 2256"/>
              <a:gd name="T34" fmla="*/ 2147483647 w 5016"/>
              <a:gd name="T35" fmla="*/ 2147483647 h 2256"/>
              <a:gd name="T36" fmla="*/ 2147483647 w 5016"/>
              <a:gd name="T37" fmla="*/ 2147483647 h 2256"/>
              <a:gd name="T38" fmla="*/ 0 w 5016"/>
              <a:gd name="T39" fmla="*/ 2147483647 h 225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016"/>
              <a:gd name="T61" fmla="*/ 0 h 2256"/>
              <a:gd name="T62" fmla="*/ 5016 w 5016"/>
              <a:gd name="T63" fmla="*/ 2256 h 225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016" h="2256">
                <a:moveTo>
                  <a:pt x="0" y="2240"/>
                </a:moveTo>
                <a:cubicBezTo>
                  <a:pt x="276" y="2109"/>
                  <a:pt x="1182" y="1474"/>
                  <a:pt x="1122" y="702"/>
                </a:cubicBezTo>
                <a:lnTo>
                  <a:pt x="972" y="744"/>
                </a:lnTo>
                <a:cubicBezTo>
                  <a:pt x="988" y="702"/>
                  <a:pt x="1140" y="436"/>
                  <a:pt x="1140" y="438"/>
                </a:cubicBezTo>
                <a:lnTo>
                  <a:pt x="1422" y="642"/>
                </a:lnTo>
                <a:cubicBezTo>
                  <a:pt x="1422" y="642"/>
                  <a:pt x="1260" y="672"/>
                  <a:pt x="1272" y="672"/>
                </a:cubicBezTo>
                <a:cubicBezTo>
                  <a:pt x="1428" y="1008"/>
                  <a:pt x="1620" y="1350"/>
                  <a:pt x="1968" y="1284"/>
                </a:cubicBezTo>
                <a:cubicBezTo>
                  <a:pt x="2316" y="1218"/>
                  <a:pt x="2460" y="576"/>
                  <a:pt x="2466" y="318"/>
                </a:cubicBezTo>
                <a:lnTo>
                  <a:pt x="2280" y="318"/>
                </a:lnTo>
                <a:lnTo>
                  <a:pt x="2598" y="0"/>
                </a:lnTo>
                <a:lnTo>
                  <a:pt x="2898" y="330"/>
                </a:lnTo>
                <a:lnTo>
                  <a:pt x="2724" y="324"/>
                </a:lnTo>
                <a:cubicBezTo>
                  <a:pt x="2724" y="325"/>
                  <a:pt x="2760" y="1284"/>
                  <a:pt x="3210" y="1302"/>
                </a:cubicBezTo>
                <a:cubicBezTo>
                  <a:pt x="3660" y="1320"/>
                  <a:pt x="3816" y="912"/>
                  <a:pt x="3870" y="654"/>
                </a:cubicBezTo>
                <a:lnTo>
                  <a:pt x="3702" y="642"/>
                </a:lnTo>
                <a:lnTo>
                  <a:pt x="3984" y="420"/>
                </a:lnTo>
                <a:lnTo>
                  <a:pt x="4182" y="678"/>
                </a:lnTo>
                <a:lnTo>
                  <a:pt x="4026" y="672"/>
                </a:lnTo>
                <a:cubicBezTo>
                  <a:pt x="4032" y="678"/>
                  <a:pt x="3960" y="1862"/>
                  <a:pt x="5016" y="2225"/>
                </a:cubicBezTo>
                <a:cubicBezTo>
                  <a:pt x="3438" y="2232"/>
                  <a:pt x="1092" y="2256"/>
                  <a:pt x="0" y="2240"/>
                </a:cubicBezTo>
                <a:close/>
              </a:path>
            </a:pathLst>
          </a:custGeom>
          <a:gradFill rotWithShape="1">
            <a:gsLst>
              <a:gs pos="0">
                <a:srgbClr val="33CCCC"/>
              </a:gs>
              <a:gs pos="100000">
                <a:schemeClr val="bg1"/>
              </a:gs>
            </a:gsLst>
            <a:lin ang="5400000" scaled="1"/>
          </a:gradFill>
          <a:ln w="9525">
            <a:noFill/>
            <a:round/>
            <a:headEnd/>
            <a:tailEnd/>
          </a:ln>
        </p:spPr>
        <p:txBody>
          <a:bodyPr rot="10800000" vert="eaVert" wrap="none" anchor="ctr"/>
          <a:lstStyle/>
          <a:p>
            <a:endParaRPr lang="zh-CN" altLang="en-US">
              <a:latin typeface="+mj-ea"/>
              <a:ea typeface="+mj-ea"/>
            </a:endParaRPr>
          </a:p>
        </p:txBody>
      </p:sp>
      <p:sp>
        <p:nvSpPr>
          <p:cNvPr id="11" name="Text Box 10"/>
          <p:cNvSpPr txBox="1">
            <a:spLocks noChangeArrowheads="1"/>
          </p:cNvSpPr>
          <p:nvPr/>
        </p:nvSpPr>
        <p:spPr bwMode="auto">
          <a:xfrm>
            <a:off x="4104692" y="4896846"/>
            <a:ext cx="3451586" cy="338554"/>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r>
              <a:rPr lang="zh-CN" altLang="en-US" sz="1600" b="1" dirty="0">
                <a:solidFill>
                  <a:srgbClr val="B5121B"/>
                </a:solidFill>
                <a:effectLst>
                  <a:outerShdw blurRad="38100" dist="38100" dir="2700000" algn="tl">
                    <a:srgbClr val="C0C0C0"/>
                  </a:outerShdw>
                </a:effectLst>
                <a:latin typeface="+mj-ea"/>
                <a:ea typeface="+mj-ea"/>
              </a:rPr>
              <a:t>数据</a:t>
            </a:r>
            <a:r>
              <a:rPr lang="zh-CN" altLang="en-US" sz="1600" b="1" dirty="0" smtClean="0">
                <a:solidFill>
                  <a:srgbClr val="B5121B"/>
                </a:solidFill>
                <a:effectLst>
                  <a:outerShdw blurRad="38100" dist="38100" dir="2700000" algn="tl">
                    <a:srgbClr val="C0C0C0"/>
                  </a:outerShdw>
                </a:effectLst>
                <a:latin typeface="+mj-ea"/>
                <a:ea typeface="+mj-ea"/>
              </a:rPr>
              <a:t>平</a:t>
            </a:r>
            <a:r>
              <a:rPr lang="zh-CN" altLang="en-US" sz="1600" b="1" dirty="0">
                <a:solidFill>
                  <a:srgbClr val="B5121B"/>
                </a:solidFill>
                <a:effectLst>
                  <a:outerShdw blurRad="38100" dist="38100" dir="2700000" algn="tl">
                    <a:srgbClr val="C0C0C0"/>
                  </a:outerShdw>
                </a:effectLst>
                <a:latin typeface="+mj-ea"/>
                <a:ea typeface="+mj-ea"/>
              </a:rPr>
              <a:t>台</a:t>
            </a:r>
            <a:r>
              <a:rPr lang="zh-CN" altLang="en-US" sz="1600" b="1" dirty="0" smtClean="0">
                <a:solidFill>
                  <a:srgbClr val="B5121B"/>
                </a:solidFill>
                <a:effectLst>
                  <a:outerShdw blurRad="38100" dist="38100" dir="2700000" algn="tl">
                    <a:srgbClr val="C0C0C0"/>
                  </a:outerShdw>
                </a:effectLst>
                <a:latin typeface="+mj-ea"/>
                <a:ea typeface="+mj-ea"/>
              </a:rPr>
              <a:t>、数据</a:t>
            </a:r>
            <a:r>
              <a:rPr lang="zh-CN" altLang="en-US" sz="1600" b="1" dirty="0">
                <a:solidFill>
                  <a:srgbClr val="B5121B"/>
                </a:solidFill>
                <a:effectLst>
                  <a:outerShdw blurRad="38100" dist="38100" dir="2700000" algn="tl">
                    <a:srgbClr val="C0C0C0"/>
                  </a:outerShdw>
                </a:effectLst>
                <a:latin typeface="+mj-ea"/>
                <a:ea typeface="+mj-ea"/>
              </a:rPr>
              <a:t>应用</a:t>
            </a:r>
            <a:r>
              <a:rPr lang="zh-CN" altLang="en-US" sz="1600" b="1" dirty="0" smtClean="0">
                <a:solidFill>
                  <a:srgbClr val="B5121B"/>
                </a:solidFill>
                <a:effectLst>
                  <a:outerShdw blurRad="38100" dist="38100" dir="2700000" algn="tl">
                    <a:srgbClr val="C0C0C0"/>
                  </a:outerShdw>
                </a:effectLst>
                <a:latin typeface="+mj-ea"/>
                <a:ea typeface="+mj-ea"/>
              </a:rPr>
              <a:t>、数据管控</a:t>
            </a:r>
            <a:r>
              <a:rPr lang="en-US" altLang="zh-CN" sz="1600" b="1" dirty="0" smtClean="0">
                <a:solidFill>
                  <a:srgbClr val="B5121B"/>
                </a:solidFill>
                <a:effectLst>
                  <a:outerShdw blurRad="38100" dist="38100" dir="2700000" algn="tl">
                    <a:srgbClr val="C0C0C0"/>
                  </a:outerShdw>
                </a:effectLst>
                <a:latin typeface="+mj-ea"/>
                <a:ea typeface="+mj-ea"/>
              </a:rPr>
              <a:t>……</a:t>
            </a:r>
            <a:endParaRPr lang="en-US" altLang="zh-CN" sz="1600" b="1" dirty="0">
              <a:solidFill>
                <a:srgbClr val="B5121B"/>
              </a:solidFill>
              <a:effectLst>
                <a:outerShdw blurRad="38100" dist="38100" dir="2700000" algn="tl">
                  <a:srgbClr val="C0C0C0"/>
                </a:outerShdw>
              </a:effectLst>
              <a:latin typeface="+mj-ea"/>
              <a:ea typeface="+mj-ea"/>
            </a:endParaRPr>
          </a:p>
        </p:txBody>
      </p:sp>
      <p:sp>
        <p:nvSpPr>
          <p:cNvPr id="12" name="Text Box 11"/>
          <p:cNvSpPr txBox="1">
            <a:spLocks noChangeArrowheads="1"/>
          </p:cNvSpPr>
          <p:nvPr/>
        </p:nvSpPr>
        <p:spPr bwMode="auto">
          <a:xfrm>
            <a:off x="2162226" y="5803808"/>
            <a:ext cx="7268336" cy="461665"/>
          </a:xfrm>
          <a:prstGeom prst="rect">
            <a:avLst/>
          </a:prstGeom>
          <a:noFill/>
          <a:ln w="9525">
            <a:noFill/>
            <a:miter lim="800000"/>
            <a:headEnd/>
            <a:tailEnd/>
          </a:ln>
          <a:effectLst>
            <a:prstShdw prst="shdw17" dist="17961" dir="2700000">
              <a:schemeClr val="accent1">
                <a:gamma/>
                <a:shade val="60000"/>
                <a:invGamma/>
              </a:schemeClr>
            </a:prstShdw>
          </a:effectLst>
        </p:spPr>
        <p:txBody>
          <a:bodyPr wrap="none">
            <a:spAutoFit/>
          </a:bodyPr>
          <a:lstStyle/>
          <a:p>
            <a:r>
              <a:rPr lang="zh-CN" altLang="en-US" sz="2400" b="1" dirty="0" smtClean="0">
                <a:solidFill>
                  <a:srgbClr val="B5121B"/>
                </a:solidFill>
                <a:effectLst>
                  <a:outerShdw blurRad="38100" dist="38100" dir="2700000" algn="tl">
                    <a:srgbClr val="C0C0C0"/>
                  </a:outerShdw>
                </a:effectLst>
                <a:latin typeface="+mj-ea"/>
                <a:ea typeface="+mj-ea"/>
              </a:rPr>
              <a:t>基础数据平台和</a:t>
            </a:r>
            <a:r>
              <a:rPr lang="en-US" altLang="zh-CN" sz="2400" b="1" dirty="0" smtClean="0">
                <a:solidFill>
                  <a:srgbClr val="B5121B"/>
                </a:solidFill>
                <a:effectLst>
                  <a:outerShdw blurRad="38100" dist="38100" dir="2700000" algn="tl">
                    <a:srgbClr val="C0C0C0"/>
                  </a:outerShdw>
                </a:effectLst>
                <a:latin typeface="+mj-ea"/>
                <a:ea typeface="+mj-ea"/>
              </a:rPr>
              <a:t>BI</a:t>
            </a:r>
            <a:r>
              <a:rPr lang="zh-CN" altLang="en-US" sz="2400" b="1" dirty="0" smtClean="0">
                <a:solidFill>
                  <a:srgbClr val="B5121B"/>
                </a:solidFill>
                <a:effectLst>
                  <a:outerShdw blurRad="38100" dist="38100" dir="2700000" algn="tl">
                    <a:srgbClr val="C0C0C0"/>
                  </a:outerShdw>
                </a:effectLst>
                <a:latin typeface="+mj-ea"/>
                <a:ea typeface="+mj-ea"/>
              </a:rPr>
              <a:t>应用建设是未</a:t>
            </a:r>
            <a:r>
              <a:rPr lang="zh-CN" altLang="en-US" sz="2400" b="1" dirty="0">
                <a:solidFill>
                  <a:srgbClr val="B5121B"/>
                </a:solidFill>
                <a:effectLst>
                  <a:outerShdw blurRad="38100" dist="38100" dir="2700000" algn="tl">
                    <a:srgbClr val="C0C0C0"/>
                  </a:outerShdw>
                </a:effectLst>
                <a:latin typeface="+mj-ea"/>
                <a:ea typeface="+mj-ea"/>
              </a:rPr>
              <a:t>来一段时间的重点！</a:t>
            </a:r>
          </a:p>
        </p:txBody>
      </p:sp>
      <p:sp>
        <p:nvSpPr>
          <p:cNvPr id="6" name="Text Box 5"/>
          <p:cNvSpPr txBox="1">
            <a:spLocks noChangeArrowheads="1"/>
          </p:cNvSpPr>
          <p:nvPr/>
        </p:nvSpPr>
        <p:spPr bwMode="auto">
          <a:xfrm>
            <a:off x="7705892" y="1530345"/>
            <a:ext cx="3384000" cy="3323987"/>
          </a:xfrm>
          <a:prstGeom prst="rect">
            <a:avLst/>
          </a:prstGeom>
          <a:noFill/>
          <a:ln w="9525">
            <a:noFill/>
            <a:miter lim="800000"/>
            <a:headEnd/>
            <a:tailEnd/>
          </a:ln>
          <a:effectLst>
            <a:prstShdw prst="shdw17" dist="17961" dir="2700000">
              <a:schemeClr val="accent1">
                <a:gamma/>
                <a:shade val="60000"/>
                <a:invGamma/>
              </a:schemeClr>
            </a:prstShdw>
          </a:effectLst>
        </p:spPr>
        <p:txBody>
          <a:bodyPr wrap="square">
            <a:spAutoFit/>
          </a:bodyPr>
          <a:lstStyle/>
          <a:p>
            <a:pPr marL="288000" lvl="1" indent="-288000" eaLnBrk="0" hangingPunct="0">
              <a:lnSpc>
                <a:spcPct val="150000"/>
              </a:lnSpc>
              <a:spcBef>
                <a:spcPts val="0"/>
              </a:spcBef>
              <a:buClr>
                <a:srgbClr val="EE8A04"/>
              </a:buClr>
              <a:buSzPct val="80000"/>
              <a:buFont typeface="Wingdings" pitchFamily="2" charset="2"/>
              <a:buChar char="l"/>
            </a:pPr>
            <a:r>
              <a:rPr lang="zh-CN" altLang="en-US" sz="1400" b="1" dirty="0">
                <a:solidFill>
                  <a:schemeClr val="tx1">
                    <a:lumMod val="50000"/>
                    <a:lumOff val="50000"/>
                  </a:schemeClr>
                </a:solidFill>
                <a:latin typeface="+mn-ea"/>
                <a:ea typeface="+mn-ea"/>
              </a:rPr>
              <a:t>数据平台整体架构；</a:t>
            </a:r>
          </a:p>
          <a:p>
            <a:pPr marL="288000" lvl="1" indent="-288000" eaLnBrk="0" hangingPunct="0">
              <a:lnSpc>
                <a:spcPct val="150000"/>
              </a:lnSpc>
              <a:spcBef>
                <a:spcPts val="0"/>
              </a:spcBef>
              <a:buClr>
                <a:srgbClr val="EE8A04"/>
              </a:buClr>
              <a:buSzPct val="80000"/>
              <a:buFont typeface="Wingdings" pitchFamily="2" charset="2"/>
              <a:buChar char="l"/>
            </a:pPr>
            <a:r>
              <a:rPr lang="zh-CN" altLang="en-US" sz="1400" b="1" dirty="0">
                <a:solidFill>
                  <a:schemeClr val="tx1">
                    <a:lumMod val="50000"/>
                    <a:lumOff val="50000"/>
                  </a:schemeClr>
                </a:solidFill>
                <a:latin typeface="+mn-ea"/>
                <a:ea typeface="+mn-ea"/>
              </a:rPr>
              <a:t> 数据平台各层建设的标准；</a:t>
            </a:r>
          </a:p>
          <a:p>
            <a:pPr marL="288000" lvl="1" indent="-288000" eaLnBrk="0" hangingPunct="0">
              <a:lnSpc>
                <a:spcPct val="150000"/>
              </a:lnSpc>
              <a:spcBef>
                <a:spcPts val="0"/>
              </a:spcBef>
              <a:buClr>
                <a:srgbClr val="EE8A04"/>
              </a:buClr>
              <a:buSzPct val="80000"/>
              <a:buFont typeface="Wingdings" pitchFamily="2" charset="2"/>
              <a:buChar char="l"/>
            </a:pPr>
            <a:r>
              <a:rPr lang="zh-CN" altLang="en-US" sz="1400" b="1" dirty="0">
                <a:solidFill>
                  <a:schemeClr val="tx1">
                    <a:lumMod val="50000"/>
                    <a:lumOff val="50000"/>
                  </a:schemeClr>
                </a:solidFill>
                <a:latin typeface="+mn-ea"/>
                <a:ea typeface="+mn-ea"/>
              </a:rPr>
              <a:t> 较成熟</a:t>
            </a:r>
            <a:r>
              <a:rPr lang="zh-CN" altLang="en-US" sz="1400" b="1" dirty="0" smtClean="0">
                <a:solidFill>
                  <a:schemeClr val="tx1">
                    <a:lumMod val="50000"/>
                    <a:lumOff val="50000"/>
                  </a:schemeClr>
                </a:solidFill>
                <a:latin typeface="+mn-ea"/>
                <a:ea typeface="+mn-ea"/>
              </a:rPr>
              <a:t>的</a:t>
            </a:r>
            <a:r>
              <a:rPr lang="zh-CN" altLang="en-US" sz="1400" b="1" dirty="0">
                <a:solidFill>
                  <a:schemeClr val="tx1">
                    <a:lumMod val="50000"/>
                    <a:lumOff val="50000"/>
                  </a:schemeClr>
                </a:solidFill>
                <a:latin typeface="+mn-ea"/>
                <a:ea typeface="+mn-ea"/>
              </a:rPr>
              <a:t>金融业</a:t>
            </a:r>
            <a:r>
              <a:rPr lang="zh-CN" altLang="en-US" sz="1400" b="1" dirty="0" smtClean="0">
                <a:solidFill>
                  <a:schemeClr val="tx1">
                    <a:lumMod val="50000"/>
                    <a:lumOff val="50000"/>
                  </a:schemeClr>
                </a:solidFill>
                <a:latin typeface="+mn-ea"/>
                <a:ea typeface="+mn-ea"/>
              </a:rPr>
              <a:t>数据模型</a:t>
            </a:r>
            <a:r>
              <a:rPr lang="zh-CN" altLang="en-US" sz="1400" b="1" dirty="0">
                <a:solidFill>
                  <a:schemeClr val="tx1">
                    <a:lumMod val="50000"/>
                    <a:lumOff val="50000"/>
                  </a:schemeClr>
                </a:solidFill>
                <a:latin typeface="+mn-ea"/>
                <a:ea typeface="+mn-ea"/>
              </a:rPr>
              <a:t>；</a:t>
            </a:r>
          </a:p>
          <a:p>
            <a:pPr marL="288000" lvl="1" indent="-288000" eaLnBrk="0" hangingPunct="0">
              <a:lnSpc>
                <a:spcPct val="150000"/>
              </a:lnSpc>
              <a:spcBef>
                <a:spcPts val="0"/>
              </a:spcBef>
              <a:buClr>
                <a:srgbClr val="EE8A04"/>
              </a:buClr>
              <a:buSzPct val="80000"/>
              <a:buFont typeface="Wingdings" pitchFamily="2" charset="2"/>
              <a:buChar char="l"/>
            </a:pPr>
            <a:r>
              <a:rPr lang="zh-CN" altLang="en-US" sz="1400" b="1" dirty="0">
                <a:solidFill>
                  <a:schemeClr val="tx1">
                    <a:lumMod val="50000"/>
                    <a:lumOff val="50000"/>
                  </a:schemeClr>
                </a:solidFill>
                <a:latin typeface="+mn-ea"/>
                <a:ea typeface="+mn-ea"/>
              </a:rPr>
              <a:t> 数据质量治理；</a:t>
            </a:r>
          </a:p>
          <a:p>
            <a:pPr marL="288000" lvl="1" indent="-288000" eaLnBrk="0" hangingPunct="0">
              <a:lnSpc>
                <a:spcPct val="150000"/>
              </a:lnSpc>
              <a:spcBef>
                <a:spcPts val="0"/>
              </a:spcBef>
              <a:buClr>
                <a:srgbClr val="EE8A04"/>
              </a:buClr>
              <a:buSzPct val="80000"/>
              <a:buFont typeface="Wingdings" pitchFamily="2" charset="2"/>
              <a:buChar char="l"/>
            </a:pPr>
            <a:r>
              <a:rPr lang="zh-CN" altLang="en-US" sz="1400" b="1" dirty="0">
                <a:solidFill>
                  <a:schemeClr val="tx1">
                    <a:lumMod val="50000"/>
                    <a:lumOff val="50000"/>
                  </a:schemeClr>
                </a:solidFill>
                <a:latin typeface="+mn-ea"/>
                <a:ea typeface="+mn-ea"/>
              </a:rPr>
              <a:t> 元数据管理；</a:t>
            </a:r>
            <a:endParaRPr lang="en-US" altLang="zh-CN" sz="1400" b="1" dirty="0">
              <a:solidFill>
                <a:schemeClr val="tx1">
                  <a:lumMod val="50000"/>
                  <a:lumOff val="50000"/>
                </a:schemeClr>
              </a:solidFill>
              <a:latin typeface="+mn-ea"/>
              <a:ea typeface="+mn-ea"/>
            </a:endParaRPr>
          </a:p>
          <a:p>
            <a:pPr marL="288000" lvl="1" indent="-288000" eaLnBrk="0" hangingPunct="0">
              <a:lnSpc>
                <a:spcPct val="150000"/>
              </a:lnSpc>
              <a:spcBef>
                <a:spcPts val="0"/>
              </a:spcBef>
              <a:buClr>
                <a:srgbClr val="EE8A04"/>
              </a:buClr>
              <a:buSzPct val="80000"/>
              <a:buFont typeface="Wingdings" pitchFamily="2" charset="2"/>
              <a:buChar char="l"/>
            </a:pPr>
            <a:r>
              <a:rPr lang="en-US" altLang="zh-CN" sz="1400" b="1" dirty="0">
                <a:solidFill>
                  <a:schemeClr val="tx1">
                    <a:lumMod val="50000"/>
                    <a:lumOff val="50000"/>
                  </a:schemeClr>
                </a:solidFill>
                <a:latin typeface="+mn-ea"/>
                <a:ea typeface="+mn-ea"/>
              </a:rPr>
              <a:t> </a:t>
            </a:r>
            <a:r>
              <a:rPr lang="zh-CN" altLang="en-US" sz="1400" b="1" dirty="0">
                <a:solidFill>
                  <a:schemeClr val="tx1">
                    <a:lumMod val="50000"/>
                    <a:lumOff val="50000"/>
                  </a:schemeClr>
                </a:solidFill>
                <a:latin typeface="+mn-ea"/>
                <a:ea typeface="+mn-ea"/>
              </a:rPr>
              <a:t>数据标准建设</a:t>
            </a:r>
            <a:endParaRPr lang="en-US" altLang="zh-CN" sz="1400" b="1" dirty="0">
              <a:solidFill>
                <a:schemeClr val="tx1">
                  <a:lumMod val="50000"/>
                  <a:lumOff val="50000"/>
                </a:schemeClr>
              </a:solidFill>
              <a:latin typeface="+mn-ea"/>
              <a:ea typeface="+mn-ea"/>
            </a:endParaRPr>
          </a:p>
          <a:p>
            <a:pPr marL="288000" lvl="1" indent="-288000" eaLnBrk="0" hangingPunct="0">
              <a:lnSpc>
                <a:spcPct val="150000"/>
              </a:lnSpc>
              <a:spcBef>
                <a:spcPts val="0"/>
              </a:spcBef>
              <a:buClr>
                <a:srgbClr val="EE8A04"/>
              </a:buClr>
              <a:buSzPct val="80000"/>
              <a:buFont typeface="Wingdings" pitchFamily="2" charset="2"/>
              <a:buChar char="l"/>
            </a:pPr>
            <a:r>
              <a:rPr lang="zh-CN" altLang="en-US" sz="1400" b="1" dirty="0">
                <a:solidFill>
                  <a:schemeClr val="tx1">
                    <a:lumMod val="50000"/>
                    <a:lumOff val="50000"/>
                  </a:schemeClr>
                </a:solidFill>
                <a:latin typeface="+mn-ea"/>
                <a:ea typeface="+mn-ea"/>
              </a:rPr>
              <a:t> 数据整合；</a:t>
            </a:r>
          </a:p>
          <a:p>
            <a:pPr marL="288000" lvl="1" indent="-288000" eaLnBrk="0" hangingPunct="0">
              <a:lnSpc>
                <a:spcPct val="150000"/>
              </a:lnSpc>
              <a:spcBef>
                <a:spcPts val="0"/>
              </a:spcBef>
              <a:buClr>
                <a:srgbClr val="EE8A04"/>
              </a:buClr>
              <a:buSzPct val="80000"/>
              <a:buFont typeface="Wingdings" pitchFamily="2" charset="2"/>
              <a:buChar char="l"/>
            </a:pPr>
            <a:r>
              <a:rPr lang="en-US" altLang="zh-CN" sz="1400" b="1" dirty="0">
                <a:solidFill>
                  <a:schemeClr val="tx1">
                    <a:lumMod val="50000"/>
                    <a:lumOff val="50000"/>
                  </a:schemeClr>
                </a:solidFill>
                <a:latin typeface="+mn-ea"/>
                <a:ea typeface="+mn-ea"/>
              </a:rPr>
              <a:t> </a:t>
            </a:r>
            <a:r>
              <a:rPr lang="zh-CN" altLang="en-US" sz="1400" b="1" dirty="0">
                <a:solidFill>
                  <a:schemeClr val="tx1">
                    <a:lumMod val="50000"/>
                    <a:lumOff val="50000"/>
                  </a:schemeClr>
                </a:solidFill>
                <a:latin typeface="+mn-ea"/>
                <a:ea typeface="+mn-ea"/>
              </a:rPr>
              <a:t>数据应用建设；</a:t>
            </a:r>
          </a:p>
          <a:p>
            <a:pPr marL="288000" lvl="1" indent="-288000" eaLnBrk="0" hangingPunct="0">
              <a:lnSpc>
                <a:spcPct val="150000"/>
              </a:lnSpc>
              <a:spcBef>
                <a:spcPts val="0"/>
              </a:spcBef>
              <a:buClr>
                <a:srgbClr val="EE8A04"/>
              </a:buClr>
              <a:buSzPct val="80000"/>
              <a:buFont typeface="Wingdings" pitchFamily="2" charset="2"/>
              <a:buChar char="l"/>
            </a:pPr>
            <a:r>
              <a:rPr lang="zh-CN" altLang="en-US" sz="1400" b="1" dirty="0">
                <a:solidFill>
                  <a:schemeClr val="tx1">
                    <a:lumMod val="50000"/>
                    <a:lumOff val="50000"/>
                  </a:schemeClr>
                </a:solidFill>
                <a:latin typeface="+mn-ea"/>
                <a:ea typeface="+mn-ea"/>
              </a:rPr>
              <a:t> 数据平台的软硬</a:t>
            </a:r>
            <a:r>
              <a:rPr lang="zh-CN" altLang="en-US" sz="1400" b="1" dirty="0" smtClean="0">
                <a:solidFill>
                  <a:schemeClr val="tx1">
                    <a:lumMod val="50000"/>
                    <a:lumOff val="50000"/>
                  </a:schemeClr>
                </a:solidFill>
                <a:latin typeface="+mn-ea"/>
                <a:ea typeface="+mn-ea"/>
              </a:rPr>
              <a:t>环境</a:t>
            </a:r>
            <a:endParaRPr lang="en-US" altLang="zh-CN" sz="1400" b="1" dirty="0" smtClean="0">
              <a:solidFill>
                <a:schemeClr val="tx1">
                  <a:lumMod val="50000"/>
                  <a:lumOff val="50000"/>
                </a:schemeClr>
              </a:solidFill>
              <a:latin typeface="+mn-ea"/>
              <a:ea typeface="+mn-ea"/>
            </a:endParaRPr>
          </a:p>
          <a:p>
            <a:pPr marL="288000" lvl="1" indent="-288000" eaLnBrk="0" hangingPunct="0">
              <a:lnSpc>
                <a:spcPct val="150000"/>
              </a:lnSpc>
              <a:spcBef>
                <a:spcPts val="0"/>
              </a:spcBef>
              <a:buClr>
                <a:srgbClr val="EE8A04"/>
              </a:buClr>
              <a:buSzPct val="80000"/>
              <a:buFont typeface="Wingdings" pitchFamily="2" charset="2"/>
              <a:buChar char="l"/>
            </a:pPr>
            <a:r>
              <a:rPr lang="en-US" altLang="zh-CN" sz="1400" b="1" dirty="0">
                <a:solidFill>
                  <a:schemeClr val="tx1">
                    <a:lumMod val="50000"/>
                    <a:lumOff val="50000"/>
                  </a:schemeClr>
                </a:solidFill>
                <a:latin typeface="+mn-ea"/>
                <a:ea typeface="+mn-ea"/>
              </a:rPr>
              <a:t>……</a:t>
            </a:r>
            <a:endParaRPr lang="zh-CN" altLang="en-US" sz="1400" b="1" dirty="0">
              <a:solidFill>
                <a:schemeClr val="tx1">
                  <a:lumMod val="50000"/>
                  <a:lumOff val="50000"/>
                </a:schemeClr>
              </a:solidFill>
              <a:latin typeface="+mn-ea"/>
              <a:ea typeface="+mn-ea"/>
            </a:endParaRPr>
          </a:p>
        </p:txBody>
      </p:sp>
    </p:spTree>
    <p:extLst>
      <p:ext uri="{BB962C8B-B14F-4D97-AF65-F5344CB8AC3E}">
        <p14:creationId xmlns="" xmlns:p14="http://schemas.microsoft.com/office/powerpoint/2010/main" val="139522680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大数据分析平台总体架构</a:t>
            </a:r>
            <a:r>
              <a:rPr lang="en-US" altLang="zh-CN" dirty="0"/>
              <a:t>——</a:t>
            </a:r>
            <a:r>
              <a:rPr lang="zh-CN" altLang="en-US" dirty="0" smtClean="0"/>
              <a:t>数据标准管理</a:t>
            </a:r>
            <a:endParaRPr lang="zh-CN" altLang="en-US" dirty="0"/>
          </a:p>
        </p:txBody>
      </p:sp>
      <p:pic>
        <p:nvPicPr>
          <p:cNvPr id="18"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6226" y="2782272"/>
            <a:ext cx="2555805" cy="153831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9" name="直角三角形 18"/>
          <p:cNvSpPr/>
          <p:nvPr/>
        </p:nvSpPr>
        <p:spPr bwMode="auto">
          <a:xfrm flipH="1">
            <a:off x="1509503" y="827922"/>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20" name="直角三角形 19"/>
          <p:cNvSpPr/>
          <p:nvPr/>
        </p:nvSpPr>
        <p:spPr bwMode="auto">
          <a:xfrm flipH="1" flipV="1">
            <a:off x="1509503" y="4357473"/>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4" name="圆角矩形 3"/>
          <p:cNvSpPr/>
          <p:nvPr/>
        </p:nvSpPr>
        <p:spPr bwMode="auto">
          <a:xfrm>
            <a:off x="717140" y="3240087"/>
            <a:ext cx="288132" cy="648000"/>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24" name="Text Box 7"/>
          <p:cNvSpPr txBox="1">
            <a:spLocks noChangeArrowheads="1"/>
          </p:cNvSpPr>
          <p:nvPr/>
        </p:nvSpPr>
        <p:spPr bwMode="auto">
          <a:xfrm>
            <a:off x="2826717" y="827922"/>
            <a:ext cx="8110732" cy="1547770"/>
          </a:xfrm>
          <a:prstGeom prst="rect">
            <a:avLst/>
          </a:prstGeom>
          <a:noFill/>
          <a:ln w="9525" algn="ctr">
            <a:noFill/>
            <a:miter lim="800000"/>
            <a:headEnd/>
            <a:tailEnd/>
          </a:ln>
        </p:spPr>
        <p:txBody>
          <a:bodyPr lIns="36000" tIns="36000" rIns="36000" bIns="36000" anchor="t"/>
          <a:lstStyle/>
          <a:p>
            <a:pPr marL="177800" lvl="1" indent="-177800" defTabSz="714375" eaLnBrk="0" hangingPunct="0">
              <a:lnSpc>
                <a:spcPct val="130000"/>
              </a:lnSpc>
              <a:spcBef>
                <a:spcPts val="0"/>
              </a:spcBef>
              <a:buClr>
                <a:srgbClr val="EE8A04"/>
              </a:buClr>
              <a:buSzPct val="80000"/>
              <a:buFont typeface="Wingdings" pitchFamily="2" charset="2"/>
              <a:buChar char="l"/>
              <a:defRPr/>
            </a:pPr>
            <a:r>
              <a:rPr lang="zh-CN" altLang="en-US" sz="1600" b="1" dirty="0">
                <a:solidFill>
                  <a:schemeClr val="tx1">
                    <a:lumMod val="50000"/>
                    <a:lumOff val="50000"/>
                  </a:schemeClr>
                </a:solidFill>
                <a:latin typeface="+mj-ea"/>
                <a:ea typeface="+mj-ea"/>
              </a:rPr>
              <a:t>消除一数多义，提升数据的唯一性、一致性，将逐步形成的数据标准纳入一个规范的管理流程中，进行数据标准的更新、发布、使用监督等工作</a:t>
            </a:r>
            <a:r>
              <a:rPr lang="zh-CN" altLang="en-US" sz="1600" b="1" dirty="0" smtClean="0">
                <a:solidFill>
                  <a:schemeClr val="tx1">
                    <a:lumMod val="50000"/>
                    <a:lumOff val="50000"/>
                  </a:schemeClr>
                </a:solidFill>
                <a:latin typeface="+mj-ea"/>
                <a:ea typeface="+mj-ea"/>
              </a:rPr>
              <a:t>。</a:t>
            </a:r>
            <a:endParaRPr lang="en-US" altLang="zh-CN" sz="1600" b="1" dirty="0" smtClean="0">
              <a:solidFill>
                <a:schemeClr val="tx1">
                  <a:lumMod val="50000"/>
                  <a:lumOff val="50000"/>
                </a:schemeClr>
              </a:solidFill>
              <a:latin typeface="+mj-ea"/>
              <a:ea typeface="+mj-ea"/>
            </a:endParaRPr>
          </a:p>
          <a:p>
            <a:pPr marL="177800" lvl="1" indent="-177800" defTabSz="714375" eaLnBrk="0" hangingPunct="0">
              <a:lnSpc>
                <a:spcPct val="130000"/>
              </a:lnSpc>
              <a:spcBef>
                <a:spcPts val="0"/>
              </a:spcBef>
              <a:buClr>
                <a:srgbClr val="EE8A04"/>
              </a:buClr>
              <a:buSzPct val="80000"/>
              <a:buFont typeface="Wingdings" pitchFamily="2" charset="2"/>
              <a:buChar char="l"/>
              <a:defRPr/>
            </a:pPr>
            <a:r>
              <a:rPr lang="zh-CN" altLang="en-US" sz="1600" b="1" dirty="0" smtClean="0">
                <a:solidFill>
                  <a:schemeClr val="tx1">
                    <a:lumMod val="50000"/>
                    <a:lumOff val="50000"/>
                  </a:schemeClr>
                </a:solidFill>
                <a:latin typeface="+mj-ea"/>
                <a:ea typeface="+mj-ea"/>
              </a:rPr>
              <a:t>数据</a:t>
            </a:r>
            <a:r>
              <a:rPr lang="zh-CN" altLang="en-US" sz="1600" b="1" dirty="0">
                <a:solidFill>
                  <a:schemeClr val="tx1">
                    <a:lumMod val="50000"/>
                    <a:lumOff val="50000"/>
                  </a:schemeClr>
                </a:solidFill>
                <a:latin typeface="+mj-ea"/>
                <a:ea typeface="+mj-ea"/>
              </a:rPr>
              <a:t>标准管理工作可以分为以下几个部分：数据标准建立和维护、数据标准执行、数据标准管理的考评。</a:t>
            </a:r>
          </a:p>
        </p:txBody>
      </p:sp>
      <p:sp>
        <p:nvSpPr>
          <p:cNvPr id="122" name="Rectangle 6"/>
          <p:cNvSpPr>
            <a:spLocks noChangeArrowheads="1"/>
          </p:cNvSpPr>
          <p:nvPr/>
        </p:nvSpPr>
        <p:spPr bwMode="auto">
          <a:xfrm>
            <a:off x="2826717" y="2123281"/>
            <a:ext cx="8110732" cy="4142192"/>
          </a:xfrm>
          <a:prstGeom prst="rect">
            <a:avLst/>
          </a:prstGeom>
          <a:gradFill rotWithShape="1">
            <a:gsLst>
              <a:gs pos="0">
                <a:srgbClr val="99CCFF"/>
              </a:gs>
              <a:gs pos="100000">
                <a:srgbClr val="CCECFF"/>
              </a:gs>
            </a:gsLst>
            <a:path path="shape">
              <a:fillToRect l="50000" t="50000" r="50000" b="50000"/>
            </a:path>
          </a:gradFill>
          <a:ln w="9525" algn="ctr">
            <a:solidFill>
              <a:srgbClr val="000000"/>
            </a:solidFill>
            <a:miter lim="800000"/>
            <a:headEnd/>
            <a:tailEnd/>
          </a:ln>
          <a:effectLst>
            <a:outerShdw dist="35921" dir="2700000" algn="ctr" rotWithShape="0">
              <a:srgbClr val="C0C0C0"/>
            </a:outerShdw>
          </a:effectLst>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123" name="Rectangle 7"/>
          <p:cNvSpPr>
            <a:spLocks noChangeArrowheads="1"/>
          </p:cNvSpPr>
          <p:nvPr/>
        </p:nvSpPr>
        <p:spPr bwMode="auto">
          <a:xfrm>
            <a:off x="2958133" y="2320528"/>
            <a:ext cx="3750123" cy="3846321"/>
          </a:xfrm>
          <a:prstGeom prst="rect">
            <a:avLst/>
          </a:prstGeom>
          <a:solidFill>
            <a:srgbClr val="EAEAEA"/>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zh-CN" altLang="zh-CN" sz="1200" b="0" i="0" u="none" strike="noStrike" kern="0" cap="none" spc="0" normalizeH="0" baseline="0" noProof="0" smtClean="0">
              <a:ln>
                <a:noFill/>
              </a:ln>
              <a:solidFill>
                <a:srgbClr val="000000"/>
              </a:solidFill>
              <a:effectLst/>
              <a:uLnTx/>
              <a:uFillTx/>
              <a:latin typeface="+mn-ea"/>
              <a:ea typeface="+mn-ea"/>
            </a:endParaRPr>
          </a:p>
        </p:txBody>
      </p:sp>
      <p:sp>
        <p:nvSpPr>
          <p:cNvPr id="124" name="Text Box 8"/>
          <p:cNvSpPr txBox="1">
            <a:spLocks noChangeArrowheads="1"/>
          </p:cNvSpPr>
          <p:nvPr/>
        </p:nvSpPr>
        <p:spPr bwMode="auto">
          <a:xfrm>
            <a:off x="2958133" y="2320528"/>
            <a:ext cx="375012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chemeClr val="tx1"/>
                </a:solidFill>
                <a:latin typeface="Arial" pitchFamily="34" charset="0"/>
                <a:ea typeface="宋体" pitchFamily="2" charset="-122"/>
              </a:defRPr>
            </a:lvl1pPr>
            <a:lvl2pPr marL="742950" indent="-285750" eaLnBrk="0" hangingPunct="0">
              <a:defRPr sz="1200">
                <a:solidFill>
                  <a:schemeClr val="tx1"/>
                </a:solidFill>
                <a:latin typeface="Arial" pitchFamily="34" charset="0"/>
                <a:ea typeface="宋体" pitchFamily="2" charset="-122"/>
              </a:defRPr>
            </a:lvl2pPr>
            <a:lvl3pPr marL="1143000" indent="-228600" eaLnBrk="0" hangingPunct="0">
              <a:defRPr sz="1200">
                <a:solidFill>
                  <a:schemeClr val="tx1"/>
                </a:solidFill>
                <a:latin typeface="Arial" pitchFamily="34" charset="0"/>
                <a:ea typeface="宋体" pitchFamily="2" charset="-122"/>
              </a:defRPr>
            </a:lvl3pPr>
            <a:lvl4pPr marL="1600200" indent="-228600" eaLnBrk="0" hangingPunct="0">
              <a:defRPr sz="1200">
                <a:solidFill>
                  <a:schemeClr val="tx1"/>
                </a:solidFill>
                <a:latin typeface="Arial" pitchFamily="34" charset="0"/>
                <a:ea typeface="宋体" pitchFamily="2" charset="-122"/>
              </a:defRPr>
            </a:lvl4pPr>
            <a:lvl5pPr marL="2057400" indent="-228600" eaLnBrk="0" hangingPunct="0">
              <a:defRPr sz="1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2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600" b="0" i="0" u="none" strike="noStrike" kern="0" cap="none" spc="0" normalizeH="0" baseline="0" noProof="0" dirty="0" smtClean="0">
                <a:ln>
                  <a:noFill/>
                </a:ln>
                <a:solidFill>
                  <a:srgbClr val="000000"/>
                </a:solidFill>
                <a:effectLst/>
                <a:uLnTx/>
                <a:uFillTx/>
                <a:latin typeface="+mn-ea"/>
                <a:ea typeface="+mn-ea"/>
              </a:rPr>
              <a:t>数据标准建立和维护</a:t>
            </a:r>
          </a:p>
        </p:txBody>
      </p:sp>
      <p:sp>
        <p:nvSpPr>
          <p:cNvPr id="125" name="Rectangle 9"/>
          <p:cNvSpPr>
            <a:spLocks noChangeArrowheads="1"/>
          </p:cNvSpPr>
          <p:nvPr/>
        </p:nvSpPr>
        <p:spPr bwMode="auto">
          <a:xfrm>
            <a:off x="3044747" y="2912270"/>
            <a:ext cx="1918668" cy="3057332"/>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126" name="Text Box 10"/>
          <p:cNvSpPr txBox="1">
            <a:spLocks noChangeArrowheads="1"/>
          </p:cNvSpPr>
          <p:nvPr/>
        </p:nvSpPr>
        <p:spPr bwMode="auto">
          <a:xfrm>
            <a:off x="3306384" y="3010894"/>
            <a:ext cx="1482607"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数据分类</a:t>
            </a:r>
          </a:p>
        </p:txBody>
      </p:sp>
      <p:sp>
        <p:nvSpPr>
          <p:cNvPr id="127" name="Text Box 11"/>
          <p:cNvSpPr txBox="1">
            <a:spLocks noChangeArrowheads="1"/>
          </p:cNvSpPr>
          <p:nvPr/>
        </p:nvSpPr>
        <p:spPr bwMode="auto">
          <a:xfrm>
            <a:off x="3306384" y="3506067"/>
            <a:ext cx="1482607"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数据结构</a:t>
            </a:r>
          </a:p>
        </p:txBody>
      </p:sp>
      <p:sp>
        <p:nvSpPr>
          <p:cNvPr id="128" name="Text Box 12"/>
          <p:cNvSpPr txBox="1">
            <a:spLocks noChangeArrowheads="1"/>
          </p:cNvSpPr>
          <p:nvPr/>
        </p:nvSpPr>
        <p:spPr bwMode="auto">
          <a:xfrm>
            <a:off x="3306384" y="4001239"/>
            <a:ext cx="1482607"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关键业务对象</a:t>
            </a:r>
          </a:p>
        </p:txBody>
      </p:sp>
      <p:sp>
        <p:nvSpPr>
          <p:cNvPr id="129" name="Text Box 13"/>
          <p:cNvSpPr txBox="1">
            <a:spLocks noChangeArrowheads="1"/>
          </p:cNvSpPr>
          <p:nvPr/>
        </p:nvSpPr>
        <p:spPr bwMode="auto">
          <a:xfrm>
            <a:off x="3306384" y="4498466"/>
            <a:ext cx="1482607"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关键代码</a:t>
            </a:r>
          </a:p>
        </p:txBody>
      </p:sp>
      <p:sp>
        <p:nvSpPr>
          <p:cNvPr id="130" name="Text Box 14"/>
          <p:cNvSpPr txBox="1">
            <a:spLocks noChangeArrowheads="1"/>
          </p:cNvSpPr>
          <p:nvPr/>
        </p:nvSpPr>
        <p:spPr bwMode="auto">
          <a:xfrm>
            <a:off x="3306384" y="4993640"/>
            <a:ext cx="1482607"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数据维度</a:t>
            </a:r>
          </a:p>
        </p:txBody>
      </p:sp>
      <p:sp>
        <p:nvSpPr>
          <p:cNvPr id="131" name="Text Box 15"/>
          <p:cNvSpPr txBox="1">
            <a:spLocks noChangeArrowheads="1"/>
          </p:cNvSpPr>
          <p:nvPr/>
        </p:nvSpPr>
        <p:spPr bwMode="auto">
          <a:xfrm>
            <a:off x="3306384" y="5488812"/>
            <a:ext cx="1482607"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代码映射</a:t>
            </a:r>
          </a:p>
        </p:txBody>
      </p:sp>
      <p:sp>
        <p:nvSpPr>
          <p:cNvPr id="132" name="Rectangle 16"/>
          <p:cNvSpPr>
            <a:spLocks noChangeArrowheads="1"/>
          </p:cNvSpPr>
          <p:nvPr/>
        </p:nvSpPr>
        <p:spPr bwMode="auto">
          <a:xfrm>
            <a:off x="5225052" y="2912270"/>
            <a:ext cx="1286380" cy="3057332"/>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133" name="AutoShape 17" descr="轮廓式菱形"/>
          <p:cNvSpPr>
            <a:spLocks noChangeArrowheads="1"/>
          </p:cNvSpPr>
          <p:nvPr/>
        </p:nvSpPr>
        <p:spPr bwMode="auto">
          <a:xfrm>
            <a:off x="5312264" y="3306764"/>
            <a:ext cx="1133758" cy="591742"/>
          </a:xfrm>
          <a:prstGeom prst="flowChartMultidocument">
            <a:avLst/>
          </a:prstGeom>
          <a:pattFill prst="openDmnd">
            <a:fgClr>
              <a:srgbClr val="99CCFF"/>
            </a:fgClr>
            <a:bgClr>
              <a:srgbClr val="FFFFFF"/>
            </a:bgClr>
          </a:pattFill>
          <a:ln w="9525">
            <a:solidFill>
              <a:srgbClr val="000000"/>
            </a:solidFill>
            <a:miter lim="800000"/>
            <a:headEnd/>
            <a:tailEnd/>
          </a:ln>
          <a:effectLst>
            <a:outerShdw dist="35921" dir="2700000" algn="ctr" rotWithShape="0">
              <a:srgbClr val="C0C0C0"/>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000000"/>
                </a:solidFill>
                <a:effectLst/>
                <a:uLnTx/>
                <a:uFillTx/>
                <a:latin typeface="+mn-ea"/>
                <a:ea typeface="+mn-ea"/>
              </a:rPr>
              <a:t>客户类</a:t>
            </a:r>
            <a:endParaRPr kumimoji="0" lang="en-US" altLang="zh-CN" sz="1400" b="0" i="0" u="none" strike="noStrike" kern="0" cap="none" spc="0" normalizeH="0" baseline="0" noProof="0" dirty="0">
              <a:ln>
                <a:noFill/>
              </a:ln>
              <a:solidFill>
                <a:srgbClr val="000000"/>
              </a:solidFill>
              <a:effectLst/>
              <a:uLnTx/>
              <a:uFillTx/>
              <a:latin typeface="+mn-ea"/>
              <a:ea typeface="+mn-ea"/>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数据标准</a:t>
            </a:r>
          </a:p>
        </p:txBody>
      </p:sp>
      <p:sp>
        <p:nvSpPr>
          <p:cNvPr id="134" name="AutoShape 18" descr="轮廓式菱形"/>
          <p:cNvSpPr>
            <a:spLocks noChangeArrowheads="1"/>
          </p:cNvSpPr>
          <p:nvPr/>
        </p:nvSpPr>
        <p:spPr bwMode="auto">
          <a:xfrm>
            <a:off x="5312264" y="4194377"/>
            <a:ext cx="1133758" cy="591742"/>
          </a:xfrm>
          <a:prstGeom prst="flowChartMultidocument">
            <a:avLst/>
          </a:prstGeom>
          <a:pattFill prst="openDmnd">
            <a:fgClr>
              <a:srgbClr val="99CCFF"/>
            </a:fgClr>
            <a:bgClr>
              <a:srgbClr val="FFFFFF"/>
            </a:bgClr>
          </a:pattFill>
          <a:ln w="9525">
            <a:solidFill>
              <a:srgbClr val="000000"/>
            </a:solidFill>
            <a:miter lim="800000"/>
            <a:headEnd/>
            <a:tailEnd/>
          </a:ln>
          <a:effectLst>
            <a:outerShdw dist="35921" dir="2700000" algn="ctr" rotWithShape="0">
              <a:srgbClr val="C0C0C0"/>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srgbClr val="000000"/>
                </a:solidFill>
                <a:effectLst/>
                <a:uLnTx/>
                <a:uFillTx/>
                <a:latin typeface="+mn-ea"/>
                <a:ea typeface="+mn-ea"/>
              </a:rPr>
              <a:t>产品类</a:t>
            </a:r>
            <a:endParaRPr kumimoji="0" lang="en-US" altLang="zh-CN" sz="1400" b="0" i="0" u="none" strike="noStrike" kern="0" cap="none" spc="0" normalizeH="0" baseline="0" noProof="0" dirty="0">
              <a:ln>
                <a:noFill/>
              </a:ln>
              <a:solidFill>
                <a:srgbClr val="000000"/>
              </a:solidFill>
              <a:effectLst/>
              <a:uLnTx/>
              <a:uFillTx/>
              <a:latin typeface="+mn-ea"/>
              <a:ea typeface="+mn-ea"/>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数据标准</a:t>
            </a:r>
          </a:p>
        </p:txBody>
      </p:sp>
      <p:sp>
        <p:nvSpPr>
          <p:cNvPr id="135" name="AutoShape 19" descr="轮廓式菱形"/>
          <p:cNvSpPr>
            <a:spLocks noChangeArrowheads="1"/>
          </p:cNvSpPr>
          <p:nvPr/>
        </p:nvSpPr>
        <p:spPr bwMode="auto">
          <a:xfrm>
            <a:off x="5312264" y="5081990"/>
            <a:ext cx="1133758" cy="591742"/>
          </a:xfrm>
          <a:prstGeom prst="flowChartMultidocument">
            <a:avLst/>
          </a:prstGeom>
          <a:pattFill prst="openDmnd">
            <a:fgClr>
              <a:srgbClr val="99CCFF"/>
            </a:fgClr>
            <a:bgClr>
              <a:srgbClr val="FFFFFF"/>
            </a:bgClr>
          </a:pattFill>
          <a:ln w="9525">
            <a:solidFill>
              <a:srgbClr val="000000"/>
            </a:solidFill>
            <a:miter lim="800000"/>
            <a:headEnd/>
            <a:tailEnd/>
          </a:ln>
          <a:effectLst>
            <a:outerShdw dist="35921" dir="2700000" algn="ctr" rotWithShape="0">
              <a:srgbClr val="C0C0C0"/>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。。。类</a:t>
            </a:r>
            <a:endParaRPr kumimoji="0" lang="en-US" altLang="zh-CN" sz="1400" b="0" i="0" u="none" strike="noStrike" kern="0" cap="none" spc="0" normalizeH="0" baseline="0" noProof="0" dirty="0">
              <a:ln>
                <a:noFill/>
              </a:ln>
              <a:solidFill>
                <a:srgbClr val="000000"/>
              </a:solidFill>
              <a:effectLst/>
              <a:uLnTx/>
              <a:uFillTx/>
              <a:latin typeface="+mn-ea"/>
              <a:ea typeface="+mn-ea"/>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数据标准</a:t>
            </a:r>
          </a:p>
        </p:txBody>
      </p:sp>
      <p:sp>
        <p:nvSpPr>
          <p:cNvPr id="136" name="Rectangle 20"/>
          <p:cNvSpPr>
            <a:spLocks noChangeArrowheads="1"/>
          </p:cNvSpPr>
          <p:nvPr/>
        </p:nvSpPr>
        <p:spPr bwMode="auto">
          <a:xfrm>
            <a:off x="7057105" y="4884742"/>
            <a:ext cx="3750123" cy="1282107"/>
          </a:xfrm>
          <a:prstGeom prst="rect">
            <a:avLst/>
          </a:prstGeom>
          <a:solidFill>
            <a:srgbClr val="EAEAEA"/>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zh-CN" altLang="zh-CN" sz="1200" b="0" i="0" u="none" strike="noStrike" kern="0" cap="none" spc="0" normalizeH="0" baseline="0" noProof="0" smtClean="0">
              <a:ln>
                <a:noFill/>
              </a:ln>
              <a:solidFill>
                <a:srgbClr val="000000"/>
              </a:solidFill>
              <a:effectLst/>
              <a:uLnTx/>
              <a:uFillTx/>
              <a:latin typeface="+mn-ea"/>
              <a:ea typeface="+mn-ea"/>
            </a:endParaRPr>
          </a:p>
        </p:txBody>
      </p:sp>
      <p:sp>
        <p:nvSpPr>
          <p:cNvPr id="137" name="Text Box 21"/>
          <p:cNvSpPr txBox="1">
            <a:spLocks noChangeArrowheads="1"/>
          </p:cNvSpPr>
          <p:nvPr/>
        </p:nvSpPr>
        <p:spPr bwMode="auto">
          <a:xfrm>
            <a:off x="7057105" y="4884741"/>
            <a:ext cx="3750123"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chemeClr val="tx1"/>
                </a:solidFill>
                <a:latin typeface="Arial" pitchFamily="34" charset="0"/>
                <a:ea typeface="宋体" pitchFamily="2" charset="-122"/>
              </a:defRPr>
            </a:lvl1pPr>
            <a:lvl2pPr marL="742950" indent="-285750" eaLnBrk="0" hangingPunct="0">
              <a:defRPr sz="1200">
                <a:solidFill>
                  <a:schemeClr val="tx1"/>
                </a:solidFill>
                <a:latin typeface="Arial" pitchFamily="34" charset="0"/>
                <a:ea typeface="宋体" pitchFamily="2" charset="-122"/>
              </a:defRPr>
            </a:lvl2pPr>
            <a:lvl3pPr marL="1143000" indent="-228600" eaLnBrk="0" hangingPunct="0">
              <a:defRPr sz="1200">
                <a:solidFill>
                  <a:schemeClr val="tx1"/>
                </a:solidFill>
                <a:latin typeface="Arial" pitchFamily="34" charset="0"/>
                <a:ea typeface="宋体" pitchFamily="2" charset="-122"/>
              </a:defRPr>
            </a:lvl3pPr>
            <a:lvl4pPr marL="1600200" indent="-228600" eaLnBrk="0" hangingPunct="0">
              <a:defRPr sz="1200">
                <a:solidFill>
                  <a:schemeClr val="tx1"/>
                </a:solidFill>
                <a:latin typeface="Arial" pitchFamily="34" charset="0"/>
                <a:ea typeface="宋体" pitchFamily="2" charset="-122"/>
              </a:defRPr>
            </a:lvl4pPr>
            <a:lvl5pPr marL="2057400" indent="-228600" eaLnBrk="0" hangingPunct="0">
              <a:defRPr sz="1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2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600" b="0" i="0" u="none" strike="noStrike" kern="0" cap="none" spc="0" normalizeH="0" baseline="0" noProof="0" dirty="0" smtClean="0">
                <a:ln>
                  <a:noFill/>
                </a:ln>
                <a:solidFill>
                  <a:srgbClr val="000000"/>
                </a:solidFill>
                <a:effectLst/>
                <a:uLnTx/>
                <a:uFillTx/>
                <a:latin typeface="+mn-ea"/>
                <a:ea typeface="+mn-ea"/>
              </a:rPr>
              <a:t>数据标准执行</a:t>
            </a:r>
          </a:p>
        </p:txBody>
      </p:sp>
      <p:sp>
        <p:nvSpPr>
          <p:cNvPr id="138" name="AutoShape 26"/>
          <p:cNvSpPr>
            <a:spLocks noChangeArrowheads="1"/>
          </p:cNvSpPr>
          <p:nvPr/>
        </p:nvSpPr>
        <p:spPr bwMode="auto">
          <a:xfrm>
            <a:off x="6707659" y="5279237"/>
            <a:ext cx="348849" cy="394494"/>
          </a:xfrm>
          <a:prstGeom prst="rightArrow">
            <a:avLst>
              <a:gd name="adj1" fmla="val 50000"/>
              <a:gd name="adj2" fmla="val 25000"/>
            </a:avLst>
          </a:prstGeom>
          <a:gradFill rotWithShape="1">
            <a:gsLst>
              <a:gs pos="0">
                <a:srgbClr val="BDBDBD"/>
              </a:gs>
              <a:gs pos="80000">
                <a:srgbClr val="F7F7F7"/>
              </a:gs>
              <a:gs pos="100000">
                <a:srgbClr val="F8F8F8"/>
              </a:gs>
            </a:gsLst>
            <a:lin ang="16200000"/>
          </a:gradFill>
          <a:ln w="9525" algn="ctr">
            <a:solidFill>
              <a:srgbClr val="336666"/>
            </a:solidFill>
            <a:miter lim="800000"/>
            <a:headEnd/>
            <a:tailEnd/>
          </a:ln>
          <a:effectLst>
            <a:outerShdw dist="23000" dir="5400000" rotWithShape="0">
              <a:srgbClr val="000000">
                <a:alpha val="34999"/>
              </a:srgbClr>
            </a:outerShdw>
          </a:effectLst>
        </p:spPr>
        <p:txBody>
          <a:bodyPr rot="10800000"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139" name="AutoShape 27"/>
          <p:cNvSpPr>
            <a:spLocks noChangeArrowheads="1"/>
          </p:cNvSpPr>
          <p:nvPr/>
        </p:nvSpPr>
        <p:spPr bwMode="auto">
          <a:xfrm>
            <a:off x="6707659" y="3109517"/>
            <a:ext cx="348849" cy="394494"/>
          </a:xfrm>
          <a:prstGeom prst="leftArrow">
            <a:avLst>
              <a:gd name="adj1" fmla="val 50000"/>
              <a:gd name="adj2" fmla="val 25000"/>
            </a:avLst>
          </a:prstGeom>
          <a:gradFill rotWithShape="1">
            <a:gsLst>
              <a:gs pos="0">
                <a:srgbClr val="BDBDBD"/>
              </a:gs>
              <a:gs pos="80000">
                <a:srgbClr val="F7F7F7"/>
              </a:gs>
              <a:gs pos="100000">
                <a:srgbClr val="F8F8F8"/>
              </a:gs>
            </a:gsLst>
            <a:lin ang="16200000"/>
          </a:gradFill>
          <a:ln w="9525" algn="ctr">
            <a:solidFill>
              <a:srgbClr val="336666"/>
            </a:solidFill>
            <a:miter lim="800000"/>
            <a:headEnd/>
            <a:tailEnd/>
          </a:ln>
          <a:effectLst>
            <a:outerShdw dist="23000" dir="5400000" rotWithShape="0">
              <a:srgbClr val="000000">
                <a:alpha val="34999"/>
              </a:srgbClr>
            </a:outerShdw>
          </a:effectLst>
        </p:spPr>
        <p:txBody>
          <a:bodyPr rot="10800000"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140" name="Rectangle 29"/>
          <p:cNvSpPr>
            <a:spLocks noChangeArrowheads="1"/>
          </p:cNvSpPr>
          <p:nvPr/>
        </p:nvSpPr>
        <p:spPr bwMode="auto">
          <a:xfrm>
            <a:off x="7057105" y="2320528"/>
            <a:ext cx="3750123" cy="2169720"/>
          </a:xfrm>
          <a:prstGeom prst="rect">
            <a:avLst/>
          </a:prstGeom>
          <a:solidFill>
            <a:srgbClr val="EAEAEA"/>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zh-CN" altLang="zh-CN" sz="1200" b="0" i="0" u="none" strike="noStrike" kern="0" cap="none" spc="0" normalizeH="0" baseline="0" noProof="0" smtClean="0">
              <a:ln>
                <a:noFill/>
              </a:ln>
              <a:solidFill>
                <a:srgbClr val="000000"/>
              </a:solidFill>
              <a:effectLst/>
              <a:uLnTx/>
              <a:uFillTx/>
              <a:latin typeface="+mn-ea"/>
              <a:ea typeface="+mn-ea"/>
            </a:endParaRPr>
          </a:p>
        </p:txBody>
      </p:sp>
      <p:sp>
        <p:nvSpPr>
          <p:cNvPr id="141" name="Text Box 30"/>
          <p:cNvSpPr txBox="1">
            <a:spLocks noChangeArrowheads="1"/>
          </p:cNvSpPr>
          <p:nvPr/>
        </p:nvSpPr>
        <p:spPr bwMode="auto">
          <a:xfrm>
            <a:off x="7057105" y="2320528"/>
            <a:ext cx="3722272"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chemeClr val="tx1"/>
                </a:solidFill>
                <a:latin typeface="Arial" pitchFamily="34" charset="0"/>
                <a:ea typeface="宋体" pitchFamily="2" charset="-122"/>
              </a:defRPr>
            </a:lvl1pPr>
            <a:lvl2pPr marL="742950" indent="-285750" eaLnBrk="0" hangingPunct="0">
              <a:defRPr sz="1200">
                <a:solidFill>
                  <a:schemeClr val="tx1"/>
                </a:solidFill>
                <a:latin typeface="Arial" pitchFamily="34" charset="0"/>
                <a:ea typeface="宋体" pitchFamily="2" charset="-122"/>
              </a:defRPr>
            </a:lvl2pPr>
            <a:lvl3pPr marL="1143000" indent="-228600" eaLnBrk="0" hangingPunct="0">
              <a:defRPr sz="1200">
                <a:solidFill>
                  <a:schemeClr val="tx1"/>
                </a:solidFill>
                <a:latin typeface="Arial" pitchFamily="34" charset="0"/>
                <a:ea typeface="宋体" pitchFamily="2" charset="-122"/>
              </a:defRPr>
            </a:lvl3pPr>
            <a:lvl4pPr marL="1600200" indent="-228600" eaLnBrk="0" hangingPunct="0">
              <a:defRPr sz="1200">
                <a:solidFill>
                  <a:schemeClr val="tx1"/>
                </a:solidFill>
                <a:latin typeface="Arial" pitchFamily="34" charset="0"/>
                <a:ea typeface="宋体" pitchFamily="2" charset="-122"/>
              </a:defRPr>
            </a:lvl4pPr>
            <a:lvl5pPr marL="2057400" indent="-228600" eaLnBrk="0" hangingPunct="0">
              <a:defRPr sz="1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200">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600" b="0" i="0" u="none" strike="noStrike" kern="0" cap="none" spc="0" normalizeH="0" baseline="0" noProof="0" dirty="0" smtClean="0">
                <a:ln>
                  <a:noFill/>
                </a:ln>
                <a:solidFill>
                  <a:srgbClr val="000000"/>
                </a:solidFill>
                <a:effectLst/>
                <a:uLnTx/>
                <a:uFillTx/>
                <a:latin typeface="+mn-ea"/>
                <a:ea typeface="+mn-ea"/>
              </a:rPr>
              <a:t>数据标准管理的考评</a:t>
            </a:r>
          </a:p>
        </p:txBody>
      </p:sp>
      <p:sp>
        <p:nvSpPr>
          <p:cNvPr id="142" name="Rectangle 31"/>
          <p:cNvSpPr>
            <a:spLocks noChangeArrowheads="1"/>
          </p:cNvSpPr>
          <p:nvPr/>
        </p:nvSpPr>
        <p:spPr bwMode="auto">
          <a:xfrm>
            <a:off x="7165523" y="2813646"/>
            <a:ext cx="2005880" cy="690365"/>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143" name="Rectangle 32"/>
          <p:cNvSpPr>
            <a:spLocks noChangeArrowheads="1"/>
          </p:cNvSpPr>
          <p:nvPr/>
        </p:nvSpPr>
        <p:spPr bwMode="auto">
          <a:xfrm>
            <a:off x="7165523" y="3701259"/>
            <a:ext cx="2005880" cy="690365"/>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144" name="Text Box 33"/>
          <p:cNvSpPr txBox="1">
            <a:spLocks noChangeArrowheads="1"/>
          </p:cNvSpPr>
          <p:nvPr/>
        </p:nvSpPr>
        <p:spPr bwMode="auto">
          <a:xfrm>
            <a:off x="7230932" y="3023222"/>
            <a:ext cx="1831456"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定性考评</a:t>
            </a:r>
          </a:p>
        </p:txBody>
      </p:sp>
      <p:sp>
        <p:nvSpPr>
          <p:cNvPr id="145" name="Text Box 34"/>
          <p:cNvSpPr txBox="1">
            <a:spLocks noChangeArrowheads="1"/>
          </p:cNvSpPr>
          <p:nvPr/>
        </p:nvSpPr>
        <p:spPr bwMode="auto">
          <a:xfrm>
            <a:off x="7252735" y="3873850"/>
            <a:ext cx="1831456"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定量考评</a:t>
            </a:r>
          </a:p>
        </p:txBody>
      </p:sp>
      <p:sp>
        <p:nvSpPr>
          <p:cNvPr id="146" name="AutoShape 35" descr="轮廓式菱形"/>
          <p:cNvSpPr>
            <a:spLocks noChangeArrowheads="1"/>
          </p:cNvSpPr>
          <p:nvPr/>
        </p:nvSpPr>
        <p:spPr bwMode="auto">
          <a:xfrm>
            <a:off x="9672873" y="3208141"/>
            <a:ext cx="959334" cy="591742"/>
          </a:xfrm>
          <a:prstGeom prst="flowChartMultidocument">
            <a:avLst/>
          </a:prstGeom>
          <a:pattFill prst="openDmnd">
            <a:fgClr>
              <a:srgbClr val="99CCFF"/>
            </a:fgClr>
            <a:bgClr>
              <a:srgbClr val="FFFFFF"/>
            </a:bgClr>
          </a:pattFill>
          <a:ln w="9525">
            <a:solidFill>
              <a:srgbClr val="000000"/>
            </a:solidFill>
            <a:miter lim="800000"/>
            <a:headEnd/>
            <a:tailEnd/>
          </a:ln>
          <a:effectLst>
            <a:outerShdw dist="35921" dir="2700000" algn="ctr" rotWithShape="0">
              <a:srgbClr val="C0C0C0"/>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数据标准</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分析报告</a:t>
            </a:r>
          </a:p>
        </p:txBody>
      </p:sp>
      <p:cxnSp>
        <p:nvCxnSpPr>
          <p:cNvPr id="147" name="AutoShape 36"/>
          <p:cNvCxnSpPr>
            <a:cxnSpLocks noChangeShapeType="1"/>
            <a:stCxn id="142" idx="3"/>
            <a:endCxn id="146" idx="1"/>
          </p:cNvCxnSpPr>
          <p:nvPr/>
        </p:nvCxnSpPr>
        <p:spPr bwMode="auto">
          <a:xfrm>
            <a:off x="9172000" y="3158829"/>
            <a:ext cx="501470" cy="345183"/>
          </a:xfrm>
          <a:prstGeom prst="bentConnector3">
            <a:avLst>
              <a:gd name="adj1" fmla="val 50000"/>
            </a:avLst>
          </a:prstGeom>
          <a:noFill/>
          <a:ln w="38100">
            <a:solidFill>
              <a:srgbClr val="99CCFF"/>
            </a:solidFill>
            <a:miter lim="800000"/>
            <a:headEnd/>
            <a:tailEnd type="triangle" w="med" len="med"/>
          </a:ln>
          <a:extLst>
            <a:ext uri="{909E8E84-426E-40DD-AFC4-6F175D3DCCD1}">
              <a14:hiddenFill xmlns="" xmlns:a14="http://schemas.microsoft.com/office/drawing/2010/main">
                <a:noFill/>
              </a14:hiddenFill>
            </a:ext>
          </a:extLst>
        </p:spPr>
      </p:cxnSp>
      <p:cxnSp>
        <p:nvCxnSpPr>
          <p:cNvPr id="148" name="AutoShape 37"/>
          <p:cNvCxnSpPr>
            <a:cxnSpLocks noChangeShapeType="1"/>
            <a:stCxn id="143" idx="3"/>
            <a:endCxn id="146" idx="1"/>
          </p:cNvCxnSpPr>
          <p:nvPr/>
        </p:nvCxnSpPr>
        <p:spPr bwMode="auto">
          <a:xfrm flipV="1">
            <a:off x="9172000" y="3504012"/>
            <a:ext cx="501470" cy="542430"/>
          </a:xfrm>
          <a:prstGeom prst="bentConnector3">
            <a:avLst>
              <a:gd name="adj1" fmla="val 50000"/>
            </a:avLst>
          </a:prstGeom>
          <a:noFill/>
          <a:ln w="38100">
            <a:solidFill>
              <a:srgbClr val="99CCFF"/>
            </a:solidFill>
            <a:miter lim="800000"/>
            <a:headEnd/>
            <a:tailEnd type="triangle" w="med" len="med"/>
          </a:ln>
          <a:extLst>
            <a:ext uri="{909E8E84-426E-40DD-AFC4-6F175D3DCCD1}">
              <a14:hiddenFill xmlns="" xmlns:a14="http://schemas.microsoft.com/office/drawing/2010/main">
                <a:noFill/>
              </a14:hiddenFill>
            </a:ext>
          </a:extLst>
        </p:spPr>
      </p:cxnSp>
      <p:cxnSp>
        <p:nvCxnSpPr>
          <p:cNvPr id="149" name="AutoShape 40"/>
          <p:cNvCxnSpPr>
            <a:cxnSpLocks noChangeShapeType="1"/>
            <a:stCxn id="125" idx="3"/>
            <a:endCxn id="132" idx="1"/>
          </p:cNvCxnSpPr>
          <p:nvPr/>
        </p:nvCxnSpPr>
        <p:spPr bwMode="auto">
          <a:xfrm>
            <a:off x="4964013" y="4440936"/>
            <a:ext cx="261637" cy="0"/>
          </a:xfrm>
          <a:prstGeom prst="straightConnector1">
            <a:avLst/>
          </a:prstGeom>
          <a:noFill/>
          <a:ln w="38100">
            <a:solidFill>
              <a:srgbClr val="99CCFF"/>
            </a:solidFill>
            <a:round/>
            <a:headEnd/>
            <a:tailEnd type="triangle" w="med" len="med"/>
          </a:ln>
          <a:extLst>
            <a:ext uri="{909E8E84-426E-40DD-AFC4-6F175D3DCCD1}">
              <a14:hiddenFill xmlns="" xmlns:a14="http://schemas.microsoft.com/office/drawing/2010/main">
                <a:noFill/>
              </a14:hiddenFill>
            </a:ext>
          </a:extLst>
        </p:spPr>
      </p:cxnSp>
      <p:sp>
        <p:nvSpPr>
          <p:cNvPr id="150" name="五边形 149"/>
          <p:cNvSpPr/>
          <p:nvPr/>
        </p:nvSpPr>
        <p:spPr bwMode="auto">
          <a:xfrm>
            <a:off x="7203678" y="5673731"/>
            <a:ext cx="3575699" cy="394494"/>
          </a:xfrm>
          <a:prstGeom prst="homePlate">
            <a:avLst>
              <a:gd name="adj" fmla="val 21716"/>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nchor="b"/>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数据标准理念推广</a:t>
            </a:r>
            <a:endParaRPr kumimoji="0" lang="en-US" altLang="en-US" sz="1400" b="0" i="0" u="none" strike="noStrike" kern="0" cap="none" spc="0" normalizeH="0" baseline="0" noProof="0" dirty="0">
              <a:ln>
                <a:noFill/>
              </a:ln>
              <a:solidFill>
                <a:srgbClr val="000000"/>
              </a:solidFill>
              <a:effectLst/>
              <a:uLnTx/>
              <a:uFillTx/>
              <a:latin typeface="+mn-ea"/>
              <a:ea typeface="+mn-ea"/>
            </a:endParaRPr>
          </a:p>
        </p:txBody>
      </p:sp>
      <p:sp>
        <p:nvSpPr>
          <p:cNvPr id="151" name="Text Box 23"/>
          <p:cNvSpPr txBox="1">
            <a:spLocks noChangeArrowheads="1"/>
          </p:cNvSpPr>
          <p:nvPr/>
        </p:nvSpPr>
        <p:spPr bwMode="auto">
          <a:xfrm>
            <a:off x="8417381" y="5237366"/>
            <a:ext cx="959334"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smtClean="0">
                <a:ln>
                  <a:noFill/>
                </a:ln>
                <a:solidFill>
                  <a:srgbClr val="000000"/>
                </a:solidFill>
                <a:effectLst/>
                <a:uLnTx/>
                <a:uFillTx/>
                <a:latin typeface="+mn-ea"/>
                <a:ea typeface="+mn-ea"/>
              </a:rPr>
              <a:t>归档系统</a:t>
            </a:r>
            <a:endParaRPr kumimoji="0" lang="zh-CN" altLang="en-US" sz="1400" b="0" i="0" u="none" strike="noStrike" kern="0" cap="none" spc="0" normalizeH="0" baseline="0" noProof="0" dirty="0">
              <a:ln>
                <a:noFill/>
              </a:ln>
              <a:solidFill>
                <a:srgbClr val="000000"/>
              </a:solidFill>
              <a:effectLst/>
              <a:uLnTx/>
              <a:uFillTx/>
              <a:latin typeface="+mn-ea"/>
              <a:ea typeface="+mn-ea"/>
            </a:endParaRPr>
          </a:p>
        </p:txBody>
      </p:sp>
      <p:sp>
        <p:nvSpPr>
          <p:cNvPr id="152" name="Text Box 24"/>
          <p:cNvSpPr txBox="1">
            <a:spLocks noChangeArrowheads="1"/>
          </p:cNvSpPr>
          <p:nvPr/>
        </p:nvSpPr>
        <p:spPr bwMode="auto">
          <a:xfrm>
            <a:off x="9585660" y="5237366"/>
            <a:ext cx="1133758"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400" b="0" i="0" u="none" strike="noStrike" kern="0" cap="none" spc="0" normalizeH="0" baseline="0" noProof="0" dirty="0" smtClean="0">
                <a:ln>
                  <a:noFill/>
                </a:ln>
                <a:solidFill>
                  <a:srgbClr val="000000"/>
                </a:solidFill>
                <a:effectLst/>
                <a:uLnTx/>
                <a:uFillTx/>
                <a:latin typeface="+mn-ea"/>
                <a:ea typeface="+mn-ea"/>
              </a:rPr>
              <a:t>……</a:t>
            </a:r>
            <a:endParaRPr kumimoji="0" lang="zh-CN" altLang="en-US" sz="1400" b="0" i="0" u="none" strike="noStrike" kern="0" cap="none" spc="0" normalizeH="0" baseline="0" noProof="0" dirty="0">
              <a:ln>
                <a:noFill/>
              </a:ln>
              <a:solidFill>
                <a:srgbClr val="000000"/>
              </a:solidFill>
              <a:effectLst/>
              <a:uLnTx/>
              <a:uFillTx/>
              <a:latin typeface="+mn-ea"/>
              <a:ea typeface="+mn-ea"/>
            </a:endParaRPr>
          </a:p>
        </p:txBody>
      </p:sp>
      <p:sp>
        <p:nvSpPr>
          <p:cNvPr id="153" name="Text Box 22"/>
          <p:cNvSpPr txBox="1">
            <a:spLocks noChangeArrowheads="1"/>
          </p:cNvSpPr>
          <p:nvPr/>
        </p:nvSpPr>
        <p:spPr bwMode="auto">
          <a:xfrm>
            <a:off x="7230932" y="5237366"/>
            <a:ext cx="959334"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400" b="0" i="0" u="none" strike="noStrike" kern="0" cap="none" spc="0" normalizeH="0" baseline="0" noProof="0" dirty="0" smtClean="0">
                <a:ln>
                  <a:noFill/>
                </a:ln>
                <a:solidFill>
                  <a:srgbClr val="000000"/>
                </a:solidFill>
                <a:effectLst/>
                <a:uLnTx/>
                <a:uFillTx/>
                <a:latin typeface="+mn-ea"/>
                <a:ea typeface="+mn-ea"/>
              </a:rPr>
              <a:t>ODS</a:t>
            </a:r>
            <a:endParaRPr kumimoji="0" lang="zh-CN" altLang="en-US" sz="1400" b="0" i="0" u="none" strike="noStrike" kern="0" cap="none" spc="0" normalizeH="0" baseline="0" noProof="0" dirty="0">
              <a:ln>
                <a:noFill/>
              </a:ln>
              <a:solidFill>
                <a:srgbClr val="000000"/>
              </a:solidFill>
              <a:effectLst/>
              <a:uLnTx/>
              <a:uFillTx/>
              <a:latin typeface="+mn-ea"/>
              <a:ea typeface="+mn-ea"/>
            </a:endParaRPr>
          </a:p>
        </p:txBody>
      </p:sp>
      <p:sp>
        <p:nvSpPr>
          <p:cNvPr id="154" name="上箭头 153"/>
          <p:cNvSpPr/>
          <p:nvPr/>
        </p:nvSpPr>
        <p:spPr bwMode="auto">
          <a:xfrm>
            <a:off x="9324024" y="4391624"/>
            <a:ext cx="348849" cy="493118"/>
          </a:xfrm>
          <a:prstGeom prst="upArrow">
            <a:avLst/>
          </a:prstGeom>
          <a:gradFill rotWithShape="1">
            <a:gsLst>
              <a:gs pos="0">
                <a:srgbClr val="BDBDBD"/>
              </a:gs>
              <a:gs pos="80000">
                <a:srgbClr val="F7F7F7"/>
              </a:gs>
              <a:gs pos="100000">
                <a:srgbClr val="F8F8F8"/>
              </a:gs>
            </a:gsLst>
            <a:lin ang="16200000"/>
          </a:gradFill>
          <a:ln w="9525" algn="ctr">
            <a:solidFill>
              <a:srgbClr val="336666"/>
            </a:solidFill>
            <a:miter lim="800000"/>
            <a:headEnd/>
            <a:tailEnd/>
          </a:ln>
          <a:effectLst>
            <a:outerShdw dist="23000" dir="5400000" rotWithShape="0">
              <a:srgbClr val="000000">
                <a:alpha val="34999"/>
              </a:srgbClr>
            </a:outerShdw>
          </a:effectLst>
        </p:spPr>
        <p:txBody>
          <a:bodyPr rot="10800000"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155" name="五边形 154"/>
          <p:cNvSpPr/>
          <p:nvPr/>
        </p:nvSpPr>
        <p:spPr bwMode="auto">
          <a:xfrm rot="5400000">
            <a:off x="3159162" y="3033003"/>
            <a:ext cx="283543" cy="337947"/>
          </a:xfrm>
          <a:prstGeom prst="homePlate">
            <a:avLst>
              <a:gd name="adj" fmla="val 28531"/>
            </a:avLst>
          </a:prstGeom>
          <a:solidFill>
            <a:srgbClr val="FFFFFF">
              <a:lumMod val="85000"/>
            </a:srgbClr>
          </a:solidFill>
          <a:ln w="6350" cap="flat" cmpd="sng" algn="ctr">
            <a:solidFill>
              <a:srgbClr val="000000"/>
            </a:solidFill>
            <a:prstDash val="solid"/>
          </a:ln>
          <a:effectLst/>
        </p:spPr>
        <p:txBody>
          <a:bodyPr lIns="72009" tIns="72009" rIns="72009" bIns="72009"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cs typeface="+mn-cs"/>
            </a:endParaRPr>
          </a:p>
        </p:txBody>
      </p:sp>
      <p:sp>
        <p:nvSpPr>
          <p:cNvPr id="156" name="五边形 155"/>
          <p:cNvSpPr/>
          <p:nvPr/>
        </p:nvSpPr>
        <p:spPr bwMode="auto">
          <a:xfrm rot="5400000">
            <a:off x="3159162" y="3528177"/>
            <a:ext cx="283543" cy="337947"/>
          </a:xfrm>
          <a:prstGeom prst="homePlate">
            <a:avLst>
              <a:gd name="adj" fmla="val 28531"/>
            </a:avLst>
          </a:prstGeom>
          <a:solidFill>
            <a:srgbClr val="FFFFFF">
              <a:lumMod val="85000"/>
            </a:srgbClr>
          </a:solidFill>
          <a:ln w="6350" cap="flat" cmpd="sng" algn="ctr">
            <a:solidFill>
              <a:srgbClr val="000000"/>
            </a:solidFill>
            <a:prstDash val="solid"/>
          </a:ln>
          <a:effectLst/>
        </p:spPr>
        <p:txBody>
          <a:bodyPr lIns="72009" tIns="72009" rIns="72009" bIns="72009"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cs typeface="+mn-cs"/>
            </a:endParaRPr>
          </a:p>
        </p:txBody>
      </p:sp>
      <p:sp>
        <p:nvSpPr>
          <p:cNvPr id="157" name="五边形 156"/>
          <p:cNvSpPr/>
          <p:nvPr/>
        </p:nvSpPr>
        <p:spPr bwMode="auto">
          <a:xfrm rot="5400000">
            <a:off x="3159162" y="4023349"/>
            <a:ext cx="283543" cy="337947"/>
          </a:xfrm>
          <a:prstGeom prst="homePlate">
            <a:avLst>
              <a:gd name="adj" fmla="val 28531"/>
            </a:avLst>
          </a:prstGeom>
          <a:solidFill>
            <a:srgbClr val="FFFFFF">
              <a:lumMod val="85000"/>
            </a:srgbClr>
          </a:solidFill>
          <a:ln w="6350" cap="flat" cmpd="sng" algn="ctr">
            <a:solidFill>
              <a:srgbClr val="000000"/>
            </a:solidFill>
            <a:prstDash val="solid"/>
          </a:ln>
          <a:effectLst/>
        </p:spPr>
        <p:txBody>
          <a:bodyPr lIns="72009" tIns="72009" rIns="72009" bIns="72009"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cs typeface="+mn-cs"/>
            </a:endParaRPr>
          </a:p>
        </p:txBody>
      </p:sp>
      <p:sp>
        <p:nvSpPr>
          <p:cNvPr id="158" name="五边形 157"/>
          <p:cNvSpPr/>
          <p:nvPr/>
        </p:nvSpPr>
        <p:spPr bwMode="auto">
          <a:xfrm rot="5400000">
            <a:off x="3159162" y="4518522"/>
            <a:ext cx="283543" cy="337947"/>
          </a:xfrm>
          <a:prstGeom prst="homePlate">
            <a:avLst>
              <a:gd name="adj" fmla="val 28531"/>
            </a:avLst>
          </a:prstGeom>
          <a:solidFill>
            <a:srgbClr val="FFFFFF">
              <a:lumMod val="85000"/>
            </a:srgbClr>
          </a:solidFill>
          <a:ln w="6350" cap="flat" cmpd="sng" algn="ctr">
            <a:solidFill>
              <a:srgbClr val="000000"/>
            </a:solidFill>
            <a:prstDash val="solid"/>
          </a:ln>
          <a:effectLst/>
        </p:spPr>
        <p:txBody>
          <a:bodyPr lIns="72009" tIns="72009" rIns="72009" bIns="72009"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cs typeface="+mn-cs"/>
            </a:endParaRPr>
          </a:p>
        </p:txBody>
      </p:sp>
      <p:sp>
        <p:nvSpPr>
          <p:cNvPr id="159" name="五边形 158"/>
          <p:cNvSpPr/>
          <p:nvPr/>
        </p:nvSpPr>
        <p:spPr bwMode="auto">
          <a:xfrm rot="5400000">
            <a:off x="3159162" y="5013694"/>
            <a:ext cx="283543" cy="337947"/>
          </a:xfrm>
          <a:prstGeom prst="homePlate">
            <a:avLst>
              <a:gd name="adj" fmla="val 28531"/>
            </a:avLst>
          </a:prstGeom>
          <a:solidFill>
            <a:srgbClr val="FFFFFF">
              <a:lumMod val="85000"/>
            </a:srgbClr>
          </a:solidFill>
          <a:ln w="6350" cap="flat" cmpd="sng" algn="ctr">
            <a:solidFill>
              <a:srgbClr val="000000"/>
            </a:solidFill>
            <a:prstDash val="solid"/>
          </a:ln>
          <a:effectLst/>
        </p:spPr>
        <p:txBody>
          <a:bodyPr lIns="72009" tIns="72009" rIns="72009" bIns="72009"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cs typeface="+mn-cs"/>
            </a:endParaRPr>
          </a:p>
        </p:txBody>
      </p:sp>
      <p:sp>
        <p:nvSpPr>
          <p:cNvPr id="160" name="五边形 159"/>
          <p:cNvSpPr/>
          <p:nvPr/>
        </p:nvSpPr>
        <p:spPr bwMode="auto">
          <a:xfrm rot="5400000">
            <a:off x="3159162" y="5510922"/>
            <a:ext cx="283543" cy="337947"/>
          </a:xfrm>
          <a:prstGeom prst="homePlate">
            <a:avLst>
              <a:gd name="adj" fmla="val 28531"/>
            </a:avLst>
          </a:prstGeom>
          <a:solidFill>
            <a:srgbClr val="FFFFFF">
              <a:lumMod val="85000"/>
            </a:srgbClr>
          </a:solidFill>
          <a:ln w="6350" cap="flat" cmpd="sng" algn="ctr">
            <a:solidFill>
              <a:srgbClr val="000000"/>
            </a:solidFill>
            <a:prstDash val="solid"/>
          </a:ln>
          <a:effectLst/>
        </p:spPr>
        <p:txBody>
          <a:bodyPr lIns="72009" tIns="72009" rIns="72009" bIns="72009"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cs typeface="+mn-cs"/>
            </a:endParaRPr>
          </a:p>
        </p:txBody>
      </p:sp>
    </p:spTree>
    <p:extLst>
      <p:ext uri="{BB962C8B-B14F-4D97-AF65-F5344CB8AC3E}">
        <p14:creationId xmlns="" xmlns:p14="http://schemas.microsoft.com/office/powerpoint/2010/main" val="6514891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大数据分析平台总体架构</a:t>
            </a:r>
            <a:r>
              <a:rPr lang="en-US" altLang="zh-CN" dirty="0"/>
              <a:t>——</a:t>
            </a:r>
            <a:r>
              <a:rPr lang="zh-CN" altLang="en-US" dirty="0" smtClean="0"/>
              <a:t>数据质量管理</a:t>
            </a:r>
            <a:endParaRPr lang="zh-CN" altLang="en-US" dirty="0"/>
          </a:p>
        </p:txBody>
      </p:sp>
      <p:pic>
        <p:nvPicPr>
          <p:cNvPr id="18"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6226" y="2782272"/>
            <a:ext cx="2555805" cy="153831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9" name="直角三角形 18"/>
          <p:cNvSpPr/>
          <p:nvPr/>
        </p:nvSpPr>
        <p:spPr bwMode="auto">
          <a:xfrm flipH="1">
            <a:off x="1509503" y="827922"/>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20" name="直角三角形 19"/>
          <p:cNvSpPr/>
          <p:nvPr/>
        </p:nvSpPr>
        <p:spPr bwMode="auto">
          <a:xfrm flipH="1" flipV="1">
            <a:off x="1509503" y="4357473"/>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4" name="圆角矩形 3"/>
          <p:cNvSpPr/>
          <p:nvPr/>
        </p:nvSpPr>
        <p:spPr bwMode="auto">
          <a:xfrm>
            <a:off x="1077305" y="3240087"/>
            <a:ext cx="288132" cy="648000"/>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24" name="Text Box 7"/>
          <p:cNvSpPr txBox="1">
            <a:spLocks noChangeArrowheads="1"/>
          </p:cNvSpPr>
          <p:nvPr/>
        </p:nvSpPr>
        <p:spPr bwMode="auto">
          <a:xfrm>
            <a:off x="2826716" y="827922"/>
            <a:ext cx="8407241" cy="1763868"/>
          </a:xfrm>
          <a:prstGeom prst="rect">
            <a:avLst/>
          </a:prstGeom>
          <a:noFill/>
          <a:ln w="9525" algn="ctr">
            <a:noFill/>
            <a:miter lim="800000"/>
            <a:headEnd/>
            <a:tailEnd/>
          </a:ln>
        </p:spPr>
        <p:txBody>
          <a:bodyPr lIns="36000" tIns="36000" rIns="36000" bIns="36000" anchor="t"/>
          <a:lstStyle/>
          <a:p>
            <a:pPr marL="177800" lvl="1" indent="-177800" defTabSz="714375" eaLnBrk="0" hangingPunct="0">
              <a:lnSpc>
                <a:spcPct val="130000"/>
              </a:lnSpc>
              <a:spcBef>
                <a:spcPts val="0"/>
              </a:spcBef>
              <a:buClr>
                <a:srgbClr val="EE8A04"/>
              </a:buClr>
              <a:buSzPct val="80000"/>
              <a:buFont typeface="Wingdings" pitchFamily="2" charset="2"/>
              <a:buChar char="l"/>
              <a:defRPr/>
            </a:pPr>
            <a:r>
              <a:rPr lang="zh-CN" altLang="en-US" sz="1600" b="1" dirty="0">
                <a:solidFill>
                  <a:schemeClr val="tx1">
                    <a:lumMod val="50000"/>
                    <a:lumOff val="50000"/>
                  </a:schemeClr>
                </a:solidFill>
                <a:latin typeface="+mj-ea"/>
                <a:ea typeface="+mj-ea"/>
              </a:rPr>
              <a:t>数据质量管理框架蓝图如下，其中数据质量提升是改进数据质量的手段</a:t>
            </a:r>
            <a:r>
              <a:rPr lang="zh-CN" altLang="en-US" sz="1600" b="1" dirty="0" smtClean="0">
                <a:solidFill>
                  <a:schemeClr val="tx1">
                    <a:lumMod val="50000"/>
                    <a:lumOff val="50000"/>
                  </a:schemeClr>
                </a:solidFill>
                <a:latin typeface="+mj-ea"/>
                <a:ea typeface="+mj-ea"/>
              </a:rPr>
              <a:t>和质量</a:t>
            </a:r>
            <a:r>
              <a:rPr lang="zh-CN" altLang="en-US" sz="1600" b="1" dirty="0">
                <a:solidFill>
                  <a:schemeClr val="tx1">
                    <a:lumMod val="50000"/>
                    <a:lumOff val="50000"/>
                  </a:schemeClr>
                </a:solidFill>
                <a:latin typeface="+mj-ea"/>
                <a:ea typeface="+mj-ea"/>
              </a:rPr>
              <a:t>考评的目的</a:t>
            </a:r>
            <a:r>
              <a:rPr lang="zh-CN" altLang="en-US" sz="1600" b="1" dirty="0" smtClean="0">
                <a:solidFill>
                  <a:schemeClr val="tx1">
                    <a:lumMod val="50000"/>
                    <a:lumOff val="50000"/>
                  </a:schemeClr>
                </a:solidFill>
                <a:latin typeface="+mj-ea"/>
                <a:ea typeface="+mj-ea"/>
              </a:rPr>
              <a:t>：</a:t>
            </a:r>
            <a:endParaRPr lang="en-US" altLang="zh-CN" sz="1600" b="1" dirty="0" smtClean="0">
              <a:solidFill>
                <a:schemeClr val="tx1">
                  <a:lumMod val="50000"/>
                  <a:lumOff val="50000"/>
                </a:schemeClr>
              </a:solidFill>
              <a:latin typeface="+mj-ea"/>
              <a:ea typeface="+mj-ea"/>
            </a:endParaRPr>
          </a:p>
          <a:p>
            <a:pPr marL="450850" lvl="1" indent="-177800" defTabSz="714375" eaLnBrk="0" hangingPunct="0">
              <a:lnSpc>
                <a:spcPct val="150000"/>
              </a:lnSpc>
              <a:spcBef>
                <a:spcPct val="20000"/>
              </a:spcBef>
              <a:spcAft>
                <a:spcPct val="5000"/>
              </a:spcAft>
              <a:buClr>
                <a:srgbClr val="EE8A04"/>
              </a:buClr>
              <a:buSzPct val="80000"/>
              <a:buFont typeface="Wingdings" pitchFamily="2" charset="2"/>
              <a:buChar char="v"/>
              <a:defRPr/>
            </a:pPr>
            <a:r>
              <a:rPr lang="zh-CN" altLang="en-US" sz="1400" b="1" dirty="0">
                <a:solidFill>
                  <a:schemeClr val="tx1">
                    <a:lumMod val="50000"/>
                    <a:lumOff val="50000"/>
                  </a:schemeClr>
                </a:solidFill>
                <a:latin typeface="+mn-ea"/>
                <a:ea typeface="+mn-ea"/>
              </a:rPr>
              <a:t>数据质量要求确认，根据业务要求制定和明确数据质量要求</a:t>
            </a:r>
            <a:r>
              <a:rPr lang="zh-CN" altLang="en-US" sz="1400" b="1" dirty="0" smtClean="0">
                <a:solidFill>
                  <a:schemeClr val="tx1">
                    <a:lumMod val="50000"/>
                    <a:lumOff val="50000"/>
                  </a:schemeClr>
                </a:solidFill>
                <a:latin typeface="+mn-ea"/>
                <a:ea typeface="+mn-ea"/>
              </a:rPr>
              <a:t>，同时</a:t>
            </a:r>
            <a:r>
              <a:rPr lang="zh-CN" altLang="en-US" sz="1400" b="1" dirty="0">
                <a:solidFill>
                  <a:schemeClr val="tx1">
                    <a:lumMod val="50000"/>
                    <a:lumOff val="50000"/>
                  </a:schemeClr>
                </a:solidFill>
                <a:latin typeface="+mn-ea"/>
                <a:ea typeface="+mn-ea"/>
              </a:rPr>
              <a:t>也需要符合数据标准的要求；</a:t>
            </a:r>
          </a:p>
          <a:p>
            <a:pPr marL="450850" lvl="1" indent="-177800" defTabSz="714375" eaLnBrk="0" hangingPunct="0">
              <a:lnSpc>
                <a:spcPct val="150000"/>
              </a:lnSpc>
              <a:spcBef>
                <a:spcPct val="20000"/>
              </a:spcBef>
              <a:spcAft>
                <a:spcPct val="5000"/>
              </a:spcAft>
              <a:buClr>
                <a:srgbClr val="EE8A04"/>
              </a:buClr>
              <a:buSzPct val="80000"/>
              <a:buFont typeface="Wingdings" pitchFamily="2" charset="2"/>
              <a:buChar char="v"/>
              <a:defRPr/>
            </a:pPr>
            <a:r>
              <a:rPr lang="zh-CN" altLang="en-US" sz="1400" b="1" dirty="0">
                <a:solidFill>
                  <a:schemeClr val="tx1">
                    <a:lumMod val="50000"/>
                    <a:lumOff val="50000"/>
                  </a:schemeClr>
                </a:solidFill>
                <a:latin typeface="+mn-ea"/>
                <a:ea typeface="+mn-ea"/>
              </a:rPr>
              <a:t>数据质量考评，对数据质量的量化评价</a:t>
            </a:r>
          </a:p>
          <a:p>
            <a:pPr marL="450850" lvl="1" indent="-177800" defTabSz="714375" eaLnBrk="0" hangingPunct="0">
              <a:lnSpc>
                <a:spcPct val="150000"/>
              </a:lnSpc>
              <a:spcBef>
                <a:spcPct val="20000"/>
              </a:spcBef>
              <a:spcAft>
                <a:spcPct val="5000"/>
              </a:spcAft>
              <a:buClr>
                <a:srgbClr val="EE8A04"/>
              </a:buClr>
              <a:buSzPct val="80000"/>
              <a:buFont typeface="Wingdings" pitchFamily="2" charset="2"/>
              <a:buChar char="v"/>
              <a:defRPr/>
            </a:pPr>
            <a:r>
              <a:rPr lang="zh-CN" altLang="en-US" sz="1400" b="1" dirty="0">
                <a:solidFill>
                  <a:schemeClr val="tx1">
                    <a:lumMod val="50000"/>
                    <a:lumOff val="50000"/>
                  </a:schemeClr>
                </a:solidFill>
                <a:latin typeface="+mn-ea"/>
                <a:ea typeface="+mn-ea"/>
              </a:rPr>
              <a:t>制定数据质量问题解决方案，根据数据质量考评和日常工作中发现的数据质量问题，实施相应的措施，提升数据质量</a:t>
            </a:r>
          </a:p>
        </p:txBody>
      </p:sp>
      <p:grpSp>
        <p:nvGrpSpPr>
          <p:cNvPr id="7" name="组合 6"/>
          <p:cNvGrpSpPr/>
          <p:nvPr/>
        </p:nvGrpSpPr>
        <p:grpSpPr>
          <a:xfrm>
            <a:off x="2936287" y="2663823"/>
            <a:ext cx="8297669" cy="3600000"/>
            <a:chOff x="2936287" y="2921007"/>
            <a:chExt cx="8297669" cy="3344466"/>
          </a:xfrm>
        </p:grpSpPr>
        <p:sp>
          <p:nvSpPr>
            <p:cNvPr id="79" name="Rectangle 6"/>
            <p:cNvSpPr>
              <a:spLocks noChangeArrowheads="1"/>
            </p:cNvSpPr>
            <p:nvPr/>
          </p:nvSpPr>
          <p:spPr bwMode="auto">
            <a:xfrm>
              <a:off x="2936287" y="2921007"/>
              <a:ext cx="8297669" cy="3344466"/>
            </a:xfrm>
            <a:prstGeom prst="rect">
              <a:avLst/>
            </a:prstGeom>
            <a:gradFill rotWithShape="1">
              <a:gsLst>
                <a:gs pos="0">
                  <a:srgbClr val="99CCFF"/>
                </a:gs>
                <a:gs pos="100000">
                  <a:srgbClr val="CCECFF"/>
                </a:gs>
              </a:gsLst>
              <a:path path="shape">
                <a:fillToRect l="50000" t="50000" r="50000" b="50000"/>
              </a:path>
            </a:gradFill>
            <a:ln w="9525" algn="ctr">
              <a:solidFill>
                <a:srgbClr val="000000"/>
              </a:solidFill>
              <a:miter lim="800000"/>
              <a:headEnd/>
              <a:tailEnd/>
            </a:ln>
            <a:effectLst>
              <a:outerShdw dist="35921" dir="2700000" algn="ctr" rotWithShape="0">
                <a:srgbClr val="C0C0C0"/>
              </a:outerShdw>
            </a:effectLst>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80" name="Rectangle 7"/>
            <p:cNvSpPr>
              <a:spLocks noChangeArrowheads="1"/>
            </p:cNvSpPr>
            <p:nvPr/>
          </p:nvSpPr>
          <p:spPr bwMode="auto">
            <a:xfrm>
              <a:off x="3114731" y="3080267"/>
              <a:ext cx="3836557" cy="3105576"/>
            </a:xfrm>
            <a:prstGeom prst="rect">
              <a:avLst/>
            </a:prstGeom>
            <a:solidFill>
              <a:srgbClr val="EAEAEA"/>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zh-CN" altLang="zh-CN" sz="1200" b="0" i="0" u="none" strike="noStrike" kern="0" cap="none" spc="0" normalizeH="0" baseline="0" noProof="0" smtClean="0">
                <a:ln>
                  <a:noFill/>
                </a:ln>
                <a:solidFill>
                  <a:srgbClr val="000000"/>
                </a:solidFill>
                <a:effectLst/>
                <a:uLnTx/>
                <a:uFillTx/>
                <a:latin typeface="+mn-ea"/>
                <a:ea typeface="+mn-ea"/>
              </a:endParaRPr>
            </a:p>
          </p:txBody>
        </p:sp>
        <p:sp>
          <p:nvSpPr>
            <p:cNvPr id="81" name="Text Box 8"/>
            <p:cNvSpPr txBox="1">
              <a:spLocks noChangeArrowheads="1"/>
            </p:cNvSpPr>
            <p:nvPr/>
          </p:nvSpPr>
          <p:spPr bwMode="auto">
            <a:xfrm>
              <a:off x="3114732" y="3080267"/>
              <a:ext cx="3836556"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chemeClr val="tx1"/>
                  </a:solidFill>
                  <a:latin typeface="Arial" pitchFamily="34" charset="0"/>
                  <a:ea typeface="宋体" pitchFamily="2" charset="-122"/>
                </a:defRPr>
              </a:lvl1pPr>
              <a:lvl2pPr marL="742950" indent="-285750" eaLnBrk="0" hangingPunct="0">
                <a:defRPr sz="1200">
                  <a:solidFill>
                    <a:schemeClr val="tx1"/>
                  </a:solidFill>
                  <a:latin typeface="Arial" pitchFamily="34" charset="0"/>
                  <a:ea typeface="宋体" pitchFamily="2" charset="-122"/>
                </a:defRPr>
              </a:lvl2pPr>
              <a:lvl3pPr marL="1143000" indent="-228600" eaLnBrk="0" hangingPunct="0">
                <a:defRPr sz="1200">
                  <a:solidFill>
                    <a:schemeClr val="tx1"/>
                  </a:solidFill>
                  <a:latin typeface="Arial" pitchFamily="34" charset="0"/>
                  <a:ea typeface="宋体" pitchFamily="2" charset="-122"/>
                </a:defRPr>
              </a:lvl3pPr>
              <a:lvl4pPr marL="1600200" indent="-228600" eaLnBrk="0" hangingPunct="0">
                <a:defRPr sz="1200">
                  <a:solidFill>
                    <a:schemeClr val="tx1"/>
                  </a:solidFill>
                  <a:latin typeface="Arial" pitchFamily="34" charset="0"/>
                  <a:ea typeface="宋体" pitchFamily="2" charset="-122"/>
                </a:defRPr>
              </a:lvl4pPr>
              <a:lvl5pPr marL="2057400" indent="-228600" eaLnBrk="0" hangingPunct="0">
                <a:defRPr sz="1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200">
                  <a:solidFill>
                    <a:schemeClr val="tx1"/>
                  </a:solidFill>
                  <a:latin typeface="Arial" pitchFamily="34" charset="0"/>
                  <a:ea typeface="宋体" pitchFamily="2" charset="-122"/>
                </a:defRPr>
              </a:lvl9pPr>
            </a:lstStyle>
            <a:p>
              <a:pPr algn="ctr" eaLnBrk="1" hangingPunct="1">
                <a:spcBef>
                  <a:spcPct val="50000"/>
                </a:spcBef>
              </a:pPr>
              <a:r>
                <a:rPr lang="zh-CN" altLang="en-US" sz="1600" dirty="0" smtClean="0">
                  <a:solidFill>
                    <a:srgbClr val="000000"/>
                  </a:solidFill>
                  <a:latin typeface="+mn-ea"/>
                  <a:ea typeface="+mn-ea"/>
                </a:rPr>
                <a:t>数据质量要求</a:t>
              </a:r>
            </a:p>
          </p:txBody>
        </p:sp>
        <p:sp>
          <p:nvSpPr>
            <p:cNvPr id="82" name="Rectangle 9"/>
            <p:cNvSpPr>
              <a:spLocks noChangeArrowheads="1"/>
            </p:cNvSpPr>
            <p:nvPr/>
          </p:nvSpPr>
          <p:spPr bwMode="auto">
            <a:xfrm>
              <a:off x="3203954" y="3558048"/>
              <a:ext cx="1962889" cy="2468534"/>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83" name="Text Box 10"/>
            <p:cNvSpPr txBox="1">
              <a:spLocks noChangeArrowheads="1"/>
            </p:cNvSpPr>
            <p:nvPr/>
          </p:nvSpPr>
          <p:spPr bwMode="auto">
            <a:xfrm>
              <a:off x="3382398" y="3627725"/>
              <a:ext cx="1606000"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业务规则</a:t>
              </a:r>
            </a:p>
          </p:txBody>
        </p:sp>
        <p:sp>
          <p:nvSpPr>
            <p:cNvPr id="84" name="Text Box 11"/>
            <p:cNvSpPr txBox="1">
              <a:spLocks noChangeArrowheads="1"/>
            </p:cNvSpPr>
            <p:nvPr/>
          </p:nvSpPr>
          <p:spPr bwMode="auto">
            <a:xfrm>
              <a:off x="3382398" y="4025875"/>
              <a:ext cx="1606000"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数据一致性要求</a:t>
              </a:r>
            </a:p>
          </p:txBody>
        </p:sp>
        <p:sp>
          <p:nvSpPr>
            <p:cNvPr id="85" name="Text Box 12"/>
            <p:cNvSpPr txBox="1">
              <a:spLocks noChangeArrowheads="1"/>
            </p:cNvSpPr>
            <p:nvPr/>
          </p:nvSpPr>
          <p:spPr bwMode="auto">
            <a:xfrm>
              <a:off x="3382398" y="4424026"/>
              <a:ext cx="1606000"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数据完整性要求</a:t>
              </a:r>
            </a:p>
          </p:txBody>
        </p:sp>
        <p:sp>
          <p:nvSpPr>
            <p:cNvPr id="86" name="Text Box 13"/>
            <p:cNvSpPr txBox="1">
              <a:spLocks noChangeArrowheads="1"/>
            </p:cNvSpPr>
            <p:nvPr/>
          </p:nvSpPr>
          <p:spPr bwMode="auto">
            <a:xfrm>
              <a:off x="3382398" y="4822177"/>
              <a:ext cx="1606000"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数据唯一性要求</a:t>
              </a:r>
            </a:p>
          </p:txBody>
        </p:sp>
        <p:sp>
          <p:nvSpPr>
            <p:cNvPr id="87" name="Text Box 14"/>
            <p:cNvSpPr txBox="1">
              <a:spLocks noChangeArrowheads="1"/>
            </p:cNvSpPr>
            <p:nvPr/>
          </p:nvSpPr>
          <p:spPr bwMode="auto">
            <a:xfrm>
              <a:off x="3382398" y="5220327"/>
              <a:ext cx="1606000"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数据准确性要求</a:t>
              </a:r>
            </a:p>
          </p:txBody>
        </p:sp>
        <p:sp>
          <p:nvSpPr>
            <p:cNvPr id="88" name="Text Box 15"/>
            <p:cNvSpPr txBox="1">
              <a:spLocks noChangeArrowheads="1"/>
            </p:cNvSpPr>
            <p:nvPr/>
          </p:nvSpPr>
          <p:spPr bwMode="auto">
            <a:xfrm>
              <a:off x="3382398" y="5628432"/>
              <a:ext cx="1606000"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数据及时性要求</a:t>
              </a:r>
            </a:p>
          </p:txBody>
        </p:sp>
        <p:sp>
          <p:nvSpPr>
            <p:cNvPr id="89" name="Rectangle 16"/>
            <p:cNvSpPr>
              <a:spLocks noChangeArrowheads="1"/>
            </p:cNvSpPr>
            <p:nvPr/>
          </p:nvSpPr>
          <p:spPr bwMode="auto">
            <a:xfrm>
              <a:off x="5434510" y="3558048"/>
              <a:ext cx="1316028" cy="2468534"/>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90" name="AutoShape 17" descr="轮廓式菱形"/>
            <p:cNvSpPr>
              <a:spLocks noChangeArrowheads="1"/>
            </p:cNvSpPr>
            <p:nvPr/>
          </p:nvSpPr>
          <p:spPr bwMode="auto">
            <a:xfrm>
              <a:off x="5523732" y="3816351"/>
              <a:ext cx="1159889" cy="540000"/>
            </a:xfrm>
            <a:prstGeom prst="flowChartMultidocument">
              <a:avLst/>
            </a:prstGeom>
            <a:pattFill prst="openDmnd">
              <a:fgClr>
                <a:srgbClr val="99CCFF"/>
              </a:fgClr>
              <a:bgClr>
                <a:srgbClr val="FFFFFF"/>
              </a:bgClr>
            </a:pattFill>
            <a:ln w="9525">
              <a:solidFill>
                <a:srgbClr val="000000"/>
              </a:solidFill>
              <a:miter lim="800000"/>
              <a:headEnd/>
              <a:tailEnd/>
            </a:ln>
            <a:effectLst>
              <a:outerShdw dist="35921" dir="2700000" algn="ctr" rotWithShape="0">
                <a:srgbClr val="C0C0C0"/>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数据质量</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标准</a:t>
              </a:r>
            </a:p>
          </p:txBody>
        </p:sp>
        <p:sp>
          <p:nvSpPr>
            <p:cNvPr id="91" name="AutoShape 18" descr="轮廓式菱形"/>
            <p:cNvSpPr>
              <a:spLocks noChangeArrowheads="1"/>
            </p:cNvSpPr>
            <p:nvPr/>
          </p:nvSpPr>
          <p:spPr bwMode="auto">
            <a:xfrm>
              <a:off x="5523732" y="4533022"/>
              <a:ext cx="1159889" cy="540000"/>
            </a:xfrm>
            <a:prstGeom prst="flowChartMultidocument">
              <a:avLst/>
            </a:prstGeom>
            <a:pattFill prst="openDmnd">
              <a:fgClr>
                <a:srgbClr val="99CCFF"/>
              </a:fgClr>
              <a:bgClr>
                <a:srgbClr val="FFFFFF"/>
              </a:bgClr>
            </a:pattFill>
            <a:ln w="9525">
              <a:solidFill>
                <a:srgbClr val="000000"/>
              </a:solidFill>
              <a:miter lim="800000"/>
              <a:headEnd/>
              <a:tailEnd/>
            </a:ln>
            <a:effectLst>
              <a:outerShdw dist="35921" dir="2700000" algn="ctr" rotWithShape="0">
                <a:srgbClr val="C0C0C0"/>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数据质量</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验证规则</a:t>
              </a:r>
            </a:p>
          </p:txBody>
        </p:sp>
        <p:sp>
          <p:nvSpPr>
            <p:cNvPr id="92" name="AutoShape 19" descr="轮廓式菱形"/>
            <p:cNvSpPr>
              <a:spLocks noChangeArrowheads="1"/>
            </p:cNvSpPr>
            <p:nvPr/>
          </p:nvSpPr>
          <p:spPr bwMode="auto">
            <a:xfrm>
              <a:off x="5523732" y="5249693"/>
              <a:ext cx="1159889" cy="540000"/>
            </a:xfrm>
            <a:prstGeom prst="flowChartMultidocument">
              <a:avLst/>
            </a:prstGeom>
            <a:pattFill prst="openDmnd">
              <a:fgClr>
                <a:srgbClr val="99CCFF"/>
              </a:fgClr>
              <a:bgClr>
                <a:srgbClr val="FFFFFF"/>
              </a:bgClr>
            </a:pattFill>
            <a:ln w="9525">
              <a:solidFill>
                <a:srgbClr val="000000"/>
              </a:solidFill>
              <a:miter lim="800000"/>
              <a:headEnd/>
              <a:tailEnd/>
            </a:ln>
            <a:effectLst>
              <a:outerShdw dist="35921" dir="2700000" algn="ctr" rotWithShape="0">
                <a:srgbClr val="C0C0C0"/>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数据质量</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考核指标</a:t>
              </a:r>
            </a:p>
          </p:txBody>
        </p:sp>
        <p:sp>
          <p:nvSpPr>
            <p:cNvPr id="93" name="Rectangle 20"/>
            <p:cNvSpPr>
              <a:spLocks noChangeArrowheads="1"/>
            </p:cNvSpPr>
            <p:nvPr/>
          </p:nvSpPr>
          <p:spPr bwMode="auto">
            <a:xfrm>
              <a:off x="7308177" y="5230281"/>
              <a:ext cx="3836557" cy="955562"/>
            </a:xfrm>
            <a:prstGeom prst="rect">
              <a:avLst/>
            </a:prstGeom>
            <a:solidFill>
              <a:srgbClr val="EAEAEA"/>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zh-CN" altLang="zh-CN" sz="1200" b="0" i="0" u="none" strike="noStrike" kern="0" cap="none" spc="0" normalizeH="0" baseline="0" noProof="0" smtClean="0">
                <a:ln>
                  <a:noFill/>
                </a:ln>
                <a:solidFill>
                  <a:srgbClr val="000000"/>
                </a:solidFill>
                <a:effectLst/>
                <a:uLnTx/>
                <a:uFillTx/>
                <a:latin typeface="+mn-ea"/>
                <a:ea typeface="+mn-ea"/>
              </a:endParaRPr>
            </a:p>
          </p:txBody>
        </p:sp>
        <p:sp>
          <p:nvSpPr>
            <p:cNvPr id="94" name="Text Box 21"/>
            <p:cNvSpPr txBox="1">
              <a:spLocks noChangeArrowheads="1"/>
            </p:cNvSpPr>
            <p:nvPr/>
          </p:nvSpPr>
          <p:spPr bwMode="auto">
            <a:xfrm>
              <a:off x="7308177" y="5230281"/>
              <a:ext cx="3836557"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chemeClr val="tx1"/>
                  </a:solidFill>
                  <a:latin typeface="Arial" pitchFamily="34" charset="0"/>
                  <a:ea typeface="宋体" pitchFamily="2" charset="-122"/>
                </a:defRPr>
              </a:lvl1pPr>
              <a:lvl2pPr marL="742950" indent="-285750" eaLnBrk="0" hangingPunct="0">
                <a:defRPr sz="1200">
                  <a:solidFill>
                    <a:schemeClr val="tx1"/>
                  </a:solidFill>
                  <a:latin typeface="Arial" pitchFamily="34" charset="0"/>
                  <a:ea typeface="宋体" pitchFamily="2" charset="-122"/>
                </a:defRPr>
              </a:lvl2pPr>
              <a:lvl3pPr marL="1143000" indent="-228600" eaLnBrk="0" hangingPunct="0">
                <a:defRPr sz="1200">
                  <a:solidFill>
                    <a:schemeClr val="tx1"/>
                  </a:solidFill>
                  <a:latin typeface="Arial" pitchFamily="34" charset="0"/>
                  <a:ea typeface="宋体" pitchFamily="2" charset="-122"/>
                </a:defRPr>
              </a:lvl3pPr>
              <a:lvl4pPr marL="1600200" indent="-228600" eaLnBrk="0" hangingPunct="0">
                <a:defRPr sz="1200">
                  <a:solidFill>
                    <a:schemeClr val="tx1"/>
                  </a:solidFill>
                  <a:latin typeface="Arial" pitchFamily="34" charset="0"/>
                  <a:ea typeface="宋体" pitchFamily="2" charset="-122"/>
                </a:defRPr>
              </a:lvl4pPr>
              <a:lvl5pPr marL="2057400" indent="-228600" eaLnBrk="0" hangingPunct="0">
                <a:defRPr sz="1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200">
                  <a:solidFill>
                    <a:schemeClr val="tx1"/>
                  </a:solidFill>
                  <a:latin typeface="Arial" pitchFamily="34" charset="0"/>
                  <a:ea typeface="宋体" pitchFamily="2" charset="-122"/>
                </a:defRPr>
              </a:lvl9pPr>
            </a:lstStyle>
            <a:p>
              <a:pPr algn="ctr" eaLnBrk="1" hangingPunct="1">
                <a:spcBef>
                  <a:spcPct val="50000"/>
                </a:spcBef>
              </a:pPr>
              <a:r>
                <a:rPr lang="zh-CN" altLang="en-US" sz="1600" dirty="0" smtClean="0">
                  <a:solidFill>
                    <a:srgbClr val="000000"/>
                  </a:solidFill>
                  <a:latin typeface="+mn-ea"/>
                  <a:ea typeface="+mn-ea"/>
                </a:rPr>
                <a:t>数据质量提升</a:t>
              </a:r>
            </a:p>
          </p:txBody>
        </p:sp>
        <p:sp>
          <p:nvSpPr>
            <p:cNvPr id="95" name="Text Box 22"/>
            <p:cNvSpPr txBox="1">
              <a:spLocks noChangeArrowheads="1"/>
            </p:cNvSpPr>
            <p:nvPr/>
          </p:nvSpPr>
          <p:spPr bwMode="auto">
            <a:xfrm>
              <a:off x="7486622" y="5729629"/>
              <a:ext cx="981445"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数据补录</a:t>
              </a:r>
            </a:p>
          </p:txBody>
        </p:sp>
        <p:sp>
          <p:nvSpPr>
            <p:cNvPr id="96" name="Text Box 23"/>
            <p:cNvSpPr txBox="1">
              <a:spLocks noChangeArrowheads="1"/>
            </p:cNvSpPr>
            <p:nvPr/>
          </p:nvSpPr>
          <p:spPr bwMode="auto">
            <a:xfrm>
              <a:off x="8646511" y="5729629"/>
              <a:ext cx="981445"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手工修正</a:t>
              </a:r>
            </a:p>
          </p:txBody>
        </p:sp>
        <p:sp>
          <p:nvSpPr>
            <p:cNvPr id="97" name="Text Box 24"/>
            <p:cNvSpPr txBox="1">
              <a:spLocks noChangeArrowheads="1"/>
            </p:cNvSpPr>
            <p:nvPr/>
          </p:nvSpPr>
          <p:spPr bwMode="auto">
            <a:xfrm>
              <a:off x="9895622" y="5729629"/>
              <a:ext cx="1159889"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自动修正</a:t>
              </a:r>
            </a:p>
          </p:txBody>
        </p:sp>
        <p:sp>
          <p:nvSpPr>
            <p:cNvPr id="98" name="AutoShape 26"/>
            <p:cNvSpPr>
              <a:spLocks noChangeArrowheads="1"/>
            </p:cNvSpPr>
            <p:nvPr/>
          </p:nvSpPr>
          <p:spPr bwMode="auto">
            <a:xfrm>
              <a:off x="6951288" y="4035829"/>
              <a:ext cx="356889" cy="318521"/>
            </a:xfrm>
            <a:prstGeom prst="rightArrow">
              <a:avLst>
                <a:gd name="adj1" fmla="val 50000"/>
                <a:gd name="adj2" fmla="val 25000"/>
              </a:avLst>
            </a:prstGeom>
            <a:gradFill rotWithShape="1">
              <a:gsLst>
                <a:gs pos="0">
                  <a:srgbClr val="BDBDBD"/>
                </a:gs>
                <a:gs pos="80000">
                  <a:srgbClr val="F7F7F7"/>
                </a:gs>
                <a:gs pos="100000">
                  <a:srgbClr val="F8F8F8"/>
                </a:gs>
              </a:gsLst>
              <a:lin ang="16200000"/>
            </a:gradFill>
            <a:ln w="9525" algn="ctr">
              <a:solidFill>
                <a:srgbClr val="336666"/>
              </a:solidFill>
              <a:miter lim="800000"/>
              <a:headEnd/>
              <a:tailEnd/>
            </a:ln>
            <a:effectLst>
              <a:outerShdw dist="23000" dir="5400000" rotWithShape="0">
                <a:srgbClr val="000000">
                  <a:alpha val="34999"/>
                </a:srgbClr>
              </a:outerShdw>
            </a:effectLst>
          </p:spPr>
          <p:txBody>
            <a:bodyPr rot="10800000"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99" name="AutoShape 27"/>
            <p:cNvSpPr>
              <a:spLocks noChangeArrowheads="1"/>
            </p:cNvSpPr>
            <p:nvPr/>
          </p:nvSpPr>
          <p:spPr bwMode="auto">
            <a:xfrm>
              <a:off x="6951288" y="5469172"/>
              <a:ext cx="356889" cy="318521"/>
            </a:xfrm>
            <a:prstGeom prst="leftArrow">
              <a:avLst>
                <a:gd name="adj1" fmla="val 50000"/>
                <a:gd name="adj2" fmla="val 25000"/>
              </a:avLst>
            </a:prstGeom>
            <a:gradFill rotWithShape="1">
              <a:gsLst>
                <a:gs pos="0">
                  <a:srgbClr val="BDBDBD"/>
                </a:gs>
                <a:gs pos="80000">
                  <a:srgbClr val="F7F7F7"/>
                </a:gs>
                <a:gs pos="100000">
                  <a:srgbClr val="F8F8F8"/>
                </a:gs>
              </a:gsLst>
              <a:lin ang="16200000"/>
            </a:gradFill>
            <a:ln w="9525" algn="ctr">
              <a:solidFill>
                <a:srgbClr val="336666"/>
              </a:solidFill>
              <a:miter lim="800000"/>
              <a:headEnd/>
              <a:tailEnd/>
            </a:ln>
            <a:effectLst>
              <a:outerShdw dist="23000" dir="5400000" rotWithShape="0">
                <a:srgbClr val="000000">
                  <a:alpha val="34999"/>
                </a:srgbClr>
              </a:outerShdw>
            </a:effectLst>
          </p:spPr>
          <p:txBody>
            <a:bodyPr rot="10800000"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100" name="AutoShape 28"/>
            <p:cNvSpPr>
              <a:spLocks noChangeArrowheads="1"/>
            </p:cNvSpPr>
            <p:nvPr/>
          </p:nvSpPr>
          <p:spPr bwMode="auto">
            <a:xfrm>
              <a:off x="9048011" y="4832130"/>
              <a:ext cx="356889" cy="398151"/>
            </a:xfrm>
            <a:prstGeom prst="downArrow">
              <a:avLst>
                <a:gd name="adj1" fmla="val 50000"/>
                <a:gd name="adj2" fmla="val 31250"/>
              </a:avLst>
            </a:prstGeom>
            <a:gradFill rotWithShape="1">
              <a:gsLst>
                <a:gs pos="0">
                  <a:srgbClr val="BDBDBD"/>
                </a:gs>
                <a:gs pos="80000">
                  <a:srgbClr val="F7F7F7"/>
                </a:gs>
                <a:gs pos="100000">
                  <a:srgbClr val="F8F8F8"/>
                </a:gs>
              </a:gsLst>
              <a:lin ang="16200000"/>
            </a:gradFill>
            <a:ln w="9525" algn="ctr">
              <a:solidFill>
                <a:srgbClr val="336666"/>
              </a:solidFill>
              <a:miter lim="800000"/>
              <a:headEnd/>
              <a:tailEnd/>
            </a:ln>
            <a:effectLst>
              <a:outerShdw dist="23000" dir="5400000" rotWithShape="0">
                <a:srgbClr val="000000">
                  <a:alpha val="34999"/>
                </a:srgbClr>
              </a:outerShdw>
            </a:effectLst>
          </p:spPr>
          <p:txBody>
            <a:bodyPr rot="10800000"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101" name="Rectangle 29"/>
            <p:cNvSpPr>
              <a:spLocks noChangeArrowheads="1"/>
            </p:cNvSpPr>
            <p:nvPr/>
          </p:nvSpPr>
          <p:spPr bwMode="auto">
            <a:xfrm>
              <a:off x="7308177" y="3080267"/>
              <a:ext cx="3836557" cy="1831493"/>
            </a:xfrm>
            <a:prstGeom prst="rect">
              <a:avLst/>
            </a:prstGeom>
            <a:solidFill>
              <a:srgbClr val="EAEAEA"/>
            </a:solidFill>
            <a:ln w="9525">
              <a:solidFill>
                <a:srgbClr val="000000"/>
              </a:solidFill>
              <a:miter lim="800000"/>
              <a:headEnd/>
              <a:tailEnd/>
            </a:ln>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zh-CN" altLang="zh-CN" sz="1200" b="0" i="0" u="none" strike="noStrike" kern="0" cap="none" spc="0" normalizeH="0" baseline="0" noProof="0" smtClean="0">
                <a:ln>
                  <a:noFill/>
                </a:ln>
                <a:solidFill>
                  <a:srgbClr val="000000"/>
                </a:solidFill>
                <a:effectLst/>
                <a:uLnTx/>
                <a:uFillTx/>
                <a:latin typeface="+mn-ea"/>
                <a:ea typeface="+mn-ea"/>
              </a:endParaRPr>
            </a:p>
          </p:txBody>
        </p:sp>
        <p:sp>
          <p:nvSpPr>
            <p:cNvPr id="102" name="Text Box 30"/>
            <p:cNvSpPr txBox="1">
              <a:spLocks noChangeArrowheads="1"/>
            </p:cNvSpPr>
            <p:nvPr/>
          </p:nvSpPr>
          <p:spPr bwMode="auto">
            <a:xfrm>
              <a:off x="7308177" y="3080267"/>
              <a:ext cx="3836557" cy="3385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1200">
                  <a:solidFill>
                    <a:schemeClr val="tx1"/>
                  </a:solidFill>
                  <a:latin typeface="Arial" pitchFamily="34" charset="0"/>
                  <a:ea typeface="宋体" pitchFamily="2" charset="-122"/>
                </a:defRPr>
              </a:lvl1pPr>
              <a:lvl2pPr marL="742950" indent="-285750" eaLnBrk="0" hangingPunct="0">
                <a:defRPr sz="1200">
                  <a:solidFill>
                    <a:schemeClr val="tx1"/>
                  </a:solidFill>
                  <a:latin typeface="Arial" pitchFamily="34" charset="0"/>
                  <a:ea typeface="宋体" pitchFamily="2" charset="-122"/>
                </a:defRPr>
              </a:lvl2pPr>
              <a:lvl3pPr marL="1143000" indent="-228600" eaLnBrk="0" hangingPunct="0">
                <a:defRPr sz="1200">
                  <a:solidFill>
                    <a:schemeClr val="tx1"/>
                  </a:solidFill>
                  <a:latin typeface="Arial" pitchFamily="34" charset="0"/>
                  <a:ea typeface="宋体" pitchFamily="2" charset="-122"/>
                </a:defRPr>
              </a:lvl3pPr>
              <a:lvl4pPr marL="1600200" indent="-228600" eaLnBrk="0" hangingPunct="0">
                <a:defRPr sz="1200">
                  <a:solidFill>
                    <a:schemeClr val="tx1"/>
                  </a:solidFill>
                  <a:latin typeface="Arial" pitchFamily="34" charset="0"/>
                  <a:ea typeface="宋体" pitchFamily="2" charset="-122"/>
                </a:defRPr>
              </a:lvl4pPr>
              <a:lvl5pPr marL="2057400" indent="-228600" eaLnBrk="0" hangingPunct="0">
                <a:defRPr sz="12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2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2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2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200">
                  <a:solidFill>
                    <a:schemeClr val="tx1"/>
                  </a:solidFill>
                  <a:latin typeface="Arial" pitchFamily="34" charset="0"/>
                  <a:ea typeface="宋体" pitchFamily="2" charset="-122"/>
                </a:defRPr>
              </a:lvl9pPr>
            </a:lstStyle>
            <a:p>
              <a:pPr algn="ctr" eaLnBrk="1" hangingPunct="1">
                <a:spcBef>
                  <a:spcPct val="50000"/>
                </a:spcBef>
              </a:pPr>
              <a:r>
                <a:rPr lang="zh-CN" altLang="en-US" sz="1600" dirty="0" smtClean="0">
                  <a:solidFill>
                    <a:srgbClr val="000000"/>
                  </a:solidFill>
                  <a:latin typeface="+mn-ea"/>
                  <a:ea typeface="+mn-ea"/>
                </a:rPr>
                <a:t>数据质量考评</a:t>
              </a:r>
            </a:p>
          </p:txBody>
        </p:sp>
        <p:sp>
          <p:nvSpPr>
            <p:cNvPr id="103" name="Rectangle 31"/>
            <p:cNvSpPr>
              <a:spLocks noChangeArrowheads="1"/>
            </p:cNvSpPr>
            <p:nvPr/>
          </p:nvSpPr>
          <p:spPr bwMode="auto">
            <a:xfrm>
              <a:off x="7419705" y="3478418"/>
              <a:ext cx="2052112" cy="557411"/>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104" name="Rectangle 32"/>
            <p:cNvSpPr>
              <a:spLocks noChangeArrowheads="1"/>
            </p:cNvSpPr>
            <p:nvPr/>
          </p:nvSpPr>
          <p:spPr bwMode="auto">
            <a:xfrm>
              <a:off x="7419705" y="4195089"/>
              <a:ext cx="2052112" cy="557411"/>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marL="0" marR="0" lvl="0" indent="0" algn="ctr" defTabSz="914400" eaLnBrk="1" fontAlgn="auto" latinLnBrk="0" hangingPunct="1">
                <a:lnSpc>
                  <a:spcPct val="100000"/>
                </a:lnSpc>
                <a:spcBef>
                  <a:spcPct val="50000"/>
                </a:spcBef>
                <a:spcAft>
                  <a:spcPts val="0"/>
                </a:spcAft>
                <a:buClrTx/>
                <a:buSzTx/>
                <a:buFontTx/>
                <a:buNone/>
                <a:tabLst/>
                <a:defRPr/>
              </a:pPr>
              <a:endParaRPr kumimoji="0" lang="en-US" sz="1200" b="0" i="0" u="none" strike="noStrike" kern="0" cap="none" spc="0" normalizeH="0" baseline="0" noProof="0" dirty="0">
                <a:ln>
                  <a:noFill/>
                </a:ln>
                <a:solidFill>
                  <a:srgbClr val="000000"/>
                </a:solidFill>
                <a:effectLst/>
                <a:uLnTx/>
                <a:uFillTx/>
                <a:latin typeface="+mn-ea"/>
                <a:ea typeface="+mn-ea"/>
              </a:endParaRPr>
            </a:p>
          </p:txBody>
        </p:sp>
        <p:sp>
          <p:nvSpPr>
            <p:cNvPr id="105" name="Text Box 33"/>
            <p:cNvSpPr txBox="1">
              <a:spLocks noChangeArrowheads="1"/>
            </p:cNvSpPr>
            <p:nvPr/>
          </p:nvSpPr>
          <p:spPr bwMode="auto">
            <a:xfrm>
              <a:off x="7486622" y="3647632"/>
              <a:ext cx="1873667"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数据质量监控</a:t>
              </a:r>
            </a:p>
          </p:txBody>
        </p:sp>
        <p:sp>
          <p:nvSpPr>
            <p:cNvPr id="106" name="Text Box 34"/>
            <p:cNvSpPr txBox="1">
              <a:spLocks noChangeArrowheads="1"/>
            </p:cNvSpPr>
            <p:nvPr/>
          </p:nvSpPr>
          <p:spPr bwMode="auto">
            <a:xfrm>
              <a:off x="7508927" y="4334442"/>
              <a:ext cx="1873667" cy="307777"/>
            </a:xfrm>
            <a:prstGeom prst="rect">
              <a:avLst/>
            </a:prstGeom>
            <a:solidFill>
              <a:srgbClr val="F8F8F8"/>
            </a:solidFill>
            <a:ln w="9525" algn="ctr">
              <a:solidFill>
                <a:srgbClr val="336666"/>
              </a:solidFill>
              <a:miter lim="800000"/>
              <a:headEnd/>
              <a:tailEnd/>
            </a:ln>
            <a:effectLst>
              <a:outerShdw dist="35921" dir="2700000" algn="ctr" rotWithShape="0">
                <a:srgbClr val="808080">
                  <a:alpha val="50000"/>
                </a:srgbClr>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不定期数据质量检查</a:t>
              </a:r>
            </a:p>
          </p:txBody>
        </p:sp>
        <p:sp>
          <p:nvSpPr>
            <p:cNvPr id="107" name="AutoShape 35" descr="轮廓式菱形"/>
            <p:cNvSpPr>
              <a:spLocks noChangeArrowheads="1"/>
            </p:cNvSpPr>
            <p:nvPr/>
          </p:nvSpPr>
          <p:spPr bwMode="auto">
            <a:xfrm>
              <a:off x="9984845" y="3837560"/>
              <a:ext cx="981445" cy="627088"/>
            </a:xfrm>
            <a:prstGeom prst="flowChartMultidocument">
              <a:avLst/>
            </a:prstGeom>
            <a:pattFill prst="openDmnd">
              <a:fgClr>
                <a:srgbClr val="99CCFF"/>
              </a:fgClr>
              <a:bgClr>
                <a:srgbClr val="FFFFFF"/>
              </a:bgClr>
            </a:pattFill>
            <a:ln w="9525">
              <a:solidFill>
                <a:srgbClr val="000000"/>
              </a:solidFill>
              <a:miter lim="800000"/>
              <a:headEnd/>
              <a:tailEnd/>
            </a:ln>
            <a:effectLst>
              <a:outerShdw dist="35921" dir="2700000" algn="ctr" rotWithShape="0">
                <a:srgbClr val="C0C0C0"/>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数据质量</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000000"/>
                  </a:solidFill>
                  <a:effectLst/>
                  <a:uLnTx/>
                  <a:uFillTx/>
                  <a:latin typeface="+mn-ea"/>
                  <a:ea typeface="+mn-ea"/>
                </a:rPr>
                <a:t>分析报告</a:t>
              </a:r>
            </a:p>
          </p:txBody>
        </p:sp>
        <p:cxnSp>
          <p:nvCxnSpPr>
            <p:cNvPr id="108" name="AutoShape 36"/>
            <p:cNvCxnSpPr>
              <a:cxnSpLocks noChangeShapeType="1"/>
              <a:stCxn id="103" idx="3"/>
              <a:endCxn id="107" idx="1"/>
            </p:cNvCxnSpPr>
            <p:nvPr/>
          </p:nvCxnSpPr>
          <p:spPr bwMode="auto">
            <a:xfrm>
              <a:off x="9471817" y="3757124"/>
              <a:ext cx="513028" cy="393980"/>
            </a:xfrm>
            <a:prstGeom prst="bentConnector3">
              <a:avLst>
                <a:gd name="adj1" fmla="val 50000"/>
              </a:avLst>
            </a:prstGeom>
            <a:noFill/>
            <a:ln w="38100">
              <a:solidFill>
                <a:srgbClr val="99CCFF"/>
              </a:solidFill>
              <a:miter lim="800000"/>
              <a:headEnd/>
              <a:tailEnd type="triangle" w="med" len="med"/>
            </a:ln>
            <a:extLst>
              <a:ext uri="{909E8E84-426E-40DD-AFC4-6F175D3DCCD1}">
                <a14:hiddenFill xmlns="" xmlns:a14="http://schemas.microsoft.com/office/drawing/2010/main">
                  <a:noFill/>
                </a14:hiddenFill>
              </a:ext>
            </a:extLst>
          </p:spPr>
        </p:cxnSp>
        <p:cxnSp>
          <p:nvCxnSpPr>
            <p:cNvPr id="109" name="AutoShape 37"/>
            <p:cNvCxnSpPr>
              <a:cxnSpLocks noChangeShapeType="1"/>
              <a:stCxn id="104" idx="3"/>
              <a:endCxn id="107" idx="1"/>
            </p:cNvCxnSpPr>
            <p:nvPr/>
          </p:nvCxnSpPr>
          <p:spPr bwMode="auto">
            <a:xfrm flipV="1">
              <a:off x="9471817" y="4151104"/>
              <a:ext cx="513028" cy="322691"/>
            </a:xfrm>
            <a:prstGeom prst="bentConnector3">
              <a:avLst>
                <a:gd name="adj1" fmla="val 50000"/>
              </a:avLst>
            </a:prstGeom>
            <a:noFill/>
            <a:ln w="38100">
              <a:solidFill>
                <a:srgbClr val="99CCFF"/>
              </a:solidFill>
              <a:miter lim="800000"/>
              <a:headEnd/>
              <a:tailEnd type="triangle" w="med" len="med"/>
            </a:ln>
            <a:extLst>
              <a:ext uri="{909E8E84-426E-40DD-AFC4-6F175D3DCCD1}">
                <a14:hiddenFill xmlns="" xmlns:a14="http://schemas.microsoft.com/office/drawing/2010/main">
                  <a:noFill/>
                </a14:hiddenFill>
              </a:ext>
            </a:extLst>
          </p:spPr>
        </p:cxnSp>
        <p:cxnSp>
          <p:nvCxnSpPr>
            <p:cNvPr id="110" name="AutoShape 40"/>
            <p:cNvCxnSpPr>
              <a:cxnSpLocks noChangeShapeType="1"/>
              <a:stCxn id="82" idx="3"/>
              <a:endCxn id="89" idx="1"/>
            </p:cNvCxnSpPr>
            <p:nvPr/>
          </p:nvCxnSpPr>
          <p:spPr bwMode="auto">
            <a:xfrm>
              <a:off x="5166843" y="4792315"/>
              <a:ext cx="267667" cy="0"/>
            </a:xfrm>
            <a:prstGeom prst="straightConnector1">
              <a:avLst/>
            </a:prstGeom>
            <a:noFill/>
            <a:ln w="38100">
              <a:solidFill>
                <a:srgbClr val="99CCFF"/>
              </a:solidFill>
              <a:round/>
              <a:headEnd/>
              <a:tailEnd type="triangle" w="med" len="med"/>
            </a:ln>
            <a:extLst>
              <a:ext uri="{909E8E84-426E-40DD-AFC4-6F175D3DCCD1}">
                <a14:hiddenFill xmlns="" xmlns:a14="http://schemas.microsoft.com/office/drawing/2010/main">
                  <a:noFill/>
                </a14:hiddenFill>
              </a:ext>
            </a:extLst>
          </p:spPr>
        </p:cxnSp>
      </p:grpSp>
    </p:spTree>
    <p:extLst>
      <p:ext uri="{BB962C8B-B14F-4D97-AF65-F5344CB8AC3E}">
        <p14:creationId xmlns="" xmlns:p14="http://schemas.microsoft.com/office/powerpoint/2010/main" val="11556892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大数据分析平台总体架构</a:t>
            </a:r>
            <a:r>
              <a:rPr lang="en-US" altLang="zh-CN" dirty="0" smtClean="0"/>
              <a:t>——</a:t>
            </a:r>
            <a:r>
              <a:rPr lang="zh-CN" altLang="en-US" dirty="0" smtClean="0"/>
              <a:t>元数据管理</a:t>
            </a:r>
            <a:endParaRPr lang="zh-CN" altLang="en-US" dirty="0"/>
          </a:p>
        </p:txBody>
      </p:sp>
      <p:pic>
        <p:nvPicPr>
          <p:cNvPr id="18"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6226" y="2782272"/>
            <a:ext cx="2555805" cy="153831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9" name="直角三角形 18"/>
          <p:cNvSpPr/>
          <p:nvPr/>
        </p:nvSpPr>
        <p:spPr bwMode="auto">
          <a:xfrm flipH="1">
            <a:off x="1509503" y="827922"/>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20" name="直角三角形 19"/>
          <p:cNvSpPr/>
          <p:nvPr/>
        </p:nvSpPr>
        <p:spPr bwMode="auto">
          <a:xfrm flipH="1" flipV="1">
            <a:off x="1509503" y="4357473"/>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4" name="圆角矩形 3"/>
          <p:cNvSpPr/>
          <p:nvPr/>
        </p:nvSpPr>
        <p:spPr bwMode="auto">
          <a:xfrm>
            <a:off x="1365437" y="3240087"/>
            <a:ext cx="324000" cy="648000"/>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24" name="Text Box 7"/>
          <p:cNvSpPr txBox="1">
            <a:spLocks noChangeArrowheads="1"/>
          </p:cNvSpPr>
          <p:nvPr/>
        </p:nvSpPr>
        <p:spPr bwMode="auto">
          <a:xfrm>
            <a:off x="2826716" y="827922"/>
            <a:ext cx="8407241" cy="1763868"/>
          </a:xfrm>
          <a:prstGeom prst="rect">
            <a:avLst/>
          </a:prstGeom>
          <a:noFill/>
          <a:ln w="9525" algn="ctr">
            <a:noFill/>
            <a:miter lim="800000"/>
            <a:headEnd/>
            <a:tailEnd/>
          </a:ln>
        </p:spPr>
        <p:txBody>
          <a:bodyPr lIns="36000" tIns="36000" rIns="36000" bIns="36000" anchor="t"/>
          <a:lstStyle/>
          <a:p>
            <a:pPr marL="177800" lvl="1" indent="-177800" defTabSz="714375" eaLnBrk="0" hangingPunct="0">
              <a:lnSpc>
                <a:spcPct val="130000"/>
              </a:lnSpc>
              <a:spcBef>
                <a:spcPts val="0"/>
              </a:spcBef>
              <a:buClr>
                <a:srgbClr val="EE8A04"/>
              </a:buClr>
              <a:buSzPct val="80000"/>
              <a:buFont typeface="Wingdings" pitchFamily="2" charset="2"/>
              <a:buChar char="l"/>
              <a:defRPr/>
            </a:pPr>
            <a:r>
              <a:rPr lang="zh-CN" altLang="en-US" sz="1600" b="1" dirty="0">
                <a:solidFill>
                  <a:schemeClr val="tx1">
                    <a:lumMod val="50000"/>
                    <a:lumOff val="50000"/>
                  </a:schemeClr>
                </a:solidFill>
                <a:latin typeface="+mj-ea"/>
                <a:ea typeface="+mj-ea"/>
              </a:rPr>
              <a:t>业务元数据：面向业务人员，从业务术语、业务描述、业务指标和业务规则等几个方面对数据进行描述</a:t>
            </a:r>
          </a:p>
          <a:p>
            <a:pPr marL="177800" lvl="1" indent="-177800" defTabSz="714375" eaLnBrk="0" hangingPunct="0">
              <a:lnSpc>
                <a:spcPct val="130000"/>
              </a:lnSpc>
              <a:spcBef>
                <a:spcPts val="0"/>
              </a:spcBef>
              <a:buClr>
                <a:srgbClr val="EE8A04"/>
              </a:buClr>
              <a:buSzPct val="80000"/>
              <a:buFont typeface="Wingdings" pitchFamily="2" charset="2"/>
              <a:buChar char="l"/>
              <a:defRPr/>
            </a:pPr>
            <a:r>
              <a:rPr lang="zh-CN" altLang="en-US" sz="1600" b="1" dirty="0">
                <a:solidFill>
                  <a:schemeClr val="tx1">
                    <a:lumMod val="50000"/>
                    <a:lumOff val="50000"/>
                  </a:schemeClr>
                </a:solidFill>
                <a:latin typeface="+mj-ea"/>
                <a:ea typeface="+mj-ea"/>
              </a:rPr>
              <a:t>管理元数据：面向数据管理人员，从运维管理的角度描述数据处理、数据质量和数据安全的状态信息</a:t>
            </a:r>
          </a:p>
          <a:p>
            <a:pPr marL="177800" lvl="1" indent="-177800" defTabSz="714375" eaLnBrk="0" hangingPunct="0">
              <a:lnSpc>
                <a:spcPct val="130000"/>
              </a:lnSpc>
              <a:spcBef>
                <a:spcPts val="0"/>
              </a:spcBef>
              <a:buClr>
                <a:srgbClr val="EE8A04"/>
              </a:buClr>
              <a:buSzPct val="80000"/>
              <a:buFont typeface="Wingdings" pitchFamily="2" charset="2"/>
              <a:buChar char="l"/>
              <a:defRPr/>
            </a:pPr>
            <a:r>
              <a:rPr lang="zh-CN" altLang="en-US" sz="1600" b="1" dirty="0">
                <a:solidFill>
                  <a:schemeClr val="tx1">
                    <a:lumMod val="50000"/>
                    <a:lumOff val="50000"/>
                  </a:schemeClr>
                </a:solidFill>
                <a:latin typeface="+mj-ea"/>
                <a:ea typeface="+mj-ea"/>
              </a:rPr>
              <a:t>技术元数据：面向技术人员，从数据结构和数据处理细节方面对数据进行技术化描述</a:t>
            </a:r>
          </a:p>
        </p:txBody>
      </p:sp>
      <p:pic>
        <p:nvPicPr>
          <p:cNvPr id="2050" name="Picture 2"/>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2826717" y="2513054"/>
            <a:ext cx="8407240" cy="389648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06295813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大数据分析平台总体架构</a:t>
            </a:r>
            <a:r>
              <a:rPr lang="en-US" altLang="zh-CN" dirty="0" smtClean="0"/>
              <a:t>——</a:t>
            </a:r>
            <a:r>
              <a:rPr lang="zh-CN" altLang="en-US" dirty="0" smtClean="0"/>
              <a:t>数据安全管理</a:t>
            </a:r>
            <a:endParaRPr lang="zh-CN" altLang="en-US" dirty="0"/>
          </a:p>
        </p:txBody>
      </p:sp>
      <p:pic>
        <p:nvPicPr>
          <p:cNvPr id="18"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6226" y="2782272"/>
            <a:ext cx="2555805" cy="153831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9" name="直角三角形 18"/>
          <p:cNvSpPr/>
          <p:nvPr/>
        </p:nvSpPr>
        <p:spPr bwMode="auto">
          <a:xfrm flipH="1">
            <a:off x="1509503" y="827922"/>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20" name="直角三角形 19"/>
          <p:cNvSpPr/>
          <p:nvPr/>
        </p:nvSpPr>
        <p:spPr bwMode="auto">
          <a:xfrm flipH="1" flipV="1">
            <a:off x="1509503" y="4357473"/>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4" name="圆角矩形 3"/>
          <p:cNvSpPr/>
          <p:nvPr/>
        </p:nvSpPr>
        <p:spPr bwMode="auto">
          <a:xfrm>
            <a:off x="1725602" y="3240087"/>
            <a:ext cx="288132" cy="648000"/>
          </a:xfrm>
          <a:prstGeom prst="round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9" name="内容占位符 3"/>
          <p:cNvSpPr txBox="1">
            <a:spLocks/>
          </p:cNvSpPr>
          <p:nvPr/>
        </p:nvSpPr>
        <p:spPr bwMode="auto">
          <a:xfrm>
            <a:off x="2750891" y="862998"/>
            <a:ext cx="8458296" cy="18729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177800" marR="0" lvl="1" indent="-177800" defTabSz="714375" eaLnBrk="0" latinLnBrk="0" hangingPunct="0">
              <a:lnSpc>
                <a:spcPct val="130000"/>
              </a:lnSpc>
              <a:spcBef>
                <a:spcPts val="0"/>
              </a:spcBef>
              <a:buClr>
                <a:srgbClr val="EE8A04"/>
              </a:buClr>
              <a:buSzPct val="80000"/>
              <a:buFont typeface="Wingdings" pitchFamily="2" charset="2"/>
              <a:buChar char="l"/>
              <a:tabLst/>
              <a:defRPr/>
            </a:pPr>
            <a:r>
              <a:rPr lang="zh-CN" altLang="en-US" sz="1600" b="1" dirty="0">
                <a:solidFill>
                  <a:schemeClr val="tx1">
                    <a:lumMod val="50000"/>
                    <a:lumOff val="50000"/>
                  </a:schemeClr>
                </a:solidFill>
                <a:latin typeface="+mj-ea"/>
                <a:ea typeface="+mj-ea"/>
              </a:rPr>
              <a:t>数据安全管理可分为数据安全分级管理和数据访问授权管理两个部分：</a:t>
            </a:r>
            <a:endParaRPr lang="en-US" altLang="zh-CN" sz="1600" b="1" dirty="0">
              <a:solidFill>
                <a:schemeClr val="tx1">
                  <a:lumMod val="50000"/>
                  <a:lumOff val="50000"/>
                </a:schemeClr>
              </a:solidFill>
              <a:latin typeface="+mj-ea"/>
              <a:ea typeface="+mj-ea"/>
            </a:endParaRPr>
          </a:p>
          <a:p>
            <a:pPr marL="450850" marR="0" lvl="1" indent="-177800" defTabSz="714375" eaLnBrk="0" latinLnBrk="0" hangingPunct="0">
              <a:lnSpc>
                <a:spcPct val="150000"/>
              </a:lnSpc>
              <a:spcBef>
                <a:spcPct val="20000"/>
              </a:spcBef>
              <a:spcAft>
                <a:spcPct val="5000"/>
              </a:spcAft>
              <a:buClr>
                <a:srgbClr val="EE8A04"/>
              </a:buClr>
              <a:buSzPct val="80000"/>
              <a:buFont typeface="Wingdings" pitchFamily="2" charset="2"/>
              <a:buChar char="v"/>
              <a:tabLst/>
              <a:defRPr/>
            </a:pPr>
            <a:r>
              <a:rPr lang="zh-CN" altLang="en-US" sz="1400" b="1" dirty="0">
                <a:solidFill>
                  <a:schemeClr val="tx1">
                    <a:lumMod val="50000"/>
                    <a:lumOff val="50000"/>
                  </a:schemeClr>
                </a:solidFill>
                <a:latin typeface="+mn-ea"/>
                <a:ea typeface="+mn-ea"/>
              </a:rPr>
              <a:t>数据安全分级：根据业务要求，制定一系列的数据安全分级标准和政策，为数据应用以及数据管理中实施数据安全保护和访问提供数据安全控制的基础。</a:t>
            </a:r>
            <a:endParaRPr lang="en-US" altLang="zh-CN" sz="1400" b="1" dirty="0">
              <a:solidFill>
                <a:schemeClr val="tx1">
                  <a:lumMod val="50000"/>
                  <a:lumOff val="50000"/>
                </a:schemeClr>
              </a:solidFill>
              <a:latin typeface="+mn-ea"/>
              <a:ea typeface="+mn-ea"/>
            </a:endParaRPr>
          </a:p>
          <a:p>
            <a:pPr marL="450850" marR="0" lvl="1" indent="-177800" defTabSz="714375" eaLnBrk="0" latinLnBrk="0" hangingPunct="0">
              <a:lnSpc>
                <a:spcPct val="150000"/>
              </a:lnSpc>
              <a:spcBef>
                <a:spcPct val="20000"/>
              </a:spcBef>
              <a:spcAft>
                <a:spcPct val="5000"/>
              </a:spcAft>
              <a:buClr>
                <a:srgbClr val="EE8A04"/>
              </a:buClr>
              <a:buSzPct val="80000"/>
              <a:buFont typeface="Wingdings" pitchFamily="2" charset="2"/>
              <a:buChar char="v"/>
              <a:tabLst/>
              <a:defRPr/>
            </a:pPr>
            <a:r>
              <a:rPr lang="zh-CN" altLang="en-US" sz="1400" b="1" dirty="0">
                <a:solidFill>
                  <a:schemeClr val="tx1">
                    <a:lumMod val="50000"/>
                    <a:lumOff val="50000"/>
                  </a:schemeClr>
                </a:solidFill>
                <a:latin typeface="+mn-ea"/>
                <a:ea typeface="+mn-ea"/>
              </a:rPr>
              <a:t>数据访问授权：数据访问授权的主要工作是根据数据安全分级标准，定义数据访问的授权方法及流程，建立基于数据安全分级的数据使用授权机制，实现数据访问和信息披露的安全。</a:t>
            </a:r>
          </a:p>
        </p:txBody>
      </p:sp>
      <p:sp>
        <p:nvSpPr>
          <p:cNvPr id="10" name="Rectangle 43"/>
          <p:cNvSpPr>
            <a:spLocks noChangeArrowheads="1"/>
          </p:cNvSpPr>
          <p:nvPr/>
        </p:nvSpPr>
        <p:spPr bwMode="auto">
          <a:xfrm>
            <a:off x="2950163" y="2735921"/>
            <a:ext cx="8259024" cy="3025321"/>
          </a:xfrm>
          <a:prstGeom prst="rect">
            <a:avLst/>
          </a:prstGeom>
          <a:gradFill rotWithShape="1">
            <a:gsLst>
              <a:gs pos="0">
                <a:srgbClr val="99CCFF"/>
              </a:gs>
              <a:gs pos="100000">
                <a:srgbClr val="CCECFF"/>
              </a:gs>
            </a:gsLst>
            <a:path path="shape">
              <a:fillToRect l="50000" t="50000" r="50000" b="50000"/>
            </a:path>
          </a:gradFill>
          <a:ln w="9525" algn="ctr">
            <a:solidFill>
              <a:srgbClr val="000000"/>
            </a:solidFill>
            <a:miter lim="800000"/>
            <a:headEnd/>
            <a:tailEnd/>
          </a:ln>
          <a:effectLst>
            <a:outerShdw dist="35921" dir="2700000" algn="ctr" rotWithShape="0">
              <a:srgbClr val="C0C0C0"/>
            </a:outerShdw>
          </a:effectLst>
        </p:spPr>
        <p:txBody>
          <a:bodyPr wrap="none" anchor="ctr"/>
          <a:lstStyle/>
          <a:p>
            <a:pPr algn="ctr" fontAlgn="auto">
              <a:spcBef>
                <a:spcPct val="50000"/>
              </a:spcBef>
              <a:spcAft>
                <a:spcPts val="0"/>
              </a:spcAft>
              <a:defRPr/>
            </a:pPr>
            <a:endParaRPr lang="en-US" sz="2000" kern="0" dirty="0">
              <a:solidFill>
                <a:sysClr val="windowText" lastClr="000000"/>
              </a:solidFill>
              <a:latin typeface="+mn-ea"/>
              <a:ea typeface="+mn-ea"/>
            </a:endParaRPr>
          </a:p>
        </p:txBody>
      </p:sp>
      <p:sp>
        <p:nvSpPr>
          <p:cNvPr id="11" name="Rectangle 44"/>
          <p:cNvSpPr>
            <a:spLocks noChangeArrowheads="1"/>
          </p:cNvSpPr>
          <p:nvPr/>
        </p:nvSpPr>
        <p:spPr bwMode="auto">
          <a:xfrm>
            <a:off x="3039935" y="2968638"/>
            <a:ext cx="3860196" cy="2676246"/>
          </a:xfrm>
          <a:prstGeom prst="rect">
            <a:avLst/>
          </a:prstGeom>
          <a:solidFill>
            <a:srgbClr val="EAEAEA"/>
          </a:solidFill>
          <a:ln w="9525">
            <a:solidFill>
              <a:srgbClr val="000000"/>
            </a:solidFill>
            <a:miter lim="800000"/>
            <a:headEnd/>
            <a:tailEnd/>
          </a:ln>
        </p:spPr>
        <p:txBody>
          <a:bodyPr wrap="none" anchor="ctr"/>
          <a:lstStyle/>
          <a:p>
            <a:pPr algn="ctr" fontAlgn="auto">
              <a:spcBef>
                <a:spcPct val="50000"/>
              </a:spcBef>
              <a:spcAft>
                <a:spcPts val="0"/>
              </a:spcAft>
              <a:defRPr/>
            </a:pPr>
            <a:endParaRPr lang="en-US" sz="2000" kern="0">
              <a:solidFill>
                <a:sysClr val="windowText" lastClr="000000"/>
              </a:solidFill>
              <a:latin typeface="+mn-ea"/>
              <a:ea typeface="+mn-ea"/>
            </a:endParaRPr>
          </a:p>
        </p:txBody>
      </p:sp>
      <p:sp>
        <p:nvSpPr>
          <p:cNvPr id="12" name="Text Box 45"/>
          <p:cNvSpPr txBox="1">
            <a:spLocks noChangeArrowheads="1"/>
          </p:cNvSpPr>
          <p:nvPr/>
        </p:nvSpPr>
        <p:spPr bwMode="auto">
          <a:xfrm>
            <a:off x="3488795" y="3014697"/>
            <a:ext cx="2872704" cy="397676"/>
          </a:xfrm>
          <a:prstGeom prst="rect">
            <a:avLst/>
          </a:prstGeom>
          <a:noFill/>
          <a:ln w="9525">
            <a:noFill/>
            <a:miter lim="800000"/>
            <a:headEnd/>
            <a:tailEnd/>
          </a:ln>
        </p:spPr>
        <p:txBody>
          <a:bodyPr>
            <a:spAutoFit/>
          </a:bodyPr>
          <a:lstStyle/>
          <a:p>
            <a:pPr algn="ctr">
              <a:spcBef>
                <a:spcPct val="50000"/>
              </a:spcBef>
            </a:pPr>
            <a:r>
              <a:rPr lang="zh-CN" altLang="en-US" sz="1600" dirty="0">
                <a:latin typeface="+mn-ea"/>
                <a:ea typeface="+mn-ea"/>
              </a:rPr>
              <a:t>数据安全分级</a:t>
            </a:r>
          </a:p>
        </p:txBody>
      </p:sp>
      <p:sp>
        <p:nvSpPr>
          <p:cNvPr id="13" name="Rectangle 46"/>
          <p:cNvSpPr>
            <a:spLocks noChangeArrowheads="1"/>
          </p:cNvSpPr>
          <p:nvPr/>
        </p:nvSpPr>
        <p:spPr bwMode="auto">
          <a:xfrm>
            <a:off x="3129707" y="3516493"/>
            <a:ext cx="1795440" cy="814510"/>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algn="ctr" fontAlgn="auto">
              <a:spcBef>
                <a:spcPct val="50000"/>
              </a:spcBef>
              <a:spcAft>
                <a:spcPts val="0"/>
              </a:spcAft>
              <a:defRPr/>
            </a:pPr>
            <a:r>
              <a:rPr lang="zh-CN" altLang="en-US" sz="1400" dirty="0">
                <a:latin typeface="+mn-ea"/>
                <a:ea typeface="+mn-ea"/>
              </a:rPr>
              <a:t>数据</a:t>
            </a:r>
            <a:r>
              <a:rPr lang="zh-CN" altLang="en-US" sz="1400" dirty="0" smtClean="0">
                <a:latin typeface="+mn-ea"/>
                <a:ea typeface="+mn-ea"/>
              </a:rPr>
              <a:t>敏感度</a:t>
            </a:r>
            <a:endParaRPr lang="zh-CN" altLang="en-US" sz="1400" dirty="0">
              <a:latin typeface="+mn-ea"/>
              <a:ea typeface="+mn-ea"/>
            </a:endParaRPr>
          </a:p>
        </p:txBody>
      </p:sp>
      <p:sp>
        <p:nvSpPr>
          <p:cNvPr id="14" name="Rectangle 53"/>
          <p:cNvSpPr>
            <a:spLocks noChangeArrowheads="1"/>
          </p:cNvSpPr>
          <p:nvPr/>
        </p:nvSpPr>
        <p:spPr bwMode="auto">
          <a:xfrm>
            <a:off x="5284235" y="3550431"/>
            <a:ext cx="1346580" cy="1861736"/>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algn="ctr" fontAlgn="auto">
              <a:spcBef>
                <a:spcPct val="50000"/>
              </a:spcBef>
              <a:spcAft>
                <a:spcPts val="0"/>
              </a:spcAft>
              <a:defRPr/>
            </a:pPr>
            <a:endParaRPr lang="en-US" sz="2000" kern="0" dirty="0">
              <a:solidFill>
                <a:sysClr val="windowText" lastClr="000000"/>
              </a:solidFill>
              <a:latin typeface="+mn-ea"/>
              <a:ea typeface="+mn-ea"/>
            </a:endParaRPr>
          </a:p>
        </p:txBody>
      </p:sp>
      <p:sp>
        <p:nvSpPr>
          <p:cNvPr id="15" name="AutoShape 55" descr="轮廓式菱形"/>
          <p:cNvSpPr>
            <a:spLocks noChangeArrowheads="1"/>
          </p:cNvSpPr>
          <p:nvPr/>
        </p:nvSpPr>
        <p:spPr bwMode="auto">
          <a:xfrm>
            <a:off x="5374007" y="4015865"/>
            <a:ext cx="1167036" cy="698151"/>
          </a:xfrm>
          <a:prstGeom prst="flowChartMultidocument">
            <a:avLst/>
          </a:prstGeom>
          <a:pattFill prst="openDmnd">
            <a:fgClr>
              <a:srgbClr val="99CCFF"/>
            </a:fgClr>
            <a:bgClr>
              <a:srgbClr val="FFFFFF"/>
            </a:bgClr>
          </a:pattFill>
          <a:ln w="9525">
            <a:solidFill>
              <a:srgbClr val="000000"/>
            </a:solidFill>
            <a:miter lim="800000"/>
            <a:headEnd/>
            <a:tailEnd/>
          </a:ln>
          <a:effectLst>
            <a:outerShdw dist="35921" dir="2700000" algn="ctr" rotWithShape="0">
              <a:srgbClr val="C0C0C0"/>
            </a:outerShdw>
          </a:effectLst>
        </p:spPr>
        <p:txBody>
          <a:bodyPr wrap="none" lIns="0" tIns="0" rIns="0" bIns="0" anchor="ctr"/>
          <a:lstStyle/>
          <a:p>
            <a:pPr algn="ctr" fontAlgn="auto">
              <a:spcBef>
                <a:spcPts val="0"/>
              </a:spcBef>
              <a:spcAft>
                <a:spcPts val="0"/>
              </a:spcAft>
              <a:defRPr/>
            </a:pPr>
            <a:r>
              <a:rPr lang="zh-CN" altLang="en-US" sz="1400" kern="0" dirty="0">
                <a:solidFill>
                  <a:sysClr val="windowText" lastClr="000000"/>
                </a:solidFill>
                <a:latin typeface="+mn-ea"/>
                <a:ea typeface="+mn-ea"/>
              </a:rPr>
              <a:t>数据安全</a:t>
            </a:r>
          </a:p>
          <a:p>
            <a:pPr algn="ctr" fontAlgn="auto">
              <a:spcBef>
                <a:spcPts val="0"/>
              </a:spcBef>
              <a:spcAft>
                <a:spcPts val="0"/>
              </a:spcAft>
              <a:defRPr/>
            </a:pPr>
            <a:r>
              <a:rPr lang="zh-CN" altLang="en-US" sz="1400" kern="0" dirty="0">
                <a:solidFill>
                  <a:sysClr val="windowText" lastClr="000000"/>
                </a:solidFill>
                <a:latin typeface="+mn-ea"/>
                <a:ea typeface="+mn-ea"/>
              </a:rPr>
              <a:t>等级定义</a:t>
            </a:r>
          </a:p>
        </p:txBody>
      </p:sp>
      <p:sp>
        <p:nvSpPr>
          <p:cNvPr id="16" name="AutoShape 62"/>
          <p:cNvSpPr>
            <a:spLocks noChangeArrowheads="1"/>
          </p:cNvSpPr>
          <p:nvPr/>
        </p:nvSpPr>
        <p:spPr bwMode="auto">
          <a:xfrm>
            <a:off x="6900131" y="3666789"/>
            <a:ext cx="359088" cy="465434"/>
          </a:xfrm>
          <a:prstGeom prst="rightArrow">
            <a:avLst>
              <a:gd name="adj1" fmla="val 50000"/>
              <a:gd name="adj2" fmla="val 25000"/>
            </a:avLst>
          </a:prstGeom>
          <a:gradFill rotWithShape="1">
            <a:gsLst>
              <a:gs pos="0">
                <a:srgbClr val="BDBDBD"/>
              </a:gs>
              <a:gs pos="80000">
                <a:srgbClr val="F7F7F7"/>
              </a:gs>
              <a:gs pos="100000">
                <a:srgbClr val="F8F8F8"/>
              </a:gs>
            </a:gsLst>
            <a:lin ang="16200000"/>
          </a:gradFill>
          <a:ln w="9525" algn="ctr">
            <a:solidFill>
              <a:srgbClr val="336666"/>
            </a:solidFill>
            <a:miter lim="800000"/>
            <a:headEnd/>
            <a:tailEnd/>
          </a:ln>
          <a:effectLst>
            <a:outerShdw dist="23000" dir="5400000" rotWithShape="0">
              <a:srgbClr val="000000">
                <a:alpha val="34999"/>
              </a:srgbClr>
            </a:outerShdw>
          </a:effectLst>
        </p:spPr>
        <p:txBody>
          <a:bodyPr rot="10800000" anchor="ctr"/>
          <a:lstStyle/>
          <a:p>
            <a:pPr algn="ctr" fontAlgn="auto">
              <a:spcBef>
                <a:spcPct val="50000"/>
              </a:spcBef>
              <a:spcAft>
                <a:spcPts val="0"/>
              </a:spcAft>
              <a:defRPr/>
            </a:pPr>
            <a:endParaRPr lang="en-US" sz="2000" kern="0" dirty="0">
              <a:solidFill>
                <a:sysClr val="windowText" lastClr="000000"/>
              </a:solidFill>
              <a:latin typeface="+mn-ea"/>
              <a:ea typeface="+mn-ea"/>
            </a:endParaRPr>
          </a:p>
        </p:txBody>
      </p:sp>
      <p:sp>
        <p:nvSpPr>
          <p:cNvPr id="17" name="AutoShape 63"/>
          <p:cNvSpPr>
            <a:spLocks noChangeArrowheads="1"/>
          </p:cNvSpPr>
          <p:nvPr/>
        </p:nvSpPr>
        <p:spPr bwMode="auto">
          <a:xfrm>
            <a:off x="6900131" y="4132223"/>
            <a:ext cx="359088" cy="465434"/>
          </a:xfrm>
          <a:prstGeom prst="leftArrow">
            <a:avLst>
              <a:gd name="adj1" fmla="val 50000"/>
              <a:gd name="adj2" fmla="val 25000"/>
            </a:avLst>
          </a:prstGeom>
          <a:gradFill rotWithShape="1">
            <a:gsLst>
              <a:gs pos="0">
                <a:srgbClr val="BDBDBD"/>
              </a:gs>
              <a:gs pos="80000">
                <a:srgbClr val="F7F7F7"/>
              </a:gs>
              <a:gs pos="100000">
                <a:srgbClr val="F8F8F8"/>
              </a:gs>
            </a:gsLst>
            <a:lin ang="16200000"/>
          </a:gradFill>
          <a:ln w="9525" algn="ctr">
            <a:solidFill>
              <a:srgbClr val="336666"/>
            </a:solidFill>
            <a:miter lim="800000"/>
            <a:headEnd/>
            <a:tailEnd/>
          </a:ln>
          <a:effectLst>
            <a:outerShdw dist="23000" dir="5400000" rotWithShape="0">
              <a:srgbClr val="000000">
                <a:alpha val="34999"/>
              </a:srgbClr>
            </a:outerShdw>
          </a:effectLst>
        </p:spPr>
        <p:txBody>
          <a:bodyPr rot="10800000" anchor="ctr"/>
          <a:lstStyle/>
          <a:p>
            <a:pPr algn="ctr" fontAlgn="auto">
              <a:spcBef>
                <a:spcPct val="50000"/>
              </a:spcBef>
              <a:spcAft>
                <a:spcPts val="0"/>
              </a:spcAft>
              <a:defRPr/>
            </a:pPr>
            <a:endParaRPr lang="en-US" sz="2000" kern="0" dirty="0">
              <a:solidFill>
                <a:sysClr val="windowText" lastClr="000000"/>
              </a:solidFill>
              <a:latin typeface="+mn-ea"/>
              <a:ea typeface="+mn-ea"/>
            </a:endParaRPr>
          </a:p>
        </p:txBody>
      </p:sp>
      <p:sp>
        <p:nvSpPr>
          <p:cNvPr id="21" name="Rectangle 65"/>
          <p:cNvSpPr>
            <a:spLocks noChangeArrowheads="1"/>
          </p:cNvSpPr>
          <p:nvPr/>
        </p:nvSpPr>
        <p:spPr bwMode="auto">
          <a:xfrm>
            <a:off x="7259219" y="2968638"/>
            <a:ext cx="3860196" cy="2676246"/>
          </a:xfrm>
          <a:prstGeom prst="rect">
            <a:avLst/>
          </a:prstGeom>
          <a:solidFill>
            <a:srgbClr val="EAEAEA"/>
          </a:solidFill>
          <a:ln w="9525">
            <a:solidFill>
              <a:srgbClr val="000000"/>
            </a:solidFill>
            <a:miter lim="800000"/>
            <a:headEnd/>
            <a:tailEnd/>
          </a:ln>
        </p:spPr>
        <p:txBody>
          <a:bodyPr wrap="none" anchor="ctr"/>
          <a:lstStyle/>
          <a:p>
            <a:pPr algn="ctr" fontAlgn="auto">
              <a:spcBef>
                <a:spcPct val="50000"/>
              </a:spcBef>
              <a:spcAft>
                <a:spcPts val="0"/>
              </a:spcAft>
              <a:defRPr/>
            </a:pPr>
            <a:endParaRPr lang="en-US" sz="2000" kern="0">
              <a:solidFill>
                <a:sysClr val="windowText" lastClr="000000"/>
              </a:solidFill>
              <a:latin typeface="+mn-ea"/>
              <a:ea typeface="+mn-ea"/>
            </a:endParaRPr>
          </a:p>
        </p:txBody>
      </p:sp>
      <p:sp>
        <p:nvSpPr>
          <p:cNvPr id="22" name="Text Box 66"/>
          <p:cNvSpPr txBox="1">
            <a:spLocks noChangeArrowheads="1"/>
          </p:cNvSpPr>
          <p:nvPr/>
        </p:nvSpPr>
        <p:spPr bwMode="auto">
          <a:xfrm>
            <a:off x="7708079" y="3014697"/>
            <a:ext cx="2872704" cy="397676"/>
          </a:xfrm>
          <a:prstGeom prst="rect">
            <a:avLst/>
          </a:prstGeom>
          <a:noFill/>
          <a:ln w="9525">
            <a:noFill/>
            <a:miter lim="800000"/>
            <a:headEnd/>
            <a:tailEnd/>
          </a:ln>
        </p:spPr>
        <p:txBody>
          <a:bodyPr>
            <a:spAutoFit/>
          </a:bodyPr>
          <a:lstStyle/>
          <a:p>
            <a:pPr algn="ctr">
              <a:spcBef>
                <a:spcPct val="50000"/>
              </a:spcBef>
            </a:pPr>
            <a:r>
              <a:rPr lang="zh-CN" altLang="en-US" sz="1600">
                <a:latin typeface="+mn-ea"/>
                <a:ea typeface="+mn-ea"/>
              </a:rPr>
              <a:t>数据访问授权</a:t>
            </a:r>
          </a:p>
        </p:txBody>
      </p:sp>
      <p:cxnSp>
        <p:nvCxnSpPr>
          <p:cNvPr id="23" name="AutoShape 74"/>
          <p:cNvCxnSpPr>
            <a:cxnSpLocks noChangeShapeType="1"/>
            <a:stCxn id="13" idx="3"/>
            <a:endCxn id="14" idx="1"/>
          </p:cNvCxnSpPr>
          <p:nvPr/>
        </p:nvCxnSpPr>
        <p:spPr bwMode="auto">
          <a:xfrm>
            <a:off x="4925147" y="3923747"/>
            <a:ext cx="359088" cy="557551"/>
          </a:xfrm>
          <a:prstGeom prst="bentConnector3">
            <a:avLst>
              <a:gd name="adj1" fmla="val 50000"/>
            </a:avLst>
          </a:prstGeom>
          <a:noFill/>
          <a:ln w="38100">
            <a:solidFill>
              <a:srgbClr val="99CCFF"/>
            </a:solidFill>
            <a:miter lim="800000"/>
            <a:headEnd/>
            <a:tailEnd type="triangle" w="med" len="med"/>
          </a:ln>
        </p:spPr>
      </p:cxnSp>
      <p:sp>
        <p:nvSpPr>
          <p:cNvPr id="25" name="Rectangle 76"/>
          <p:cNvSpPr>
            <a:spLocks noChangeArrowheads="1"/>
          </p:cNvSpPr>
          <p:nvPr/>
        </p:nvSpPr>
        <p:spPr bwMode="auto">
          <a:xfrm>
            <a:off x="3129707" y="4757650"/>
            <a:ext cx="1795440" cy="698151"/>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algn="ctr" fontAlgn="auto">
              <a:spcBef>
                <a:spcPct val="50000"/>
              </a:spcBef>
              <a:spcAft>
                <a:spcPts val="0"/>
              </a:spcAft>
              <a:defRPr/>
            </a:pPr>
            <a:r>
              <a:rPr lang="zh-CN" altLang="en-US" sz="1400" dirty="0">
                <a:latin typeface="+mn-ea"/>
                <a:ea typeface="+mn-ea"/>
              </a:rPr>
              <a:t>数据</a:t>
            </a:r>
            <a:r>
              <a:rPr lang="zh-CN" altLang="en-US" sz="1400" dirty="0" smtClean="0">
                <a:latin typeface="+mn-ea"/>
                <a:ea typeface="+mn-ea"/>
              </a:rPr>
              <a:t>重要性</a:t>
            </a:r>
            <a:endParaRPr lang="zh-CN" altLang="en-US" sz="1400" dirty="0">
              <a:latin typeface="+mn-ea"/>
              <a:ea typeface="+mn-ea"/>
            </a:endParaRPr>
          </a:p>
        </p:txBody>
      </p:sp>
      <p:cxnSp>
        <p:nvCxnSpPr>
          <p:cNvPr id="28" name="AutoShape 80"/>
          <p:cNvCxnSpPr>
            <a:cxnSpLocks noChangeShapeType="1"/>
            <a:stCxn id="25" idx="3"/>
            <a:endCxn id="14" idx="1"/>
          </p:cNvCxnSpPr>
          <p:nvPr/>
        </p:nvCxnSpPr>
        <p:spPr bwMode="auto">
          <a:xfrm flipV="1">
            <a:off x="4925147" y="4481299"/>
            <a:ext cx="359088" cy="625427"/>
          </a:xfrm>
          <a:prstGeom prst="bentConnector3">
            <a:avLst>
              <a:gd name="adj1" fmla="val 50000"/>
            </a:avLst>
          </a:prstGeom>
          <a:noFill/>
          <a:ln w="38100">
            <a:solidFill>
              <a:srgbClr val="99CCFF"/>
            </a:solidFill>
            <a:miter lim="800000"/>
            <a:headEnd/>
            <a:tailEnd type="triangle" w="med" len="med"/>
          </a:ln>
        </p:spPr>
      </p:cxnSp>
      <p:sp>
        <p:nvSpPr>
          <p:cNvPr id="29" name="Rectangle 83"/>
          <p:cNvSpPr>
            <a:spLocks noChangeArrowheads="1"/>
          </p:cNvSpPr>
          <p:nvPr/>
        </p:nvSpPr>
        <p:spPr bwMode="auto">
          <a:xfrm>
            <a:off x="7348991" y="3550431"/>
            <a:ext cx="1346580" cy="1861736"/>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algn="ctr" fontAlgn="auto">
              <a:spcBef>
                <a:spcPct val="50000"/>
              </a:spcBef>
              <a:spcAft>
                <a:spcPts val="0"/>
              </a:spcAft>
              <a:defRPr/>
            </a:pPr>
            <a:endParaRPr lang="en-US" sz="2000" kern="0" dirty="0">
              <a:solidFill>
                <a:sysClr val="windowText" lastClr="000000"/>
              </a:solidFill>
              <a:latin typeface="+mn-ea"/>
              <a:ea typeface="+mn-ea"/>
            </a:endParaRPr>
          </a:p>
        </p:txBody>
      </p:sp>
      <p:sp>
        <p:nvSpPr>
          <p:cNvPr id="30" name="Rectangle 67"/>
          <p:cNvSpPr>
            <a:spLocks noChangeArrowheads="1"/>
          </p:cNvSpPr>
          <p:nvPr/>
        </p:nvSpPr>
        <p:spPr bwMode="auto">
          <a:xfrm>
            <a:off x="9144431" y="3516493"/>
            <a:ext cx="1795440" cy="814510"/>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algn="ctr" fontAlgn="auto">
              <a:spcBef>
                <a:spcPct val="50000"/>
              </a:spcBef>
              <a:spcAft>
                <a:spcPts val="0"/>
              </a:spcAft>
              <a:defRPr/>
            </a:pPr>
            <a:r>
              <a:rPr lang="zh-CN" altLang="en-US" sz="1400" dirty="0">
                <a:solidFill>
                  <a:srgbClr val="000000"/>
                </a:solidFill>
                <a:latin typeface="+mn-ea"/>
                <a:ea typeface="+mn-ea"/>
              </a:rPr>
              <a:t>数据使用</a:t>
            </a:r>
            <a:r>
              <a:rPr lang="zh-CN" altLang="en-US" sz="1400" dirty="0" smtClean="0">
                <a:solidFill>
                  <a:srgbClr val="000000"/>
                </a:solidFill>
                <a:latin typeface="+mn-ea"/>
                <a:ea typeface="+mn-ea"/>
              </a:rPr>
              <a:t>需求</a:t>
            </a:r>
            <a:endParaRPr lang="zh-CN" altLang="en-US" sz="1400" dirty="0">
              <a:solidFill>
                <a:srgbClr val="000000"/>
              </a:solidFill>
              <a:latin typeface="+mn-ea"/>
              <a:ea typeface="+mn-ea"/>
            </a:endParaRPr>
          </a:p>
        </p:txBody>
      </p:sp>
      <p:sp>
        <p:nvSpPr>
          <p:cNvPr id="31" name="Rectangle 68"/>
          <p:cNvSpPr>
            <a:spLocks noChangeArrowheads="1"/>
          </p:cNvSpPr>
          <p:nvPr/>
        </p:nvSpPr>
        <p:spPr bwMode="auto">
          <a:xfrm>
            <a:off x="9144431" y="4757650"/>
            <a:ext cx="1795440" cy="698151"/>
          </a:xfrm>
          <a:prstGeom prst="rect">
            <a:avLst/>
          </a:prstGeom>
          <a:solidFill>
            <a:srgbClr val="FFFFCC"/>
          </a:solidFill>
          <a:ln w="9525">
            <a:solidFill>
              <a:srgbClr val="000000"/>
            </a:solidFill>
            <a:miter lim="800000"/>
            <a:headEnd/>
            <a:tailEnd/>
          </a:ln>
          <a:effectLst>
            <a:outerShdw dist="107763" dir="2700000" algn="ctr" rotWithShape="0">
              <a:srgbClr val="808080">
                <a:alpha val="50000"/>
              </a:srgbClr>
            </a:outerShdw>
          </a:effectLst>
        </p:spPr>
        <p:txBody>
          <a:bodyPr wrap="none" anchor="ctr"/>
          <a:lstStyle/>
          <a:p>
            <a:pPr algn="ctr" fontAlgn="auto">
              <a:spcBef>
                <a:spcPct val="50000"/>
              </a:spcBef>
              <a:spcAft>
                <a:spcPts val="0"/>
              </a:spcAft>
              <a:defRPr/>
            </a:pPr>
            <a:r>
              <a:rPr lang="zh-CN" altLang="en-US" sz="1400" dirty="0">
                <a:solidFill>
                  <a:srgbClr val="000000"/>
                </a:solidFill>
                <a:latin typeface="+mn-ea"/>
                <a:ea typeface="+mn-ea"/>
              </a:rPr>
              <a:t>数据使用者</a:t>
            </a:r>
            <a:r>
              <a:rPr lang="zh-CN" altLang="en-US" sz="1400" dirty="0" smtClean="0">
                <a:solidFill>
                  <a:srgbClr val="000000"/>
                </a:solidFill>
                <a:latin typeface="+mn-ea"/>
                <a:ea typeface="+mn-ea"/>
              </a:rPr>
              <a:t>权责</a:t>
            </a:r>
            <a:endParaRPr lang="zh-CN" altLang="en-US" sz="1400" dirty="0">
              <a:solidFill>
                <a:srgbClr val="000000"/>
              </a:solidFill>
              <a:latin typeface="+mn-ea"/>
              <a:ea typeface="+mn-ea"/>
            </a:endParaRPr>
          </a:p>
        </p:txBody>
      </p:sp>
      <p:sp>
        <p:nvSpPr>
          <p:cNvPr id="32" name="AutoShape 71" descr="轮廓式菱形"/>
          <p:cNvSpPr>
            <a:spLocks noChangeArrowheads="1"/>
          </p:cNvSpPr>
          <p:nvPr/>
        </p:nvSpPr>
        <p:spPr bwMode="auto">
          <a:xfrm>
            <a:off x="7438763" y="4015865"/>
            <a:ext cx="1081005" cy="698151"/>
          </a:xfrm>
          <a:prstGeom prst="flowChartMultidocument">
            <a:avLst/>
          </a:prstGeom>
          <a:pattFill prst="openDmnd">
            <a:fgClr>
              <a:srgbClr val="99CCFF"/>
            </a:fgClr>
            <a:bgClr>
              <a:srgbClr val="FFFFFF"/>
            </a:bgClr>
          </a:pattFill>
          <a:ln w="9525">
            <a:solidFill>
              <a:srgbClr val="000000"/>
            </a:solidFill>
            <a:miter lim="800000"/>
            <a:headEnd/>
            <a:tailEnd/>
          </a:ln>
          <a:effectLst>
            <a:outerShdw dist="35921" dir="2700000" algn="ctr" rotWithShape="0">
              <a:srgbClr val="C0C0C0"/>
            </a:outerShdw>
          </a:effectLst>
        </p:spPr>
        <p:txBody>
          <a:bodyPr wrap="none" anchor="ctr"/>
          <a:lstStyle/>
          <a:p>
            <a:pPr algn="ctr" fontAlgn="auto">
              <a:spcBef>
                <a:spcPts val="0"/>
              </a:spcBef>
              <a:spcAft>
                <a:spcPts val="0"/>
              </a:spcAft>
              <a:defRPr/>
            </a:pPr>
            <a:r>
              <a:rPr lang="zh-CN" altLang="en-US" sz="1400" kern="0" dirty="0">
                <a:solidFill>
                  <a:sysClr val="windowText" lastClr="000000"/>
                </a:solidFill>
                <a:latin typeface="+mn-ea"/>
                <a:ea typeface="+mn-ea"/>
              </a:rPr>
              <a:t>数据访问</a:t>
            </a:r>
          </a:p>
          <a:p>
            <a:pPr algn="ctr" fontAlgn="auto">
              <a:spcBef>
                <a:spcPts val="0"/>
              </a:spcBef>
              <a:spcAft>
                <a:spcPts val="0"/>
              </a:spcAft>
              <a:defRPr/>
            </a:pPr>
            <a:r>
              <a:rPr lang="zh-CN" altLang="en-US" sz="1400" kern="0" dirty="0">
                <a:solidFill>
                  <a:sysClr val="windowText" lastClr="000000"/>
                </a:solidFill>
                <a:latin typeface="+mn-ea"/>
                <a:ea typeface="+mn-ea"/>
              </a:rPr>
              <a:t>授权规则</a:t>
            </a:r>
          </a:p>
        </p:txBody>
      </p:sp>
      <p:cxnSp>
        <p:nvCxnSpPr>
          <p:cNvPr id="33" name="AutoShape 72"/>
          <p:cNvCxnSpPr>
            <a:cxnSpLocks noChangeShapeType="1"/>
            <a:stCxn id="30" idx="1"/>
            <a:endCxn id="29" idx="3"/>
          </p:cNvCxnSpPr>
          <p:nvPr/>
        </p:nvCxnSpPr>
        <p:spPr bwMode="auto">
          <a:xfrm rot="10800000" flipV="1">
            <a:off x="8695571" y="3923747"/>
            <a:ext cx="448860" cy="557551"/>
          </a:xfrm>
          <a:prstGeom prst="bentConnector3">
            <a:avLst>
              <a:gd name="adj1" fmla="val 50000"/>
            </a:avLst>
          </a:prstGeom>
          <a:noFill/>
          <a:ln w="38100">
            <a:solidFill>
              <a:srgbClr val="99CCFF"/>
            </a:solidFill>
            <a:miter lim="800000"/>
            <a:headEnd/>
            <a:tailEnd type="triangle" w="med" len="med"/>
          </a:ln>
        </p:spPr>
      </p:cxnSp>
      <p:cxnSp>
        <p:nvCxnSpPr>
          <p:cNvPr id="34" name="AutoShape 73"/>
          <p:cNvCxnSpPr>
            <a:cxnSpLocks noChangeShapeType="1"/>
            <a:stCxn id="31" idx="1"/>
            <a:endCxn id="29" idx="3"/>
          </p:cNvCxnSpPr>
          <p:nvPr/>
        </p:nvCxnSpPr>
        <p:spPr bwMode="auto">
          <a:xfrm rot="10800000">
            <a:off x="8695571" y="4481299"/>
            <a:ext cx="448860" cy="625427"/>
          </a:xfrm>
          <a:prstGeom prst="bentConnector3">
            <a:avLst>
              <a:gd name="adj1" fmla="val 50000"/>
            </a:avLst>
          </a:prstGeom>
          <a:noFill/>
          <a:ln w="38100">
            <a:solidFill>
              <a:srgbClr val="99CCFF"/>
            </a:solidFill>
            <a:miter lim="800000"/>
            <a:headEnd/>
            <a:tailEnd type="triangle" w="med" len="med"/>
          </a:ln>
        </p:spPr>
      </p:cxnSp>
      <p:sp>
        <p:nvSpPr>
          <p:cNvPr id="37" name="Text Box 52"/>
          <p:cNvSpPr txBox="1">
            <a:spLocks noChangeArrowheads="1"/>
          </p:cNvSpPr>
          <p:nvPr/>
        </p:nvSpPr>
        <p:spPr bwMode="auto">
          <a:xfrm>
            <a:off x="5329121" y="4874008"/>
            <a:ext cx="3276678" cy="361524"/>
          </a:xfrm>
          <a:prstGeom prst="rect">
            <a:avLst/>
          </a:prstGeom>
          <a:solidFill>
            <a:srgbClr val="336633">
              <a:lumMod val="40000"/>
              <a:lumOff val="60000"/>
            </a:srgbClr>
          </a:solidFill>
          <a:ln w="9525" algn="ctr">
            <a:solidFill>
              <a:srgbClr val="336666"/>
            </a:solidFill>
            <a:prstDash val="dash"/>
            <a:miter lim="800000"/>
            <a:headEnd/>
            <a:tailEnd/>
          </a:ln>
          <a:effectLst>
            <a:outerShdw dist="35921" dir="2700000" algn="ctr" rotWithShape="0">
              <a:srgbClr val="808080">
                <a:alpha val="50000"/>
              </a:srgbClr>
            </a:outerShdw>
          </a:effectLst>
        </p:spPr>
        <p:txBody>
          <a:bodyPr>
            <a:spAutoFit/>
          </a:bodyPr>
          <a:lstStyle/>
          <a:p>
            <a:pPr algn="ctr" fontAlgn="auto">
              <a:spcBef>
                <a:spcPct val="50000"/>
              </a:spcBef>
              <a:spcAft>
                <a:spcPts val="0"/>
              </a:spcAft>
              <a:defRPr/>
            </a:pPr>
            <a:r>
              <a:rPr lang="zh-CN" altLang="en-US" sz="1400" kern="0" dirty="0">
                <a:solidFill>
                  <a:sysClr val="windowText" lastClr="000000"/>
                </a:solidFill>
                <a:latin typeface="+mn-ea"/>
                <a:ea typeface="+mn-ea"/>
              </a:rPr>
              <a:t>安全技术</a:t>
            </a:r>
          </a:p>
        </p:txBody>
      </p:sp>
    </p:spTree>
    <p:extLst>
      <p:ext uri="{BB962C8B-B14F-4D97-AF65-F5344CB8AC3E}">
        <p14:creationId xmlns="" xmlns:p14="http://schemas.microsoft.com/office/powerpoint/2010/main" val="83217358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大数据分析平台总体架构</a:t>
            </a:r>
            <a:r>
              <a:rPr lang="en-US" altLang="zh-CN" dirty="0" smtClean="0"/>
              <a:t>——</a:t>
            </a:r>
            <a:r>
              <a:rPr lang="zh-CN" altLang="en-US" dirty="0"/>
              <a:t>高阶</a:t>
            </a:r>
            <a:r>
              <a:rPr lang="zh-CN" altLang="en-US" dirty="0" smtClean="0"/>
              <a:t>工作流程</a:t>
            </a:r>
            <a:endParaRPr lang="zh-CN" altLang="en-US" dirty="0"/>
          </a:p>
        </p:txBody>
      </p:sp>
      <p:pic>
        <p:nvPicPr>
          <p:cNvPr id="18"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6226" y="2782272"/>
            <a:ext cx="2555805" cy="153831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9" name="直角三角形 18"/>
          <p:cNvSpPr/>
          <p:nvPr/>
        </p:nvSpPr>
        <p:spPr bwMode="auto">
          <a:xfrm flipH="1">
            <a:off x="1509503" y="827922"/>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20" name="直角三角形 19"/>
          <p:cNvSpPr/>
          <p:nvPr/>
        </p:nvSpPr>
        <p:spPr bwMode="auto">
          <a:xfrm flipH="1" flipV="1">
            <a:off x="1509503" y="4357473"/>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3" name="矩形 2"/>
          <p:cNvSpPr/>
          <p:nvPr/>
        </p:nvSpPr>
        <p:spPr bwMode="auto">
          <a:xfrm>
            <a:off x="2157800" y="2782272"/>
            <a:ext cx="468000" cy="1296000"/>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55" name="内容占位符 2"/>
          <p:cNvSpPr txBox="1">
            <a:spLocks/>
          </p:cNvSpPr>
          <p:nvPr/>
        </p:nvSpPr>
        <p:spPr bwMode="auto">
          <a:xfrm>
            <a:off x="2896185" y="892775"/>
            <a:ext cx="3515751" cy="53726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228600" indent="-228600" algn="l" rtl="0" eaLnBrk="0" fontAlgn="base" hangingPunct="0">
              <a:spcBef>
                <a:spcPct val="40000"/>
              </a:spcBef>
              <a:spcAft>
                <a:spcPct val="0"/>
              </a:spcAft>
              <a:buChar char="•"/>
              <a:defRPr sz="1800">
                <a:solidFill>
                  <a:schemeClr val="tx1"/>
                </a:solidFill>
                <a:latin typeface="Arial" pitchFamily="34" charset="0"/>
                <a:ea typeface="华文细黑" pitchFamily="2" charset="-122"/>
                <a:cs typeface="Arial" pitchFamily="34" charset="0"/>
              </a:defRPr>
            </a:lvl1pPr>
            <a:lvl2pPr marL="742950" indent="-285750" algn="l" rtl="0" eaLnBrk="0" fontAlgn="base" hangingPunct="0">
              <a:spcBef>
                <a:spcPct val="40000"/>
              </a:spcBef>
              <a:spcAft>
                <a:spcPct val="0"/>
              </a:spcAft>
              <a:buChar char="–"/>
              <a:defRPr sz="1600">
                <a:solidFill>
                  <a:schemeClr val="tx1"/>
                </a:solidFill>
                <a:latin typeface="Arial" pitchFamily="34" charset="0"/>
                <a:ea typeface="华文细黑" pitchFamily="2" charset="-122"/>
                <a:cs typeface="Arial" pitchFamily="34" charset="0"/>
              </a:defRPr>
            </a:lvl2pPr>
            <a:lvl3pPr marL="1143000" indent="-228600" algn="l" rtl="0" eaLnBrk="0" fontAlgn="base" hangingPunct="0">
              <a:spcBef>
                <a:spcPct val="40000"/>
              </a:spcBef>
              <a:spcAft>
                <a:spcPct val="0"/>
              </a:spcAft>
              <a:buChar char="•"/>
              <a:defRPr sz="1400">
                <a:solidFill>
                  <a:schemeClr val="tx1"/>
                </a:solidFill>
                <a:latin typeface="Arial" pitchFamily="34" charset="0"/>
                <a:ea typeface="华文细黑" pitchFamily="2" charset="-122"/>
                <a:cs typeface="Arial" pitchFamily="34" charset="0"/>
              </a:defRPr>
            </a:lvl3pPr>
            <a:lvl4pPr marL="1543050" indent="-228600" algn="l" rtl="0" eaLnBrk="0" fontAlgn="base" hangingPunct="0">
              <a:spcBef>
                <a:spcPct val="40000"/>
              </a:spcBef>
              <a:spcAft>
                <a:spcPct val="0"/>
              </a:spcAft>
              <a:buChar char="–"/>
              <a:defRPr sz="1200">
                <a:solidFill>
                  <a:schemeClr val="tx1"/>
                </a:solidFill>
                <a:latin typeface="Arial" pitchFamily="34" charset="0"/>
                <a:ea typeface="华文细黑" pitchFamily="2" charset="-122"/>
                <a:cs typeface="Arial" pitchFamily="34" charset="0"/>
              </a:defRPr>
            </a:lvl4pPr>
            <a:lvl5pPr marL="1943100" indent="-228600" algn="l" rtl="0" eaLnBrk="0" fontAlgn="base" hangingPunct="0">
              <a:spcBef>
                <a:spcPct val="40000"/>
              </a:spcBef>
              <a:spcAft>
                <a:spcPct val="0"/>
              </a:spcAft>
              <a:buChar char="»"/>
              <a:defRPr sz="1050">
                <a:solidFill>
                  <a:schemeClr val="tx1"/>
                </a:solidFill>
                <a:latin typeface="Arial" pitchFamily="34" charset="0"/>
                <a:ea typeface="华文细黑" pitchFamily="2" charset="-122"/>
                <a:cs typeface="Arial" pitchFamily="34" charset="0"/>
              </a:defRPr>
            </a:lvl5pPr>
            <a:lvl6pPr marL="2400300" indent="-228600" algn="l" rtl="0" fontAlgn="base">
              <a:spcBef>
                <a:spcPct val="40000"/>
              </a:spcBef>
              <a:spcAft>
                <a:spcPct val="0"/>
              </a:spcAft>
              <a:buChar char="»"/>
              <a:defRPr sz="1400">
                <a:solidFill>
                  <a:schemeClr val="tx1"/>
                </a:solidFill>
                <a:latin typeface="+mn-lt"/>
              </a:defRPr>
            </a:lvl6pPr>
            <a:lvl7pPr marL="2857500" indent="-228600" algn="l" rtl="0" fontAlgn="base">
              <a:spcBef>
                <a:spcPct val="40000"/>
              </a:spcBef>
              <a:spcAft>
                <a:spcPct val="0"/>
              </a:spcAft>
              <a:buChar char="»"/>
              <a:defRPr sz="1400">
                <a:solidFill>
                  <a:schemeClr val="tx1"/>
                </a:solidFill>
                <a:latin typeface="+mn-lt"/>
              </a:defRPr>
            </a:lvl7pPr>
            <a:lvl8pPr marL="3314700" indent="-228600" algn="l" rtl="0" fontAlgn="base">
              <a:spcBef>
                <a:spcPct val="40000"/>
              </a:spcBef>
              <a:spcAft>
                <a:spcPct val="0"/>
              </a:spcAft>
              <a:buChar char="»"/>
              <a:defRPr sz="1400">
                <a:solidFill>
                  <a:schemeClr val="tx1"/>
                </a:solidFill>
                <a:latin typeface="+mn-lt"/>
              </a:defRPr>
            </a:lvl8pPr>
            <a:lvl9pPr marL="3771900" indent="-228600" algn="l" rtl="0" fontAlgn="base">
              <a:spcBef>
                <a:spcPct val="40000"/>
              </a:spcBef>
              <a:spcAft>
                <a:spcPct val="0"/>
              </a:spcAft>
              <a:buChar char="»"/>
              <a:defRPr sz="1400">
                <a:solidFill>
                  <a:schemeClr val="tx1"/>
                </a:solidFill>
                <a:latin typeface="+mn-lt"/>
              </a:defRPr>
            </a:lvl9pPr>
          </a:lstStyle>
          <a:p>
            <a:pPr marL="177800" lvl="1" indent="-177800" defTabSz="714375">
              <a:lnSpc>
                <a:spcPct val="130000"/>
              </a:lnSpc>
              <a:spcBef>
                <a:spcPts val="0"/>
              </a:spcBef>
              <a:buClr>
                <a:srgbClr val="EE8A04"/>
              </a:buClr>
              <a:buSzPct val="80000"/>
              <a:buFont typeface="Wingdings" pitchFamily="2" charset="2"/>
              <a:buChar char="l"/>
              <a:defRPr/>
            </a:pPr>
            <a:r>
              <a:rPr lang="zh-CN" altLang="en-US" sz="1800" b="1" dirty="0">
                <a:solidFill>
                  <a:schemeClr val="tx1">
                    <a:lumMod val="50000"/>
                    <a:lumOff val="50000"/>
                  </a:schemeClr>
                </a:solidFill>
                <a:latin typeface="+mj-ea"/>
                <a:ea typeface="+mj-ea"/>
                <a:cs typeface="+mn-cs"/>
              </a:rPr>
              <a:t>业务数据规划管理高阶流程 </a:t>
            </a:r>
            <a:endParaRPr lang="en-US" altLang="zh-CN" sz="1800" b="1" dirty="0">
              <a:solidFill>
                <a:schemeClr val="tx1">
                  <a:lumMod val="50000"/>
                  <a:lumOff val="50000"/>
                </a:schemeClr>
              </a:solidFill>
              <a:latin typeface="+mj-ea"/>
              <a:ea typeface="+mj-ea"/>
              <a:cs typeface="+mn-cs"/>
            </a:endParaRPr>
          </a:p>
          <a:p>
            <a:pPr marL="450850" lvl="1" indent="-177800" defTabSz="714375">
              <a:lnSpc>
                <a:spcPct val="150000"/>
              </a:lnSpc>
              <a:spcBef>
                <a:spcPct val="20000"/>
              </a:spcBef>
              <a:spcAft>
                <a:spcPct val="5000"/>
              </a:spcAft>
              <a:buClr>
                <a:srgbClr val="EE8A04"/>
              </a:buClr>
              <a:buSzPct val="80000"/>
              <a:buFont typeface="Wingdings" pitchFamily="2" charset="2"/>
              <a:buChar char="v"/>
              <a:defRPr/>
            </a:pPr>
            <a:r>
              <a:rPr lang="zh-CN" altLang="en-US" b="1" dirty="0">
                <a:solidFill>
                  <a:schemeClr val="tx1">
                    <a:lumMod val="50000"/>
                    <a:lumOff val="50000"/>
                  </a:schemeClr>
                </a:solidFill>
                <a:latin typeface="+mn-ea"/>
                <a:ea typeface="+mn-ea"/>
                <a:cs typeface="+mn-cs"/>
              </a:rPr>
              <a:t>数据认责流程</a:t>
            </a:r>
            <a:endParaRPr lang="en-US" altLang="zh-CN" b="1" dirty="0">
              <a:solidFill>
                <a:schemeClr val="tx1">
                  <a:lumMod val="50000"/>
                  <a:lumOff val="50000"/>
                </a:schemeClr>
              </a:solidFill>
              <a:latin typeface="+mn-ea"/>
              <a:ea typeface="+mn-ea"/>
              <a:cs typeface="+mn-cs"/>
            </a:endParaRPr>
          </a:p>
          <a:p>
            <a:pPr marL="450850" lvl="1" indent="-177800" defTabSz="714375">
              <a:lnSpc>
                <a:spcPct val="150000"/>
              </a:lnSpc>
              <a:spcBef>
                <a:spcPct val="20000"/>
              </a:spcBef>
              <a:spcAft>
                <a:spcPct val="5000"/>
              </a:spcAft>
              <a:buClr>
                <a:srgbClr val="EE8A04"/>
              </a:buClr>
              <a:buSzPct val="80000"/>
              <a:buFont typeface="Wingdings" pitchFamily="2" charset="2"/>
              <a:buChar char="v"/>
              <a:defRPr/>
            </a:pPr>
            <a:r>
              <a:rPr lang="zh-CN" altLang="en-US" b="1" dirty="0">
                <a:solidFill>
                  <a:schemeClr val="tx1">
                    <a:lumMod val="50000"/>
                    <a:lumOff val="50000"/>
                  </a:schemeClr>
                </a:solidFill>
                <a:latin typeface="+mn-ea"/>
                <a:ea typeface="+mn-ea"/>
                <a:cs typeface="+mn-cs"/>
              </a:rPr>
              <a:t>数据治理考核体系</a:t>
            </a:r>
            <a:endParaRPr lang="en-US" altLang="zh-CN" b="1" dirty="0">
              <a:solidFill>
                <a:schemeClr val="tx1">
                  <a:lumMod val="50000"/>
                  <a:lumOff val="50000"/>
                </a:schemeClr>
              </a:solidFill>
              <a:latin typeface="+mn-ea"/>
              <a:ea typeface="+mn-ea"/>
              <a:cs typeface="+mn-cs"/>
            </a:endParaRPr>
          </a:p>
          <a:p>
            <a:pPr marL="850900" lvl="2" indent="-220663" defTabSz="714375">
              <a:lnSpc>
                <a:spcPct val="150000"/>
              </a:lnSpc>
              <a:spcBef>
                <a:spcPct val="20000"/>
              </a:spcBef>
              <a:spcAft>
                <a:spcPct val="5000"/>
              </a:spcAft>
              <a:buClr>
                <a:srgbClr val="EE8A04"/>
              </a:buClr>
              <a:buSzPct val="80000"/>
              <a:buFont typeface="Wingdings" pitchFamily="2" charset="2"/>
              <a:buChar char="ü"/>
              <a:defRPr/>
            </a:pPr>
            <a:r>
              <a:rPr lang="zh-CN" altLang="en-US" sz="1200" b="1" dirty="0">
                <a:solidFill>
                  <a:schemeClr val="tx1">
                    <a:lumMod val="50000"/>
                    <a:lumOff val="50000"/>
                  </a:schemeClr>
                </a:solidFill>
                <a:latin typeface="+mn-ea"/>
                <a:ea typeface="+mn-ea"/>
                <a:cs typeface="+mn-cs"/>
              </a:rPr>
              <a:t>数据治理考核流程</a:t>
            </a:r>
            <a:endParaRPr lang="en-US" altLang="zh-CN" sz="1200" b="1" dirty="0">
              <a:solidFill>
                <a:schemeClr val="tx1">
                  <a:lumMod val="50000"/>
                  <a:lumOff val="50000"/>
                </a:schemeClr>
              </a:solidFill>
              <a:latin typeface="+mn-ea"/>
              <a:ea typeface="+mn-ea"/>
              <a:cs typeface="+mn-cs"/>
            </a:endParaRPr>
          </a:p>
          <a:p>
            <a:pPr marL="850900" lvl="2" indent="-220663" defTabSz="714375">
              <a:lnSpc>
                <a:spcPct val="150000"/>
              </a:lnSpc>
              <a:spcBef>
                <a:spcPct val="20000"/>
              </a:spcBef>
              <a:spcAft>
                <a:spcPct val="5000"/>
              </a:spcAft>
              <a:buClr>
                <a:srgbClr val="EE8A04"/>
              </a:buClr>
              <a:buSzPct val="80000"/>
              <a:buFont typeface="Wingdings" pitchFamily="2" charset="2"/>
              <a:buChar char="ü"/>
              <a:defRPr/>
            </a:pPr>
            <a:r>
              <a:rPr lang="zh-CN" altLang="en-US" sz="1200" b="1" dirty="0">
                <a:solidFill>
                  <a:schemeClr val="tx1">
                    <a:lumMod val="50000"/>
                    <a:lumOff val="50000"/>
                  </a:schemeClr>
                </a:solidFill>
                <a:latin typeface="+mn-ea"/>
                <a:ea typeface="+mn-ea"/>
                <a:cs typeface="+mn-cs"/>
              </a:rPr>
              <a:t>数据治理考核指标体系</a:t>
            </a:r>
          </a:p>
          <a:p>
            <a:pPr marL="177800" lvl="1" indent="-177800" defTabSz="714375">
              <a:lnSpc>
                <a:spcPct val="130000"/>
              </a:lnSpc>
              <a:spcBef>
                <a:spcPts val="0"/>
              </a:spcBef>
              <a:buClr>
                <a:srgbClr val="EE8A04"/>
              </a:buClr>
              <a:buSzPct val="80000"/>
              <a:buFont typeface="Wingdings" pitchFamily="2" charset="2"/>
              <a:buChar char="l"/>
              <a:defRPr/>
            </a:pPr>
            <a:r>
              <a:rPr lang="zh-CN" altLang="en-US" sz="1800" b="1" dirty="0">
                <a:solidFill>
                  <a:schemeClr val="tx1">
                    <a:lumMod val="50000"/>
                    <a:lumOff val="50000"/>
                  </a:schemeClr>
                </a:solidFill>
                <a:latin typeface="+mj-ea"/>
                <a:ea typeface="+mj-ea"/>
                <a:cs typeface="+mn-cs"/>
              </a:rPr>
              <a:t>数据标准管理管理高阶流程 </a:t>
            </a:r>
            <a:endParaRPr lang="en-US" altLang="zh-CN" sz="1800" b="1" dirty="0">
              <a:solidFill>
                <a:schemeClr val="tx1">
                  <a:lumMod val="50000"/>
                  <a:lumOff val="50000"/>
                </a:schemeClr>
              </a:solidFill>
              <a:latin typeface="+mj-ea"/>
              <a:ea typeface="+mj-ea"/>
              <a:cs typeface="+mn-cs"/>
            </a:endParaRPr>
          </a:p>
          <a:p>
            <a:pPr marL="450850" lvl="1" indent="-177800" defTabSz="714375">
              <a:lnSpc>
                <a:spcPct val="150000"/>
              </a:lnSpc>
              <a:spcBef>
                <a:spcPct val="20000"/>
              </a:spcBef>
              <a:spcAft>
                <a:spcPct val="5000"/>
              </a:spcAft>
              <a:buClr>
                <a:srgbClr val="EE8A04"/>
              </a:buClr>
              <a:buSzPct val="80000"/>
              <a:buFont typeface="Wingdings" pitchFamily="2" charset="2"/>
              <a:buChar char="v"/>
              <a:defRPr/>
            </a:pPr>
            <a:r>
              <a:rPr lang="zh-CN" altLang="en-US" b="1" dirty="0">
                <a:solidFill>
                  <a:schemeClr val="tx1">
                    <a:lumMod val="50000"/>
                    <a:lumOff val="50000"/>
                  </a:schemeClr>
                </a:solidFill>
                <a:latin typeface="+mn-ea"/>
                <a:ea typeface="+mn-ea"/>
                <a:cs typeface="+mn-cs"/>
              </a:rPr>
              <a:t>数据标准建立流程</a:t>
            </a:r>
            <a:endParaRPr lang="en-US" altLang="zh-CN" b="1" dirty="0">
              <a:solidFill>
                <a:schemeClr val="tx1">
                  <a:lumMod val="50000"/>
                  <a:lumOff val="50000"/>
                </a:schemeClr>
              </a:solidFill>
              <a:latin typeface="+mn-ea"/>
              <a:ea typeface="+mn-ea"/>
              <a:cs typeface="+mn-cs"/>
            </a:endParaRPr>
          </a:p>
          <a:p>
            <a:pPr marL="450850" lvl="1" indent="-177800" defTabSz="714375">
              <a:lnSpc>
                <a:spcPct val="150000"/>
              </a:lnSpc>
              <a:spcBef>
                <a:spcPct val="20000"/>
              </a:spcBef>
              <a:spcAft>
                <a:spcPct val="5000"/>
              </a:spcAft>
              <a:buClr>
                <a:srgbClr val="EE8A04"/>
              </a:buClr>
              <a:buSzPct val="80000"/>
              <a:buFont typeface="Wingdings" pitchFamily="2" charset="2"/>
              <a:buChar char="v"/>
              <a:defRPr/>
            </a:pPr>
            <a:r>
              <a:rPr lang="zh-CN" altLang="en-US" b="1" dirty="0">
                <a:solidFill>
                  <a:schemeClr val="tx1">
                    <a:lumMod val="50000"/>
                    <a:lumOff val="50000"/>
                  </a:schemeClr>
                </a:solidFill>
                <a:latin typeface="+mn-ea"/>
                <a:ea typeface="+mn-ea"/>
                <a:cs typeface="+mn-cs"/>
              </a:rPr>
              <a:t>数据标准维护流程</a:t>
            </a:r>
          </a:p>
          <a:p>
            <a:pPr marL="177800" lvl="1" indent="-177800" defTabSz="714375">
              <a:lnSpc>
                <a:spcPct val="130000"/>
              </a:lnSpc>
              <a:spcBef>
                <a:spcPts val="0"/>
              </a:spcBef>
              <a:buClr>
                <a:srgbClr val="EE8A04"/>
              </a:buClr>
              <a:buSzPct val="80000"/>
              <a:buFont typeface="Wingdings" pitchFamily="2" charset="2"/>
              <a:buChar char="l"/>
              <a:defRPr/>
            </a:pPr>
            <a:r>
              <a:rPr lang="zh-CN" altLang="en-US" sz="1800" b="1" dirty="0">
                <a:solidFill>
                  <a:schemeClr val="tx1">
                    <a:lumMod val="50000"/>
                    <a:lumOff val="50000"/>
                  </a:schemeClr>
                </a:solidFill>
                <a:latin typeface="+mj-ea"/>
                <a:ea typeface="+mj-ea"/>
                <a:cs typeface="+mn-cs"/>
              </a:rPr>
              <a:t>数据质量管理管理高阶流程</a:t>
            </a:r>
          </a:p>
          <a:p>
            <a:pPr lvl="1">
              <a:lnSpc>
                <a:spcPct val="130000"/>
              </a:lnSpc>
              <a:spcBef>
                <a:spcPts val="0"/>
              </a:spcBef>
              <a:buFont typeface="Arial" pitchFamily="34" charset="0"/>
              <a:buChar char="–"/>
            </a:pPr>
            <a:r>
              <a:rPr lang="zh-CN" altLang="en-US" b="1" dirty="0">
                <a:solidFill>
                  <a:schemeClr val="tx1">
                    <a:lumMod val="50000"/>
                    <a:lumOff val="50000"/>
                  </a:schemeClr>
                </a:solidFill>
                <a:latin typeface="+mn-ea"/>
                <a:ea typeface="+mn-ea"/>
                <a:cs typeface="+mn-cs"/>
              </a:rPr>
              <a:t>数据质量要求确定流程</a:t>
            </a:r>
            <a:endParaRPr lang="en-US" altLang="zh-CN" sz="1400" b="1" dirty="0">
              <a:solidFill>
                <a:schemeClr val="tx1">
                  <a:lumMod val="50000"/>
                  <a:lumOff val="50000"/>
                </a:schemeClr>
              </a:solidFill>
              <a:latin typeface="+mn-ea"/>
              <a:ea typeface="+mn-ea"/>
              <a:cs typeface="+mn-cs"/>
            </a:endParaRPr>
          </a:p>
          <a:p>
            <a:pPr marL="177800" lvl="1" indent="-177800" defTabSz="714375">
              <a:lnSpc>
                <a:spcPct val="130000"/>
              </a:lnSpc>
              <a:spcBef>
                <a:spcPts val="0"/>
              </a:spcBef>
              <a:buClr>
                <a:srgbClr val="EE8A04"/>
              </a:buClr>
              <a:buSzPct val="80000"/>
              <a:buFont typeface="Wingdings" pitchFamily="2" charset="2"/>
              <a:buChar char="l"/>
              <a:defRPr/>
            </a:pPr>
            <a:r>
              <a:rPr lang="zh-CN" altLang="en-US" sz="1800" b="1" dirty="0">
                <a:solidFill>
                  <a:schemeClr val="tx1">
                    <a:lumMod val="50000"/>
                    <a:lumOff val="50000"/>
                  </a:schemeClr>
                </a:solidFill>
                <a:latin typeface="+mj-ea"/>
                <a:ea typeface="+mj-ea"/>
                <a:cs typeface="+mn-cs"/>
              </a:rPr>
              <a:t>元数据管理高阶流程</a:t>
            </a:r>
            <a:endParaRPr lang="en-US" altLang="zh-CN" sz="1800" b="1" dirty="0">
              <a:solidFill>
                <a:schemeClr val="tx1">
                  <a:lumMod val="50000"/>
                  <a:lumOff val="50000"/>
                </a:schemeClr>
              </a:solidFill>
              <a:latin typeface="+mj-ea"/>
              <a:ea typeface="+mj-ea"/>
              <a:cs typeface="+mn-cs"/>
            </a:endParaRPr>
          </a:p>
          <a:p>
            <a:pPr marL="450850" lvl="1" indent="-177800" defTabSz="714375">
              <a:lnSpc>
                <a:spcPct val="150000"/>
              </a:lnSpc>
              <a:spcBef>
                <a:spcPct val="20000"/>
              </a:spcBef>
              <a:spcAft>
                <a:spcPct val="5000"/>
              </a:spcAft>
              <a:buClr>
                <a:srgbClr val="EE8A04"/>
              </a:buClr>
              <a:buSzPct val="80000"/>
              <a:buFont typeface="Wingdings" pitchFamily="2" charset="2"/>
              <a:buChar char="v"/>
              <a:defRPr/>
            </a:pPr>
            <a:r>
              <a:rPr lang="zh-CN" altLang="en-US" b="1" dirty="0">
                <a:solidFill>
                  <a:schemeClr val="tx1">
                    <a:lumMod val="50000"/>
                    <a:lumOff val="50000"/>
                  </a:schemeClr>
                </a:solidFill>
                <a:latin typeface="+mn-ea"/>
                <a:ea typeface="+mn-ea"/>
                <a:cs typeface="+mn-cs"/>
              </a:rPr>
              <a:t>元数据变更流程</a:t>
            </a:r>
            <a:endParaRPr lang="en-US" altLang="zh-CN" b="1" dirty="0">
              <a:solidFill>
                <a:schemeClr val="tx1">
                  <a:lumMod val="50000"/>
                  <a:lumOff val="50000"/>
                </a:schemeClr>
              </a:solidFill>
              <a:latin typeface="+mn-ea"/>
              <a:ea typeface="+mn-ea"/>
              <a:cs typeface="+mn-cs"/>
            </a:endParaRPr>
          </a:p>
          <a:p>
            <a:pPr marL="177800" lvl="1" indent="-177800" defTabSz="714375">
              <a:lnSpc>
                <a:spcPct val="130000"/>
              </a:lnSpc>
              <a:spcBef>
                <a:spcPts val="0"/>
              </a:spcBef>
              <a:buClr>
                <a:srgbClr val="EE8A04"/>
              </a:buClr>
              <a:buSzPct val="80000"/>
              <a:buFont typeface="Wingdings" pitchFamily="2" charset="2"/>
              <a:buChar char="l"/>
              <a:defRPr/>
            </a:pPr>
            <a:r>
              <a:rPr lang="zh-CN" altLang="en-US" sz="1800" b="1" dirty="0">
                <a:solidFill>
                  <a:schemeClr val="tx1">
                    <a:lumMod val="50000"/>
                    <a:lumOff val="50000"/>
                  </a:schemeClr>
                </a:solidFill>
                <a:latin typeface="+mj-ea"/>
                <a:ea typeface="+mj-ea"/>
                <a:cs typeface="+mn-cs"/>
              </a:rPr>
              <a:t>数据安全管理管理高阶流程</a:t>
            </a:r>
            <a:endParaRPr lang="en-US" altLang="zh-CN" sz="1800" b="1" dirty="0">
              <a:solidFill>
                <a:schemeClr val="tx1">
                  <a:lumMod val="50000"/>
                  <a:lumOff val="50000"/>
                </a:schemeClr>
              </a:solidFill>
              <a:latin typeface="+mj-ea"/>
              <a:ea typeface="+mj-ea"/>
              <a:cs typeface="+mn-cs"/>
            </a:endParaRPr>
          </a:p>
          <a:p>
            <a:pPr marL="450850" lvl="1" indent="-177800" defTabSz="714375">
              <a:lnSpc>
                <a:spcPct val="150000"/>
              </a:lnSpc>
              <a:spcBef>
                <a:spcPct val="20000"/>
              </a:spcBef>
              <a:spcAft>
                <a:spcPct val="5000"/>
              </a:spcAft>
              <a:buClr>
                <a:srgbClr val="EE8A04"/>
              </a:buClr>
              <a:buSzPct val="80000"/>
              <a:buFont typeface="Wingdings" pitchFamily="2" charset="2"/>
              <a:buChar char="v"/>
              <a:defRPr/>
            </a:pPr>
            <a:r>
              <a:rPr lang="zh-CN" altLang="en-US" b="1" dirty="0">
                <a:solidFill>
                  <a:schemeClr val="tx1">
                    <a:lumMod val="50000"/>
                    <a:lumOff val="50000"/>
                  </a:schemeClr>
                </a:solidFill>
                <a:latin typeface="+mn-ea"/>
                <a:ea typeface="+mn-ea"/>
                <a:cs typeface="+mn-cs"/>
              </a:rPr>
              <a:t>数据安全审批流程</a:t>
            </a:r>
            <a:endParaRPr lang="en-US" altLang="zh-CN" b="1" dirty="0">
              <a:solidFill>
                <a:schemeClr val="tx1">
                  <a:lumMod val="50000"/>
                  <a:lumOff val="50000"/>
                </a:schemeClr>
              </a:solidFill>
              <a:latin typeface="+mn-ea"/>
              <a:ea typeface="+mn-ea"/>
              <a:cs typeface="+mn-cs"/>
            </a:endParaRPr>
          </a:p>
        </p:txBody>
      </p:sp>
      <p:sp>
        <p:nvSpPr>
          <p:cNvPr id="56" name="下箭头 14"/>
          <p:cNvSpPr/>
          <p:nvPr/>
        </p:nvSpPr>
        <p:spPr bwMode="auto">
          <a:xfrm>
            <a:off x="6970565" y="2360593"/>
            <a:ext cx="1371600" cy="233768"/>
          </a:xfrm>
          <a:prstGeom prst="downArrow">
            <a:avLst>
              <a:gd name="adj1" fmla="val 50000"/>
              <a:gd name="adj2" fmla="val 100000"/>
            </a:avLst>
          </a:prstGeom>
          <a:solidFill>
            <a:srgbClr val="B8CCDE">
              <a:lumMod val="75000"/>
            </a:srgbClr>
          </a:solidFill>
          <a:ln w="9525" algn="ctr">
            <a:noFill/>
            <a:miter lim="800000"/>
            <a:headEnd/>
            <a:tailEnd/>
          </a:ln>
          <a:effectLst>
            <a:outerShdw blurRad="50800" dist="38100" dir="8100000" algn="tr" rotWithShape="0">
              <a:prstClr val="black">
                <a:alpha val="40000"/>
              </a:prstClr>
            </a:outerShdw>
          </a:effectLst>
        </p:spPr>
        <p:txBody>
          <a:bodyPr wrap="none" anchor="ctr"/>
          <a:lstStyle/>
          <a:p>
            <a:pPr marL="342900" marR="0" lvl="0" indent="-342900" algn="ctr" defTabSz="914400" eaLnBrk="0" fontAlgn="auto" latinLnBrk="0" hangingPunct="0">
              <a:lnSpc>
                <a:spcPct val="120000"/>
              </a:lnSpc>
              <a:spcBef>
                <a:spcPct val="50000"/>
              </a:spcBef>
              <a:spcAft>
                <a:spcPts val="0"/>
              </a:spcAft>
              <a:buClr>
                <a:srgbClr val="990000"/>
              </a:buClr>
              <a:buSzTx/>
              <a:buFont typeface="Wingdings" pitchFamily="2" charset="2"/>
              <a:buNone/>
              <a:tabLst/>
              <a:defRPr/>
            </a:pPr>
            <a:endParaRPr kumimoji="0" lang="en-US" sz="1100" b="0" i="0" u="none" strike="noStrike" kern="0" cap="none" spc="0" normalizeH="0" baseline="0" noProof="0" dirty="0">
              <a:ln>
                <a:noFill/>
              </a:ln>
              <a:solidFill>
                <a:srgbClr val="000000"/>
              </a:solidFill>
              <a:effectLst/>
              <a:uLnTx/>
              <a:uFillTx/>
              <a:latin typeface="+mn-ea"/>
              <a:ea typeface="+mn-ea"/>
            </a:endParaRPr>
          </a:p>
        </p:txBody>
      </p:sp>
      <p:sp>
        <p:nvSpPr>
          <p:cNvPr id="57" name="右箭头 16"/>
          <p:cNvSpPr/>
          <p:nvPr/>
        </p:nvSpPr>
        <p:spPr bwMode="auto">
          <a:xfrm>
            <a:off x="9107841" y="1698573"/>
            <a:ext cx="228600" cy="1219200"/>
          </a:xfrm>
          <a:prstGeom prst="rightArrow">
            <a:avLst>
              <a:gd name="adj1" fmla="val 50000"/>
              <a:gd name="adj2" fmla="val 100000"/>
            </a:avLst>
          </a:prstGeom>
          <a:solidFill>
            <a:srgbClr val="B8CCDE">
              <a:lumMod val="75000"/>
            </a:srgbClr>
          </a:solidFill>
          <a:ln w="9525" algn="ctr">
            <a:noFill/>
            <a:miter lim="800000"/>
            <a:headEnd/>
            <a:tailEnd/>
          </a:ln>
          <a:effectLst>
            <a:outerShdw blurRad="50800" dist="38100" dir="8100000" algn="tr" rotWithShape="0">
              <a:prstClr val="black">
                <a:alpha val="40000"/>
              </a:prstClr>
            </a:outerShdw>
          </a:effectLst>
        </p:spPr>
        <p:txBody>
          <a:bodyPr wrap="none" anchor="ctr"/>
          <a:lstStyle/>
          <a:p>
            <a:pPr marL="342900" marR="0" lvl="0" indent="-342900" algn="ctr" defTabSz="914400" eaLnBrk="0" fontAlgn="auto" latinLnBrk="0" hangingPunct="0">
              <a:lnSpc>
                <a:spcPct val="120000"/>
              </a:lnSpc>
              <a:spcBef>
                <a:spcPct val="50000"/>
              </a:spcBef>
              <a:spcAft>
                <a:spcPts val="0"/>
              </a:spcAft>
              <a:buClr>
                <a:srgbClr val="990000"/>
              </a:buClr>
              <a:buSzTx/>
              <a:buFont typeface="Wingdings" pitchFamily="2" charset="2"/>
              <a:buNone/>
              <a:tabLst/>
              <a:defRPr/>
            </a:pPr>
            <a:endParaRPr kumimoji="0" lang="en-US" sz="1100" b="0" i="0" u="none" strike="noStrike" kern="0" cap="none" spc="0" normalizeH="0" baseline="0" noProof="0" dirty="0">
              <a:ln>
                <a:noFill/>
              </a:ln>
              <a:solidFill>
                <a:srgbClr val="000000"/>
              </a:solidFill>
              <a:effectLst/>
              <a:uLnTx/>
              <a:uFillTx/>
              <a:latin typeface="+mn-ea"/>
              <a:ea typeface="+mn-ea"/>
            </a:endParaRPr>
          </a:p>
        </p:txBody>
      </p:sp>
      <p:sp>
        <p:nvSpPr>
          <p:cNvPr id="58" name="左箭头 17"/>
          <p:cNvSpPr/>
          <p:nvPr/>
        </p:nvSpPr>
        <p:spPr bwMode="auto">
          <a:xfrm>
            <a:off x="9107841" y="3410229"/>
            <a:ext cx="223838" cy="1447800"/>
          </a:xfrm>
          <a:prstGeom prst="leftArrow">
            <a:avLst>
              <a:gd name="adj1" fmla="val 100000"/>
              <a:gd name="adj2" fmla="val 93750"/>
            </a:avLst>
          </a:prstGeom>
          <a:solidFill>
            <a:srgbClr val="B8CCDE">
              <a:lumMod val="75000"/>
            </a:srgbClr>
          </a:solidFill>
          <a:ln w="9525" algn="ctr">
            <a:noFill/>
            <a:miter lim="800000"/>
            <a:headEnd/>
            <a:tailEnd/>
          </a:ln>
          <a:effectLst>
            <a:outerShdw blurRad="50800" dist="38100" dir="2700000" algn="tl" rotWithShape="0">
              <a:prstClr val="black">
                <a:alpha val="40000"/>
              </a:prstClr>
            </a:outerShdw>
          </a:effectLst>
        </p:spPr>
        <p:txBody>
          <a:bodyPr wrap="none" anchor="ctr"/>
          <a:lstStyle/>
          <a:p>
            <a:pPr marL="342900" marR="0" lvl="0" indent="-342900" algn="ctr" defTabSz="914400" eaLnBrk="0" fontAlgn="auto" latinLnBrk="0" hangingPunct="0">
              <a:lnSpc>
                <a:spcPct val="120000"/>
              </a:lnSpc>
              <a:spcBef>
                <a:spcPct val="50000"/>
              </a:spcBef>
              <a:spcAft>
                <a:spcPts val="0"/>
              </a:spcAft>
              <a:buClr>
                <a:srgbClr val="990000"/>
              </a:buClr>
              <a:buSzTx/>
              <a:buFont typeface="Wingdings" pitchFamily="2" charset="2"/>
              <a:buNone/>
              <a:tabLst/>
              <a:defRPr/>
            </a:pPr>
            <a:endParaRPr kumimoji="0" lang="en-US" sz="1100" b="0" i="0" u="none" strike="noStrike" kern="0" cap="none" spc="0" normalizeH="0" baseline="0" noProof="0" dirty="0">
              <a:ln>
                <a:noFill/>
              </a:ln>
              <a:solidFill>
                <a:srgbClr val="000000"/>
              </a:solidFill>
              <a:effectLst/>
              <a:uLnTx/>
              <a:uFillTx/>
              <a:latin typeface="+mn-ea"/>
              <a:ea typeface="+mn-ea"/>
            </a:endParaRPr>
          </a:p>
        </p:txBody>
      </p:sp>
      <p:sp>
        <p:nvSpPr>
          <p:cNvPr id="59" name="TextBox 18"/>
          <p:cNvSpPr txBox="1">
            <a:spLocks noChangeArrowheads="1"/>
          </p:cNvSpPr>
          <p:nvPr/>
        </p:nvSpPr>
        <p:spPr bwMode="auto">
          <a:xfrm>
            <a:off x="6944403" y="2036042"/>
            <a:ext cx="1428466" cy="381000"/>
          </a:xfrm>
          <a:prstGeom prst="rect">
            <a:avLst/>
          </a:prstGeom>
          <a:noFill/>
          <a:ln w="9525">
            <a:noFill/>
            <a:miter lim="800000"/>
            <a:headEnd/>
            <a:tailEnd/>
          </a:ln>
        </p:spPr>
        <p:txBody>
          <a:bodyPr lIns="0" tIns="0" rIns="0" bIns="0" anchor="ctr"/>
          <a:lstStyle/>
          <a:p>
            <a:pPr marL="587375" indent="-473075" algn="ctr">
              <a:lnSpc>
                <a:spcPct val="80000"/>
              </a:lnSpc>
            </a:pPr>
            <a:r>
              <a:rPr lang="zh-CN" altLang="en-US" sz="1200" b="1" dirty="0">
                <a:solidFill>
                  <a:srgbClr val="0F3A68">
                    <a:lumMod val="60000"/>
                    <a:lumOff val="40000"/>
                  </a:srgbClr>
                </a:solidFill>
                <a:latin typeface="+mn-ea"/>
                <a:ea typeface="+mn-ea"/>
              </a:rPr>
              <a:t>数据认责流程</a:t>
            </a:r>
            <a:endParaRPr lang="en-US" sz="1200" b="1" dirty="0">
              <a:solidFill>
                <a:srgbClr val="0F3A68">
                  <a:lumMod val="60000"/>
                  <a:lumOff val="40000"/>
                </a:srgbClr>
              </a:solidFill>
              <a:latin typeface="+mn-ea"/>
              <a:ea typeface="+mn-ea"/>
            </a:endParaRPr>
          </a:p>
        </p:txBody>
      </p:sp>
      <p:sp>
        <p:nvSpPr>
          <p:cNvPr id="60" name="TextBox 19"/>
          <p:cNvSpPr txBox="1">
            <a:spLocks noChangeArrowheads="1"/>
          </p:cNvSpPr>
          <p:nvPr/>
        </p:nvSpPr>
        <p:spPr bwMode="auto">
          <a:xfrm>
            <a:off x="6440075" y="5329299"/>
            <a:ext cx="3108959" cy="381000"/>
          </a:xfrm>
          <a:prstGeom prst="rect">
            <a:avLst/>
          </a:prstGeom>
          <a:noFill/>
          <a:ln w="9525">
            <a:noFill/>
            <a:miter lim="800000"/>
            <a:headEnd/>
            <a:tailEnd/>
          </a:ln>
        </p:spPr>
        <p:txBody>
          <a:bodyPr lIns="0" tIns="0" rIns="0" bIns="0" anchor="ctr"/>
          <a:lstStyle/>
          <a:p>
            <a:pPr algn="ctr">
              <a:lnSpc>
                <a:spcPct val="150000"/>
              </a:lnSpc>
            </a:pPr>
            <a:r>
              <a:rPr lang="zh-CN" altLang="en-US" sz="1200" b="1" dirty="0">
                <a:solidFill>
                  <a:srgbClr val="0F3A68">
                    <a:lumMod val="60000"/>
                    <a:lumOff val="40000"/>
                  </a:srgbClr>
                </a:solidFill>
                <a:latin typeface="+mn-ea"/>
                <a:ea typeface="+mn-ea"/>
              </a:rPr>
              <a:t>数据标准、质量</a:t>
            </a:r>
            <a:r>
              <a:rPr lang="zh-CN" altLang="en-US" sz="1200" b="1" dirty="0" smtClean="0">
                <a:solidFill>
                  <a:srgbClr val="0F3A68">
                    <a:lumMod val="60000"/>
                    <a:lumOff val="40000"/>
                  </a:srgbClr>
                </a:solidFill>
                <a:latin typeface="+mn-ea"/>
                <a:ea typeface="+mn-ea"/>
              </a:rPr>
              <a:t>、元数据、安</a:t>
            </a:r>
            <a:r>
              <a:rPr lang="zh-CN" altLang="en-US" sz="1200" b="1" dirty="0">
                <a:solidFill>
                  <a:srgbClr val="0F3A68">
                    <a:lumMod val="60000"/>
                    <a:lumOff val="40000"/>
                  </a:srgbClr>
                </a:solidFill>
                <a:latin typeface="+mn-ea"/>
                <a:ea typeface="+mn-ea"/>
              </a:rPr>
              <a:t>全管理流程</a:t>
            </a:r>
            <a:endParaRPr lang="en-US" sz="1200" b="1" dirty="0">
              <a:solidFill>
                <a:srgbClr val="0F3A68">
                  <a:lumMod val="60000"/>
                  <a:lumOff val="40000"/>
                </a:srgbClr>
              </a:solidFill>
              <a:latin typeface="+mn-ea"/>
              <a:ea typeface="+mn-ea"/>
            </a:endParaRPr>
          </a:p>
        </p:txBody>
      </p:sp>
      <p:sp>
        <p:nvSpPr>
          <p:cNvPr id="61" name="TextBox 21"/>
          <p:cNvSpPr txBox="1">
            <a:spLocks noChangeArrowheads="1"/>
          </p:cNvSpPr>
          <p:nvPr/>
        </p:nvSpPr>
        <p:spPr bwMode="auto">
          <a:xfrm>
            <a:off x="9799501" y="2590697"/>
            <a:ext cx="1066800" cy="381000"/>
          </a:xfrm>
          <a:prstGeom prst="rect">
            <a:avLst/>
          </a:prstGeom>
          <a:noFill/>
          <a:ln w="9525">
            <a:noFill/>
            <a:miter lim="800000"/>
            <a:headEnd/>
            <a:tailEnd/>
          </a:ln>
        </p:spPr>
        <p:txBody>
          <a:bodyPr lIns="0" tIns="0" rIns="0" bIns="0" anchor="ctr"/>
          <a:lstStyle/>
          <a:p>
            <a:pPr marL="587375" indent="-473075" algn="ctr">
              <a:lnSpc>
                <a:spcPct val="80000"/>
              </a:lnSpc>
            </a:pPr>
            <a:r>
              <a:rPr lang="zh-CN" altLang="en-US" sz="1200" b="1">
                <a:solidFill>
                  <a:srgbClr val="0F3A68">
                    <a:lumMod val="60000"/>
                    <a:lumOff val="40000"/>
                  </a:srgbClr>
                </a:solidFill>
                <a:latin typeface="+mn-ea"/>
                <a:ea typeface="+mn-ea"/>
              </a:rPr>
              <a:t>协调会议</a:t>
            </a:r>
            <a:endParaRPr lang="en-US" sz="1200" b="1">
              <a:solidFill>
                <a:srgbClr val="0F3A68">
                  <a:lumMod val="60000"/>
                  <a:lumOff val="40000"/>
                </a:srgbClr>
              </a:solidFill>
              <a:latin typeface="+mn-ea"/>
              <a:ea typeface="+mn-ea"/>
            </a:endParaRPr>
          </a:p>
        </p:txBody>
      </p:sp>
      <p:sp>
        <p:nvSpPr>
          <p:cNvPr id="62" name="TextBox 22"/>
          <p:cNvSpPr txBox="1">
            <a:spLocks noChangeArrowheads="1"/>
          </p:cNvSpPr>
          <p:nvPr/>
        </p:nvSpPr>
        <p:spPr bwMode="auto">
          <a:xfrm>
            <a:off x="9807289" y="4460613"/>
            <a:ext cx="1066800" cy="381000"/>
          </a:xfrm>
          <a:prstGeom prst="rect">
            <a:avLst/>
          </a:prstGeom>
          <a:noFill/>
          <a:ln w="9525">
            <a:noFill/>
            <a:miter lim="800000"/>
            <a:headEnd/>
            <a:tailEnd/>
          </a:ln>
        </p:spPr>
        <p:txBody>
          <a:bodyPr lIns="0" tIns="0" rIns="0" bIns="0" anchor="ctr"/>
          <a:lstStyle/>
          <a:p>
            <a:pPr marL="587375" indent="-473075" algn="ctr">
              <a:lnSpc>
                <a:spcPct val="80000"/>
              </a:lnSpc>
            </a:pPr>
            <a:r>
              <a:rPr lang="zh-CN" altLang="en-US" sz="1200" b="1">
                <a:solidFill>
                  <a:srgbClr val="0F3A68">
                    <a:lumMod val="60000"/>
                    <a:lumOff val="40000"/>
                  </a:srgbClr>
                </a:solidFill>
                <a:latin typeface="+mn-ea"/>
                <a:ea typeface="+mn-ea"/>
              </a:rPr>
              <a:t>考核流程</a:t>
            </a:r>
            <a:endParaRPr lang="en-US" sz="1200" b="1">
              <a:solidFill>
                <a:srgbClr val="0F3A68">
                  <a:lumMod val="60000"/>
                  <a:lumOff val="40000"/>
                </a:srgbClr>
              </a:solidFill>
              <a:latin typeface="+mn-ea"/>
              <a:ea typeface="+mn-ea"/>
            </a:endParaRPr>
          </a:p>
        </p:txBody>
      </p:sp>
      <p:pic>
        <p:nvPicPr>
          <p:cNvPr id="63" name="Picture 11"/>
          <p:cNvPicPr>
            <a:picLocks noChangeAspect="1" noChangeArrowheads="1"/>
          </p:cNvPicPr>
          <p:nvPr/>
        </p:nvPicPr>
        <p:blipFill>
          <a:blip r:embed="rId3" cstate="print"/>
          <a:srcRect/>
          <a:stretch>
            <a:fillRect/>
          </a:stretch>
        </p:blipFill>
        <p:spPr bwMode="auto">
          <a:xfrm>
            <a:off x="6891995" y="1149527"/>
            <a:ext cx="1554480" cy="903696"/>
          </a:xfrm>
          <a:prstGeom prst="rect">
            <a:avLst/>
          </a:prstGeom>
          <a:noFill/>
          <a:ln w="9525">
            <a:noFill/>
            <a:miter lim="800000"/>
            <a:headEnd/>
            <a:tailEnd/>
          </a:ln>
          <a:effectLst/>
        </p:spPr>
      </p:pic>
      <p:grpSp>
        <p:nvGrpSpPr>
          <p:cNvPr id="64" name="Group 27"/>
          <p:cNvGrpSpPr/>
          <p:nvPr/>
        </p:nvGrpSpPr>
        <p:grpSpPr>
          <a:xfrm>
            <a:off x="6755420" y="2745087"/>
            <a:ext cx="2179319" cy="1274880"/>
            <a:chOff x="4352779" y="2930746"/>
            <a:chExt cx="2179319" cy="1274880"/>
          </a:xfrm>
        </p:grpSpPr>
        <p:pic>
          <p:nvPicPr>
            <p:cNvPr id="65" name="Picture 12"/>
            <p:cNvPicPr>
              <a:picLocks noChangeAspect="1" noChangeArrowheads="1"/>
            </p:cNvPicPr>
            <p:nvPr/>
          </p:nvPicPr>
          <p:blipFill>
            <a:blip r:embed="rId4" cstate="print"/>
            <a:srcRect/>
            <a:stretch>
              <a:fillRect/>
            </a:stretch>
          </p:blipFill>
          <p:spPr bwMode="auto">
            <a:xfrm>
              <a:off x="4352779" y="2930746"/>
              <a:ext cx="1554480" cy="902363"/>
            </a:xfrm>
            <a:prstGeom prst="rect">
              <a:avLst/>
            </a:prstGeom>
            <a:noFill/>
            <a:ln w="9525">
              <a:noFill/>
              <a:miter lim="800000"/>
              <a:headEnd/>
              <a:tailEnd/>
            </a:ln>
            <a:effectLst/>
          </p:spPr>
        </p:pic>
        <p:pic>
          <p:nvPicPr>
            <p:cNvPr id="66" name="Picture 14"/>
            <p:cNvPicPr>
              <a:picLocks noChangeAspect="1" noChangeArrowheads="1"/>
            </p:cNvPicPr>
            <p:nvPr/>
          </p:nvPicPr>
          <p:blipFill>
            <a:blip r:embed="rId5" cstate="print"/>
            <a:srcRect/>
            <a:stretch>
              <a:fillRect/>
            </a:stretch>
          </p:blipFill>
          <p:spPr bwMode="auto">
            <a:xfrm>
              <a:off x="4649958" y="3094306"/>
              <a:ext cx="1554480" cy="906780"/>
            </a:xfrm>
            <a:prstGeom prst="rect">
              <a:avLst/>
            </a:prstGeom>
            <a:noFill/>
            <a:ln w="9525">
              <a:noFill/>
              <a:miter lim="800000"/>
              <a:headEnd/>
              <a:tailEnd/>
            </a:ln>
            <a:effectLst/>
          </p:spPr>
        </p:pic>
        <p:pic>
          <p:nvPicPr>
            <p:cNvPr id="67" name="Picture 13"/>
            <p:cNvPicPr>
              <a:picLocks noChangeAspect="1" noChangeArrowheads="1"/>
            </p:cNvPicPr>
            <p:nvPr/>
          </p:nvPicPr>
          <p:blipFill>
            <a:blip r:embed="rId6" cstate="print"/>
            <a:srcRect/>
            <a:stretch>
              <a:fillRect/>
            </a:stretch>
          </p:blipFill>
          <p:spPr bwMode="auto">
            <a:xfrm>
              <a:off x="4977618" y="3293988"/>
              <a:ext cx="1554480" cy="911638"/>
            </a:xfrm>
            <a:prstGeom prst="rect">
              <a:avLst/>
            </a:prstGeom>
            <a:noFill/>
            <a:ln w="9525">
              <a:noFill/>
              <a:miter lim="800000"/>
              <a:headEnd/>
              <a:tailEnd/>
            </a:ln>
            <a:effectLst/>
          </p:spPr>
        </p:pic>
      </p:grpSp>
      <p:grpSp>
        <p:nvGrpSpPr>
          <p:cNvPr id="68" name="Group 31"/>
          <p:cNvGrpSpPr/>
          <p:nvPr/>
        </p:nvGrpSpPr>
        <p:grpSpPr>
          <a:xfrm>
            <a:off x="6751316" y="4102154"/>
            <a:ext cx="2160882" cy="1317821"/>
            <a:chOff x="2351063" y="4287813"/>
            <a:chExt cx="2160882" cy="1317821"/>
          </a:xfrm>
        </p:grpSpPr>
        <p:pic>
          <p:nvPicPr>
            <p:cNvPr id="69" name="Picture 15"/>
            <p:cNvPicPr>
              <a:picLocks noChangeAspect="1" noChangeArrowheads="1"/>
            </p:cNvPicPr>
            <p:nvPr/>
          </p:nvPicPr>
          <p:blipFill>
            <a:blip r:embed="rId7" cstate="print"/>
            <a:srcRect/>
            <a:stretch>
              <a:fillRect/>
            </a:stretch>
          </p:blipFill>
          <p:spPr bwMode="auto">
            <a:xfrm>
              <a:off x="2351063" y="4287813"/>
              <a:ext cx="1600200" cy="931863"/>
            </a:xfrm>
            <a:prstGeom prst="rect">
              <a:avLst/>
            </a:prstGeom>
            <a:noFill/>
            <a:ln w="9525">
              <a:noFill/>
              <a:miter lim="800000"/>
              <a:headEnd/>
              <a:tailEnd/>
            </a:ln>
            <a:effectLst/>
          </p:spPr>
        </p:pic>
        <p:pic>
          <p:nvPicPr>
            <p:cNvPr id="70" name="Picture 16"/>
            <p:cNvPicPr>
              <a:picLocks noChangeAspect="1" noChangeArrowheads="1"/>
            </p:cNvPicPr>
            <p:nvPr/>
          </p:nvPicPr>
          <p:blipFill>
            <a:blip r:embed="rId8" cstate="print"/>
            <a:srcRect/>
            <a:stretch>
              <a:fillRect/>
            </a:stretch>
          </p:blipFill>
          <p:spPr bwMode="auto">
            <a:xfrm>
              <a:off x="2656449" y="4489743"/>
              <a:ext cx="1524000" cy="893763"/>
            </a:xfrm>
            <a:prstGeom prst="rect">
              <a:avLst/>
            </a:prstGeom>
            <a:noFill/>
            <a:ln w="9525">
              <a:noFill/>
              <a:miter lim="800000"/>
              <a:headEnd/>
              <a:tailEnd/>
            </a:ln>
            <a:effectLst/>
          </p:spPr>
        </p:pic>
        <p:pic>
          <p:nvPicPr>
            <p:cNvPr id="71" name="Picture 17"/>
            <p:cNvPicPr>
              <a:picLocks noChangeAspect="1" noChangeArrowheads="1"/>
            </p:cNvPicPr>
            <p:nvPr/>
          </p:nvPicPr>
          <p:blipFill>
            <a:blip r:embed="rId9" cstate="print"/>
            <a:srcRect/>
            <a:stretch>
              <a:fillRect/>
            </a:stretch>
          </p:blipFill>
          <p:spPr bwMode="auto">
            <a:xfrm>
              <a:off x="2972070" y="4691234"/>
              <a:ext cx="1539875" cy="914400"/>
            </a:xfrm>
            <a:prstGeom prst="rect">
              <a:avLst/>
            </a:prstGeom>
            <a:noFill/>
            <a:ln w="9525">
              <a:noFill/>
              <a:miter lim="800000"/>
              <a:headEnd/>
              <a:tailEnd/>
            </a:ln>
            <a:effectLst/>
          </p:spPr>
        </p:pic>
      </p:grpSp>
      <p:pic>
        <p:nvPicPr>
          <p:cNvPr id="72" name="Picture 18"/>
          <p:cNvPicPr>
            <a:picLocks noChangeAspect="1" noChangeArrowheads="1"/>
          </p:cNvPicPr>
          <p:nvPr/>
        </p:nvPicPr>
        <p:blipFill>
          <a:blip r:embed="rId10" cstate="print"/>
          <a:srcRect/>
          <a:stretch>
            <a:fillRect/>
          </a:stretch>
        </p:blipFill>
        <p:spPr bwMode="auto">
          <a:xfrm>
            <a:off x="9591234" y="1629073"/>
            <a:ext cx="1554480" cy="970670"/>
          </a:xfrm>
          <a:prstGeom prst="rect">
            <a:avLst/>
          </a:prstGeom>
          <a:noFill/>
          <a:ln w="9525">
            <a:noFill/>
            <a:miter lim="800000"/>
            <a:headEnd/>
            <a:tailEnd/>
          </a:ln>
          <a:effectLst/>
        </p:spPr>
      </p:pic>
      <p:pic>
        <p:nvPicPr>
          <p:cNvPr id="73" name="Picture 19"/>
          <p:cNvPicPr>
            <a:picLocks noChangeAspect="1" noChangeArrowheads="1"/>
          </p:cNvPicPr>
          <p:nvPr/>
        </p:nvPicPr>
        <p:blipFill>
          <a:blip r:embed="rId11" cstate="print"/>
          <a:srcRect/>
          <a:stretch>
            <a:fillRect/>
          </a:stretch>
        </p:blipFill>
        <p:spPr bwMode="auto">
          <a:xfrm>
            <a:off x="9588887" y="3413325"/>
            <a:ext cx="1577926" cy="1073150"/>
          </a:xfrm>
          <a:prstGeom prst="rect">
            <a:avLst/>
          </a:prstGeom>
          <a:noFill/>
          <a:ln w="9525">
            <a:noFill/>
            <a:miter lim="800000"/>
            <a:headEnd/>
            <a:tailEnd/>
          </a:ln>
          <a:effectLst/>
        </p:spPr>
      </p:pic>
    </p:spTree>
    <p:extLst>
      <p:ext uri="{BB962C8B-B14F-4D97-AF65-F5344CB8AC3E}">
        <p14:creationId xmlns="" xmlns:p14="http://schemas.microsoft.com/office/powerpoint/2010/main" val="408997873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大数据分析平台总体架构</a:t>
            </a:r>
            <a:r>
              <a:rPr lang="en-US" altLang="zh-CN" dirty="0" smtClean="0"/>
              <a:t>——</a:t>
            </a:r>
            <a:r>
              <a:rPr lang="zh-CN" altLang="en-US" dirty="0" smtClean="0"/>
              <a:t>数据管控平台</a:t>
            </a:r>
            <a:endParaRPr lang="zh-CN" altLang="en-US" dirty="0"/>
          </a:p>
        </p:txBody>
      </p:sp>
      <p:pic>
        <p:nvPicPr>
          <p:cNvPr id="18"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06226" y="2782272"/>
            <a:ext cx="2555805" cy="153831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19" name="直角三角形 18"/>
          <p:cNvSpPr/>
          <p:nvPr/>
        </p:nvSpPr>
        <p:spPr bwMode="auto">
          <a:xfrm flipH="1">
            <a:off x="1509503" y="827922"/>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20" name="直角三角形 19"/>
          <p:cNvSpPr/>
          <p:nvPr/>
        </p:nvSpPr>
        <p:spPr bwMode="auto">
          <a:xfrm flipH="1" flipV="1">
            <a:off x="1509503" y="4357473"/>
            <a:ext cx="1152528" cy="1908000"/>
          </a:xfrm>
          <a:prstGeom prst="rtTriangle">
            <a:avLst/>
          </a:prstGeom>
          <a:solidFill>
            <a:srgbClr val="81C0FF"/>
          </a:solidFill>
          <a:ln w="9525" cap="flat" cmpd="sng" algn="ctr">
            <a:solidFill>
              <a:schemeClr val="tx2">
                <a:lumMod val="20000"/>
                <a:lumOff val="80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3" name="矩形 2"/>
          <p:cNvSpPr/>
          <p:nvPr/>
        </p:nvSpPr>
        <p:spPr bwMode="auto">
          <a:xfrm>
            <a:off x="106226" y="4102154"/>
            <a:ext cx="2519574" cy="218428"/>
          </a:xfrm>
          <a:prstGeom prst="rect">
            <a:avLst/>
          </a:prstGeom>
          <a:noFill/>
          <a:ln w="19050" cap="flat" cmpd="sng" algn="ctr">
            <a:solidFill>
              <a:srgbClr val="FF0000"/>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26" name="矩形 25"/>
          <p:cNvSpPr/>
          <p:nvPr/>
        </p:nvSpPr>
        <p:spPr>
          <a:xfrm>
            <a:off x="2806097" y="882434"/>
            <a:ext cx="8354292" cy="1021433"/>
          </a:xfrm>
          <a:prstGeom prst="rect">
            <a:avLst/>
          </a:prstGeom>
        </p:spPr>
        <p:txBody>
          <a:bodyPr wrap="square">
            <a:spAutoFit/>
          </a:bodyPr>
          <a:lstStyle/>
          <a:p>
            <a:pPr marL="177800" lvl="1" indent="-177800" defTabSz="714375" eaLnBrk="0" hangingPunct="0">
              <a:lnSpc>
                <a:spcPct val="130000"/>
              </a:lnSpc>
              <a:spcBef>
                <a:spcPts val="0"/>
              </a:spcBef>
              <a:buClr>
                <a:srgbClr val="EE8A04"/>
              </a:buClr>
              <a:buSzPct val="80000"/>
              <a:buFont typeface="Wingdings" pitchFamily="2" charset="2"/>
              <a:buChar char="l"/>
              <a:defRPr/>
            </a:pPr>
            <a:r>
              <a:rPr lang="zh-CN" altLang="en-US" sz="1600" b="1" dirty="0">
                <a:solidFill>
                  <a:schemeClr val="tx1">
                    <a:lumMod val="50000"/>
                    <a:lumOff val="50000"/>
                  </a:schemeClr>
                </a:solidFill>
                <a:latin typeface="+mj-ea"/>
                <a:ea typeface="+mj-ea"/>
              </a:rPr>
              <a:t>数据</a:t>
            </a:r>
            <a:r>
              <a:rPr lang="zh-CN" altLang="zh-CN" sz="1600" b="1" dirty="0">
                <a:solidFill>
                  <a:schemeClr val="tx1">
                    <a:lumMod val="50000"/>
                    <a:lumOff val="50000"/>
                  </a:schemeClr>
                </a:solidFill>
                <a:latin typeface="+mj-ea"/>
                <a:ea typeface="+mj-ea"/>
              </a:rPr>
              <a:t>管控平台从总体上来说分为数据层、应用层、展现层三个主要层面，以数据层的数据库及相关基础系统为主要信息来源，通过应用层的运算处理，以不同的形式，不同的功能在展现层提供用户接口</a:t>
            </a:r>
            <a:endParaRPr lang="zh-CN" altLang="en-US" sz="1600" b="1" dirty="0">
              <a:solidFill>
                <a:schemeClr val="tx1">
                  <a:lumMod val="50000"/>
                  <a:lumOff val="50000"/>
                </a:schemeClr>
              </a:solidFill>
              <a:latin typeface="+mj-ea"/>
              <a:ea typeface="+mj-ea"/>
            </a:endParaRPr>
          </a:p>
        </p:txBody>
      </p:sp>
      <p:grpSp>
        <p:nvGrpSpPr>
          <p:cNvPr id="4" name="组合 3"/>
          <p:cNvGrpSpPr/>
          <p:nvPr/>
        </p:nvGrpSpPr>
        <p:grpSpPr>
          <a:xfrm>
            <a:off x="2789847" y="2054211"/>
            <a:ext cx="8419584" cy="4211261"/>
            <a:chOff x="2789847" y="1936633"/>
            <a:chExt cx="9001494" cy="3588599"/>
          </a:xfrm>
        </p:grpSpPr>
        <p:sp>
          <p:nvSpPr>
            <p:cNvPr id="81" name="Rectangle 164"/>
            <p:cNvSpPr>
              <a:spLocks noChangeArrowheads="1"/>
            </p:cNvSpPr>
            <p:nvPr/>
          </p:nvSpPr>
          <p:spPr bwMode="auto">
            <a:xfrm>
              <a:off x="3371919" y="3364630"/>
              <a:ext cx="1736725" cy="1557155"/>
            </a:xfrm>
            <a:prstGeom prst="rect">
              <a:avLst/>
            </a:prstGeom>
            <a:solidFill>
              <a:srgbClr val="D6EBF6"/>
            </a:solidFill>
            <a:ln w="12700">
              <a:noFill/>
              <a:miter lim="800000"/>
              <a:headEnd/>
              <a:tailEnd/>
            </a:ln>
            <a:effectLst>
              <a:outerShdw dist="107763" dir="2700000" algn="ctr" rotWithShape="0">
                <a:srgbClr val="99AACE">
                  <a:alpha val="50000"/>
                </a:srgbClr>
              </a:outerShdw>
            </a:effectLst>
          </p:spPr>
          <p:txBody>
            <a:bodyPr wrap="none"/>
            <a:lstStyle/>
            <a:p>
              <a:pPr algn="ctr" eaLnBrk="0" fontAlgn="ctr" hangingPunct="0">
                <a:spcBef>
                  <a:spcPct val="30000"/>
                </a:spcBef>
                <a:spcAft>
                  <a:spcPct val="10000"/>
                </a:spcAft>
                <a:buClr>
                  <a:srgbClr val="008000"/>
                </a:buClr>
                <a:defRPr/>
              </a:pPr>
              <a:r>
                <a:rPr lang="zh-CN" altLang="en-US" sz="1600" kern="0" dirty="0">
                  <a:solidFill>
                    <a:srgbClr val="000000"/>
                  </a:solidFill>
                  <a:latin typeface="Arial" charset="0"/>
                  <a:ea typeface="+mn-ea"/>
                </a:rPr>
                <a:t>首页</a:t>
              </a: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p:txBody>
        </p:sp>
        <p:sp>
          <p:nvSpPr>
            <p:cNvPr id="82" name="Rectangle 164"/>
            <p:cNvSpPr>
              <a:spLocks noChangeArrowheads="1"/>
            </p:cNvSpPr>
            <p:nvPr/>
          </p:nvSpPr>
          <p:spPr bwMode="auto">
            <a:xfrm>
              <a:off x="7818177" y="3364630"/>
              <a:ext cx="1479345" cy="1553997"/>
            </a:xfrm>
            <a:prstGeom prst="rect">
              <a:avLst/>
            </a:prstGeom>
            <a:solidFill>
              <a:srgbClr val="D6EBF6"/>
            </a:solidFill>
            <a:ln w="12700">
              <a:noFill/>
              <a:miter lim="800000"/>
              <a:headEnd/>
              <a:tailEnd/>
            </a:ln>
            <a:effectLst>
              <a:outerShdw dist="107763" dir="2700000" algn="ctr" rotWithShape="0">
                <a:srgbClr val="99AACE">
                  <a:alpha val="50000"/>
                </a:srgbClr>
              </a:outerShdw>
            </a:effectLst>
          </p:spPr>
          <p:txBody>
            <a:bodyPr wrap="none"/>
            <a:lstStyle/>
            <a:p>
              <a:pPr algn="ctr" eaLnBrk="0" fontAlgn="ctr" hangingPunct="0">
                <a:spcBef>
                  <a:spcPct val="30000"/>
                </a:spcBef>
                <a:spcAft>
                  <a:spcPct val="10000"/>
                </a:spcAft>
                <a:buClr>
                  <a:srgbClr val="008000"/>
                </a:buClr>
                <a:defRPr/>
              </a:pPr>
              <a:r>
                <a:rPr lang="zh-CN" altLang="en-US" sz="1600" kern="0" dirty="0" smtClean="0">
                  <a:solidFill>
                    <a:srgbClr val="000000"/>
                  </a:solidFill>
                  <a:latin typeface="Arial" charset="0"/>
                  <a:ea typeface="+mn-ea"/>
                </a:rPr>
                <a:t>标准管理</a:t>
              </a: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p:txBody>
        </p:sp>
        <p:sp>
          <p:nvSpPr>
            <p:cNvPr id="83" name="Text Box 56"/>
            <p:cNvSpPr txBox="1">
              <a:spLocks noChangeArrowheads="1"/>
            </p:cNvSpPr>
            <p:nvPr/>
          </p:nvSpPr>
          <p:spPr bwMode="auto">
            <a:xfrm>
              <a:off x="3465581" y="3769442"/>
              <a:ext cx="360363"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lIns="0" tIns="0" rIns="0" bIns="0" anchor="ctr"/>
            <a:lstStyle/>
            <a:p>
              <a:pPr algn="ctr" eaLnBrk="0" hangingPunct="0">
                <a:lnSpc>
                  <a:spcPct val="80000"/>
                </a:lnSpc>
                <a:buClr>
                  <a:srgbClr val="006699"/>
                </a:buClr>
                <a:defRPr/>
              </a:pPr>
              <a:r>
                <a:rPr lang="zh-CN" altLang="en-US" sz="1400" kern="0" dirty="0" smtClean="0">
                  <a:solidFill>
                    <a:srgbClr val="FFFFFF"/>
                  </a:solidFill>
                  <a:latin typeface="Arial" charset="0"/>
                  <a:ea typeface="华文细黑"/>
                </a:rPr>
                <a:t>主</a:t>
              </a:r>
              <a:endParaRPr lang="en-US" altLang="zh-CN" sz="1400" kern="0" dirty="0" smtClean="0">
                <a:solidFill>
                  <a:srgbClr val="FFFFFF"/>
                </a:solidFill>
                <a:latin typeface="Arial" charset="0"/>
                <a:ea typeface="华文细黑"/>
              </a:endParaRPr>
            </a:p>
            <a:p>
              <a:pPr algn="ctr" eaLnBrk="0" hangingPunct="0">
                <a:lnSpc>
                  <a:spcPct val="80000"/>
                </a:lnSpc>
                <a:buClr>
                  <a:srgbClr val="006699"/>
                </a:buClr>
                <a:defRPr/>
              </a:pPr>
              <a:r>
                <a:rPr lang="zh-CN" altLang="en-US" sz="1400" kern="0" dirty="0" smtClean="0">
                  <a:solidFill>
                    <a:srgbClr val="FFFFFF"/>
                  </a:solidFill>
                  <a:latin typeface="Arial" charset="0"/>
                  <a:ea typeface="华文细黑"/>
                </a:rPr>
                <a:t>菜</a:t>
              </a:r>
              <a:endParaRPr lang="en-US" altLang="zh-CN" sz="1400" kern="0" dirty="0" smtClean="0">
                <a:solidFill>
                  <a:srgbClr val="FFFFFF"/>
                </a:solidFill>
                <a:latin typeface="Arial" charset="0"/>
                <a:ea typeface="华文细黑"/>
              </a:endParaRPr>
            </a:p>
            <a:p>
              <a:pPr algn="ctr" eaLnBrk="0" hangingPunct="0">
                <a:lnSpc>
                  <a:spcPct val="80000"/>
                </a:lnSpc>
                <a:buClr>
                  <a:srgbClr val="006699"/>
                </a:buClr>
                <a:defRPr/>
              </a:pPr>
              <a:r>
                <a:rPr lang="zh-CN" altLang="en-US" sz="1400" kern="0" dirty="0" smtClean="0">
                  <a:solidFill>
                    <a:srgbClr val="FFFFFF"/>
                  </a:solidFill>
                  <a:latin typeface="Arial" charset="0"/>
                  <a:ea typeface="华文细黑"/>
                </a:rPr>
                <a:t>单</a:t>
              </a:r>
              <a:endParaRPr lang="zh-CN" altLang="en-US" sz="1400" kern="0" dirty="0">
                <a:solidFill>
                  <a:srgbClr val="FFFFFF"/>
                </a:solidFill>
                <a:latin typeface="Arial" charset="0"/>
                <a:ea typeface="华文细黑"/>
              </a:endParaRPr>
            </a:p>
          </p:txBody>
        </p:sp>
        <p:sp>
          <p:nvSpPr>
            <p:cNvPr id="84" name="Text Box 56"/>
            <p:cNvSpPr txBox="1">
              <a:spLocks noChangeArrowheads="1"/>
            </p:cNvSpPr>
            <p:nvPr/>
          </p:nvSpPr>
          <p:spPr bwMode="auto">
            <a:xfrm>
              <a:off x="3871981" y="3769442"/>
              <a:ext cx="360363"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lIns="0" tIns="0" rIns="0" bIns="0" anchor="ctr"/>
            <a:lstStyle/>
            <a:p>
              <a:pPr algn="ctr" eaLnBrk="0" hangingPunct="0">
                <a:lnSpc>
                  <a:spcPct val="80000"/>
                </a:lnSpc>
                <a:buClr>
                  <a:srgbClr val="006699"/>
                </a:buClr>
                <a:defRPr/>
              </a:pPr>
              <a:r>
                <a:rPr lang="zh-CN" altLang="en-US" sz="1400" kern="0" dirty="0">
                  <a:solidFill>
                    <a:srgbClr val="FFFFFF"/>
                  </a:solidFill>
                  <a:latin typeface="Arial" charset="0"/>
                  <a:ea typeface="华文细黑"/>
                </a:rPr>
                <a:t>指</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标</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速</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递</a:t>
              </a:r>
            </a:p>
          </p:txBody>
        </p:sp>
        <p:sp>
          <p:nvSpPr>
            <p:cNvPr id="85" name="Text Box 56"/>
            <p:cNvSpPr txBox="1">
              <a:spLocks noChangeArrowheads="1"/>
            </p:cNvSpPr>
            <p:nvPr/>
          </p:nvSpPr>
          <p:spPr bwMode="auto">
            <a:xfrm>
              <a:off x="4297431" y="3769442"/>
              <a:ext cx="360363"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lIns="0" tIns="0" rIns="0" bIns="0" anchor="ctr"/>
            <a:lstStyle/>
            <a:p>
              <a:pPr algn="ctr" eaLnBrk="0" hangingPunct="0">
                <a:lnSpc>
                  <a:spcPct val="80000"/>
                </a:lnSpc>
                <a:buClr>
                  <a:srgbClr val="006699"/>
                </a:buClr>
                <a:defRPr/>
              </a:pPr>
              <a:r>
                <a:rPr lang="zh-CN" altLang="en-US" sz="1400" kern="0" dirty="0">
                  <a:solidFill>
                    <a:srgbClr val="FFFFFF"/>
                  </a:solidFill>
                  <a:latin typeface="Arial" charset="0"/>
                  <a:ea typeface="华文细黑"/>
                </a:rPr>
                <a:t>待</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办</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事</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项</a:t>
              </a:r>
            </a:p>
          </p:txBody>
        </p:sp>
        <p:sp>
          <p:nvSpPr>
            <p:cNvPr id="86" name="Text Box 56"/>
            <p:cNvSpPr txBox="1">
              <a:spLocks noChangeArrowheads="1"/>
            </p:cNvSpPr>
            <p:nvPr/>
          </p:nvSpPr>
          <p:spPr bwMode="auto">
            <a:xfrm>
              <a:off x="4726056" y="3769442"/>
              <a:ext cx="360363"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lIns="0" tIns="0" rIns="0" bIns="0" anchor="ctr"/>
            <a:lstStyle/>
            <a:p>
              <a:pPr algn="ctr" eaLnBrk="0" hangingPunct="0">
                <a:lnSpc>
                  <a:spcPct val="80000"/>
                </a:lnSpc>
                <a:buClr>
                  <a:srgbClr val="006699"/>
                </a:buClr>
                <a:defRPr/>
              </a:pPr>
              <a:r>
                <a:rPr lang="zh-CN" altLang="en-US" sz="1400" kern="0" dirty="0" smtClean="0">
                  <a:solidFill>
                    <a:srgbClr val="FFFFFF"/>
                  </a:solidFill>
                  <a:latin typeface="Arial" charset="0"/>
                  <a:ea typeface="华文细黑"/>
                </a:rPr>
                <a:t>信</a:t>
              </a:r>
              <a:endParaRPr lang="en-US" altLang="zh-CN" sz="1400" kern="0" dirty="0" smtClean="0">
                <a:solidFill>
                  <a:srgbClr val="FFFFFF"/>
                </a:solidFill>
                <a:latin typeface="Arial" charset="0"/>
                <a:ea typeface="华文细黑"/>
              </a:endParaRPr>
            </a:p>
            <a:p>
              <a:pPr algn="ctr" eaLnBrk="0" hangingPunct="0">
                <a:lnSpc>
                  <a:spcPct val="80000"/>
                </a:lnSpc>
                <a:buClr>
                  <a:srgbClr val="006699"/>
                </a:buClr>
                <a:defRPr/>
              </a:pPr>
              <a:r>
                <a:rPr lang="zh-CN" altLang="en-US" sz="1400" kern="0" dirty="0" smtClean="0">
                  <a:solidFill>
                    <a:srgbClr val="FFFFFF"/>
                  </a:solidFill>
                  <a:latin typeface="Arial" charset="0"/>
                  <a:ea typeface="华文细黑"/>
                </a:rPr>
                <a:t>息</a:t>
              </a:r>
              <a:endParaRPr lang="en-US" altLang="zh-CN" sz="1400" kern="0" dirty="0" smtClean="0">
                <a:solidFill>
                  <a:srgbClr val="FFFFFF"/>
                </a:solidFill>
                <a:latin typeface="Arial" charset="0"/>
                <a:ea typeface="华文细黑"/>
              </a:endParaRPr>
            </a:p>
            <a:p>
              <a:pPr algn="ctr" eaLnBrk="0" hangingPunct="0">
                <a:lnSpc>
                  <a:spcPct val="80000"/>
                </a:lnSpc>
                <a:buClr>
                  <a:srgbClr val="006699"/>
                </a:buClr>
                <a:defRPr/>
              </a:pPr>
              <a:r>
                <a:rPr lang="zh-CN" altLang="en-US" sz="1400" kern="0" dirty="0" smtClean="0">
                  <a:solidFill>
                    <a:srgbClr val="FFFFFF"/>
                  </a:solidFill>
                  <a:latin typeface="Arial" charset="0"/>
                  <a:ea typeface="华文细黑"/>
                </a:rPr>
                <a:t>地</a:t>
              </a:r>
              <a:endParaRPr lang="en-US" altLang="zh-CN" sz="1400" kern="0" dirty="0" smtClean="0">
                <a:solidFill>
                  <a:srgbClr val="FFFFFF"/>
                </a:solidFill>
                <a:latin typeface="Arial" charset="0"/>
                <a:ea typeface="华文细黑"/>
              </a:endParaRPr>
            </a:p>
            <a:p>
              <a:pPr algn="ctr" eaLnBrk="0" hangingPunct="0">
                <a:lnSpc>
                  <a:spcPct val="80000"/>
                </a:lnSpc>
                <a:buClr>
                  <a:srgbClr val="006699"/>
                </a:buClr>
                <a:defRPr/>
              </a:pPr>
              <a:r>
                <a:rPr lang="zh-CN" altLang="en-US" sz="1400" kern="0" dirty="0" smtClean="0">
                  <a:solidFill>
                    <a:srgbClr val="FFFFFF"/>
                  </a:solidFill>
                  <a:latin typeface="Arial" charset="0"/>
                  <a:ea typeface="华文细黑"/>
                </a:rPr>
                <a:t>图</a:t>
              </a:r>
              <a:endParaRPr lang="zh-CN" altLang="en-US" sz="1400" kern="0" dirty="0">
                <a:solidFill>
                  <a:srgbClr val="FFFFFF"/>
                </a:solidFill>
                <a:latin typeface="Arial" charset="0"/>
                <a:ea typeface="华文细黑"/>
              </a:endParaRPr>
            </a:p>
          </p:txBody>
        </p:sp>
        <p:sp>
          <p:nvSpPr>
            <p:cNvPr id="87" name="Text Box 56"/>
            <p:cNvSpPr txBox="1">
              <a:spLocks noChangeArrowheads="1"/>
            </p:cNvSpPr>
            <p:nvPr/>
          </p:nvSpPr>
          <p:spPr bwMode="auto">
            <a:xfrm>
              <a:off x="7937240" y="3781320"/>
              <a:ext cx="360362"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lIns="0" tIns="0" rIns="0" bIns="0" anchor="ctr"/>
            <a:lstStyle/>
            <a:p>
              <a:pPr algn="ctr" eaLnBrk="0" hangingPunct="0">
                <a:lnSpc>
                  <a:spcPct val="80000"/>
                </a:lnSpc>
                <a:buClr>
                  <a:srgbClr val="006699"/>
                </a:buClr>
                <a:defRPr/>
              </a:pPr>
              <a:r>
                <a:rPr lang="zh-CN" altLang="en-US" sz="1400" kern="0" dirty="0" smtClean="0">
                  <a:solidFill>
                    <a:srgbClr val="FFFFFF"/>
                  </a:solidFill>
                  <a:latin typeface="Arial" charset="0"/>
                  <a:ea typeface="华文细黑"/>
                </a:rPr>
                <a:t>标</a:t>
              </a:r>
              <a:endParaRPr lang="en-US" altLang="zh-CN" sz="1400" kern="0" dirty="0" smtClean="0">
                <a:solidFill>
                  <a:srgbClr val="FFFFFF"/>
                </a:solidFill>
                <a:latin typeface="Arial" charset="0"/>
                <a:ea typeface="华文细黑"/>
              </a:endParaRPr>
            </a:p>
            <a:p>
              <a:pPr algn="ctr" eaLnBrk="0" hangingPunct="0">
                <a:lnSpc>
                  <a:spcPct val="80000"/>
                </a:lnSpc>
                <a:buClr>
                  <a:srgbClr val="006699"/>
                </a:buClr>
                <a:defRPr/>
              </a:pPr>
              <a:r>
                <a:rPr lang="zh-CN" altLang="en-US" sz="1400" kern="0" dirty="0" smtClean="0">
                  <a:solidFill>
                    <a:srgbClr val="FFFFFF"/>
                  </a:solidFill>
                  <a:latin typeface="Arial" charset="0"/>
                  <a:ea typeface="华文细黑"/>
                </a:rPr>
                <a:t>准</a:t>
              </a:r>
              <a:endParaRPr lang="en-US" altLang="zh-CN" sz="1400" kern="0" dirty="0" smtClean="0">
                <a:solidFill>
                  <a:srgbClr val="FFFFFF"/>
                </a:solidFill>
                <a:latin typeface="Arial" charset="0"/>
                <a:ea typeface="华文细黑"/>
              </a:endParaRPr>
            </a:p>
            <a:p>
              <a:pPr algn="ctr" eaLnBrk="0" hangingPunct="0">
                <a:lnSpc>
                  <a:spcPct val="80000"/>
                </a:lnSpc>
                <a:buClr>
                  <a:srgbClr val="006699"/>
                </a:buClr>
                <a:defRPr/>
              </a:pPr>
              <a:r>
                <a:rPr lang="zh-CN" altLang="en-US" sz="1400" kern="0" dirty="0" smtClean="0">
                  <a:solidFill>
                    <a:srgbClr val="FFFFFF"/>
                  </a:solidFill>
                  <a:latin typeface="Arial" charset="0"/>
                  <a:ea typeface="华文细黑"/>
                </a:rPr>
                <a:t>浏</a:t>
              </a:r>
              <a:endParaRPr lang="en-US" altLang="zh-CN" sz="1400" kern="0" dirty="0" smtClean="0">
                <a:solidFill>
                  <a:srgbClr val="FFFFFF"/>
                </a:solidFill>
                <a:latin typeface="Arial" charset="0"/>
                <a:ea typeface="华文细黑"/>
              </a:endParaRPr>
            </a:p>
            <a:p>
              <a:pPr algn="ctr" eaLnBrk="0" hangingPunct="0">
                <a:lnSpc>
                  <a:spcPct val="80000"/>
                </a:lnSpc>
                <a:buClr>
                  <a:srgbClr val="006699"/>
                </a:buClr>
                <a:defRPr/>
              </a:pPr>
              <a:r>
                <a:rPr lang="zh-CN" altLang="en-US" sz="1400" kern="0" dirty="0" smtClean="0">
                  <a:solidFill>
                    <a:srgbClr val="FFFFFF"/>
                  </a:solidFill>
                  <a:latin typeface="Arial" charset="0"/>
                  <a:ea typeface="华文细黑"/>
                </a:rPr>
                <a:t>览</a:t>
              </a:r>
              <a:endParaRPr lang="zh-CN" altLang="en-US" sz="1400" kern="0" dirty="0">
                <a:solidFill>
                  <a:srgbClr val="FFFFFF"/>
                </a:solidFill>
                <a:latin typeface="Arial" charset="0"/>
                <a:ea typeface="华文细黑"/>
              </a:endParaRPr>
            </a:p>
          </p:txBody>
        </p:sp>
        <p:sp>
          <p:nvSpPr>
            <p:cNvPr id="88" name="Text Box 56"/>
            <p:cNvSpPr txBox="1">
              <a:spLocks noChangeArrowheads="1"/>
            </p:cNvSpPr>
            <p:nvPr/>
          </p:nvSpPr>
          <p:spPr bwMode="auto">
            <a:xfrm>
              <a:off x="8376331" y="3781320"/>
              <a:ext cx="360362"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lIns="0" tIns="0" rIns="0" bIns="0" anchor="ctr"/>
            <a:lstStyle/>
            <a:p>
              <a:pPr algn="ctr" eaLnBrk="0" hangingPunct="0">
                <a:lnSpc>
                  <a:spcPct val="80000"/>
                </a:lnSpc>
                <a:buClr>
                  <a:srgbClr val="006699"/>
                </a:buClr>
                <a:defRPr/>
              </a:pPr>
              <a:r>
                <a:rPr lang="zh-CN" altLang="en-US" sz="1400" kern="0" dirty="0" smtClean="0">
                  <a:solidFill>
                    <a:srgbClr val="FFFFFF"/>
                  </a:solidFill>
                  <a:latin typeface="Arial" charset="0"/>
                  <a:ea typeface="华文细黑"/>
                </a:rPr>
                <a:t>标</a:t>
              </a:r>
              <a:endParaRPr lang="en-US" altLang="zh-CN" sz="1400" kern="0" dirty="0" smtClean="0">
                <a:solidFill>
                  <a:srgbClr val="FFFFFF"/>
                </a:solidFill>
                <a:latin typeface="Arial" charset="0"/>
                <a:ea typeface="华文细黑"/>
              </a:endParaRPr>
            </a:p>
            <a:p>
              <a:pPr algn="ctr" eaLnBrk="0" hangingPunct="0">
                <a:lnSpc>
                  <a:spcPct val="80000"/>
                </a:lnSpc>
                <a:buClr>
                  <a:srgbClr val="006699"/>
                </a:buClr>
                <a:defRPr/>
              </a:pPr>
              <a:r>
                <a:rPr lang="zh-CN" altLang="en-US" sz="1400" kern="0" dirty="0" smtClean="0">
                  <a:solidFill>
                    <a:srgbClr val="FFFFFF"/>
                  </a:solidFill>
                  <a:latin typeface="Arial" charset="0"/>
                  <a:ea typeface="华文细黑"/>
                </a:rPr>
                <a:t>准</a:t>
              </a:r>
              <a:endParaRPr lang="en-US" altLang="zh-CN" sz="1400" kern="0" dirty="0" smtClean="0">
                <a:solidFill>
                  <a:srgbClr val="FFFFFF"/>
                </a:solidFill>
                <a:latin typeface="Arial" charset="0"/>
                <a:ea typeface="华文细黑"/>
              </a:endParaRPr>
            </a:p>
            <a:p>
              <a:pPr algn="ctr" eaLnBrk="0" hangingPunct="0">
                <a:lnSpc>
                  <a:spcPct val="80000"/>
                </a:lnSpc>
                <a:buClr>
                  <a:srgbClr val="006699"/>
                </a:buClr>
                <a:defRPr/>
              </a:pPr>
              <a:r>
                <a:rPr lang="zh-CN" altLang="en-US" sz="1400" kern="0" dirty="0" smtClean="0">
                  <a:solidFill>
                    <a:srgbClr val="FFFFFF"/>
                  </a:solidFill>
                  <a:latin typeface="Arial" charset="0"/>
                  <a:ea typeface="华文细黑"/>
                </a:rPr>
                <a:t>维</a:t>
              </a:r>
              <a:endParaRPr lang="en-US" altLang="zh-CN" sz="1400" kern="0" dirty="0" smtClean="0">
                <a:solidFill>
                  <a:srgbClr val="FFFFFF"/>
                </a:solidFill>
                <a:latin typeface="Arial" charset="0"/>
                <a:ea typeface="华文细黑"/>
              </a:endParaRPr>
            </a:p>
            <a:p>
              <a:pPr algn="ctr" eaLnBrk="0" hangingPunct="0">
                <a:lnSpc>
                  <a:spcPct val="80000"/>
                </a:lnSpc>
                <a:buClr>
                  <a:srgbClr val="006699"/>
                </a:buClr>
                <a:defRPr/>
              </a:pPr>
              <a:r>
                <a:rPr lang="zh-CN" altLang="en-US" sz="1400" kern="0" dirty="0" smtClean="0">
                  <a:solidFill>
                    <a:srgbClr val="FFFFFF"/>
                  </a:solidFill>
                  <a:latin typeface="Arial" charset="0"/>
                  <a:ea typeface="华文细黑"/>
                </a:rPr>
                <a:t>护</a:t>
              </a:r>
              <a:endParaRPr lang="en-US" altLang="zh-CN" sz="1400" kern="0" dirty="0">
                <a:solidFill>
                  <a:srgbClr val="FFFFFF"/>
                </a:solidFill>
                <a:latin typeface="Arial" charset="0"/>
                <a:ea typeface="华文细黑"/>
              </a:endParaRPr>
            </a:p>
          </p:txBody>
        </p:sp>
        <p:sp>
          <p:nvSpPr>
            <p:cNvPr id="89" name="Rectangle 164"/>
            <p:cNvSpPr>
              <a:spLocks noChangeArrowheads="1"/>
            </p:cNvSpPr>
            <p:nvPr/>
          </p:nvSpPr>
          <p:spPr bwMode="auto">
            <a:xfrm>
              <a:off x="5225244" y="3364630"/>
              <a:ext cx="1412205" cy="1553997"/>
            </a:xfrm>
            <a:prstGeom prst="rect">
              <a:avLst/>
            </a:prstGeom>
            <a:solidFill>
              <a:srgbClr val="D6EBF6"/>
            </a:solidFill>
            <a:ln w="12700">
              <a:noFill/>
              <a:miter lim="800000"/>
              <a:headEnd/>
              <a:tailEnd/>
            </a:ln>
            <a:effectLst>
              <a:outerShdw dist="107763" dir="2700000" algn="ctr" rotWithShape="0">
                <a:srgbClr val="99AACE">
                  <a:alpha val="50000"/>
                </a:srgbClr>
              </a:outerShdw>
            </a:effectLst>
          </p:spPr>
          <p:txBody>
            <a:bodyPr wrap="none"/>
            <a:lstStyle/>
            <a:p>
              <a:pPr algn="ctr" eaLnBrk="0" fontAlgn="ctr" hangingPunct="0">
                <a:spcBef>
                  <a:spcPct val="30000"/>
                </a:spcBef>
                <a:spcAft>
                  <a:spcPct val="10000"/>
                </a:spcAft>
                <a:buClr>
                  <a:srgbClr val="008000"/>
                </a:buClr>
                <a:defRPr/>
              </a:pPr>
              <a:r>
                <a:rPr lang="zh-CN" altLang="en-US" sz="1600" kern="0" dirty="0">
                  <a:solidFill>
                    <a:srgbClr val="000000"/>
                  </a:solidFill>
                  <a:latin typeface="Arial" charset="0"/>
                  <a:ea typeface="+mn-ea"/>
                </a:rPr>
                <a:t>工作管理</a:t>
              </a: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p:txBody>
        </p:sp>
        <p:sp>
          <p:nvSpPr>
            <p:cNvPr id="90" name="Text Box 56"/>
            <p:cNvSpPr txBox="1">
              <a:spLocks noChangeArrowheads="1"/>
            </p:cNvSpPr>
            <p:nvPr/>
          </p:nvSpPr>
          <p:spPr bwMode="auto">
            <a:xfrm>
              <a:off x="5322081" y="3769442"/>
              <a:ext cx="358775"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lIns="0" tIns="0" rIns="0" bIns="0" anchor="ctr"/>
            <a:lstStyle/>
            <a:p>
              <a:pPr algn="ctr" eaLnBrk="0" hangingPunct="0">
                <a:lnSpc>
                  <a:spcPct val="80000"/>
                </a:lnSpc>
                <a:buClr>
                  <a:srgbClr val="006699"/>
                </a:buClr>
                <a:defRPr/>
              </a:pPr>
              <a:r>
                <a:rPr lang="zh-CN" altLang="en-US" sz="1400" kern="0" dirty="0">
                  <a:solidFill>
                    <a:srgbClr val="FFFFFF"/>
                  </a:solidFill>
                  <a:latin typeface="Arial" charset="0"/>
                  <a:ea typeface="华文细黑"/>
                </a:rPr>
                <a:t>流</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程</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管</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理</a:t>
              </a:r>
            </a:p>
          </p:txBody>
        </p:sp>
        <p:sp>
          <p:nvSpPr>
            <p:cNvPr id="91" name="Text Box 56"/>
            <p:cNvSpPr txBox="1">
              <a:spLocks noChangeArrowheads="1"/>
            </p:cNvSpPr>
            <p:nvPr/>
          </p:nvSpPr>
          <p:spPr bwMode="auto">
            <a:xfrm>
              <a:off x="5736419" y="3769442"/>
              <a:ext cx="358775"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lIns="0" tIns="0" rIns="0" bIns="0" anchor="ctr"/>
            <a:lstStyle/>
            <a:p>
              <a:pPr algn="ctr" eaLnBrk="0" hangingPunct="0">
                <a:lnSpc>
                  <a:spcPct val="80000"/>
                </a:lnSpc>
                <a:buClr>
                  <a:srgbClr val="006699"/>
                </a:buClr>
                <a:defRPr/>
              </a:pPr>
              <a:r>
                <a:rPr lang="zh-CN" altLang="en-US" sz="1400" kern="0" dirty="0">
                  <a:solidFill>
                    <a:srgbClr val="FFFFFF"/>
                  </a:solidFill>
                  <a:latin typeface="Arial" charset="0"/>
                  <a:ea typeface="华文细黑"/>
                </a:rPr>
                <a:t>绩</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效</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指</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标</a:t>
              </a:r>
            </a:p>
          </p:txBody>
        </p:sp>
        <p:sp>
          <p:nvSpPr>
            <p:cNvPr id="92" name="Rectangle 164"/>
            <p:cNvSpPr>
              <a:spLocks noChangeArrowheads="1"/>
            </p:cNvSpPr>
            <p:nvPr/>
          </p:nvSpPr>
          <p:spPr bwMode="auto">
            <a:xfrm>
              <a:off x="6765231" y="3364630"/>
              <a:ext cx="928688" cy="1553997"/>
            </a:xfrm>
            <a:prstGeom prst="rect">
              <a:avLst/>
            </a:prstGeom>
            <a:solidFill>
              <a:srgbClr val="D6EBF6"/>
            </a:solidFill>
            <a:ln w="12700">
              <a:noFill/>
              <a:miter lim="800000"/>
              <a:headEnd/>
              <a:tailEnd/>
            </a:ln>
            <a:effectLst>
              <a:outerShdw dist="107763" dir="2700000" algn="ctr" rotWithShape="0">
                <a:srgbClr val="99AACE">
                  <a:alpha val="50000"/>
                </a:srgbClr>
              </a:outerShdw>
            </a:effectLst>
          </p:spPr>
          <p:txBody>
            <a:bodyPr wrap="none"/>
            <a:lstStyle/>
            <a:p>
              <a:pPr algn="ctr" eaLnBrk="0" fontAlgn="ctr" hangingPunct="0">
                <a:spcBef>
                  <a:spcPct val="30000"/>
                </a:spcBef>
                <a:spcAft>
                  <a:spcPct val="10000"/>
                </a:spcAft>
                <a:buClr>
                  <a:srgbClr val="008000"/>
                </a:buClr>
                <a:defRPr/>
              </a:pPr>
              <a:r>
                <a:rPr lang="zh-CN" altLang="en-US" sz="1600" kern="0" dirty="0">
                  <a:solidFill>
                    <a:srgbClr val="000000"/>
                  </a:solidFill>
                  <a:latin typeface="Arial" charset="0"/>
                  <a:ea typeface="+mn-ea"/>
                </a:rPr>
                <a:t>系统管理</a:t>
              </a: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p:txBody>
        </p:sp>
        <p:sp>
          <p:nvSpPr>
            <p:cNvPr id="93" name="Text Box 56"/>
            <p:cNvSpPr txBox="1">
              <a:spLocks noChangeArrowheads="1"/>
            </p:cNvSpPr>
            <p:nvPr/>
          </p:nvSpPr>
          <p:spPr bwMode="auto">
            <a:xfrm>
              <a:off x="6849369" y="3769442"/>
              <a:ext cx="360362"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lIns="0" tIns="0" rIns="0" bIns="0" anchor="ctr"/>
            <a:lstStyle/>
            <a:p>
              <a:pPr algn="ctr" eaLnBrk="0" hangingPunct="0">
                <a:lnSpc>
                  <a:spcPct val="80000"/>
                </a:lnSpc>
                <a:buClr>
                  <a:srgbClr val="006699"/>
                </a:buClr>
                <a:defRPr/>
              </a:pPr>
              <a:r>
                <a:rPr lang="zh-CN" altLang="en-US" sz="1400" kern="0" dirty="0">
                  <a:solidFill>
                    <a:srgbClr val="FFFFFF"/>
                  </a:solidFill>
                  <a:latin typeface="Arial" charset="0"/>
                  <a:ea typeface="华文细黑"/>
                </a:rPr>
                <a:t>用</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户</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管</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理</a:t>
              </a:r>
            </a:p>
          </p:txBody>
        </p:sp>
        <p:sp>
          <p:nvSpPr>
            <p:cNvPr id="94" name="Text Box 56"/>
            <p:cNvSpPr txBox="1">
              <a:spLocks noChangeArrowheads="1"/>
            </p:cNvSpPr>
            <p:nvPr/>
          </p:nvSpPr>
          <p:spPr bwMode="auto">
            <a:xfrm>
              <a:off x="7262119" y="3769442"/>
              <a:ext cx="360362"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lIns="0" tIns="0" rIns="0" bIns="0" anchor="ctr"/>
            <a:lstStyle/>
            <a:p>
              <a:pPr algn="ctr" eaLnBrk="0" hangingPunct="0">
                <a:lnSpc>
                  <a:spcPct val="80000"/>
                </a:lnSpc>
                <a:buClr>
                  <a:srgbClr val="006699"/>
                </a:buClr>
                <a:defRPr/>
              </a:pPr>
              <a:r>
                <a:rPr lang="zh-CN" altLang="en-US" sz="1400" kern="0" dirty="0">
                  <a:solidFill>
                    <a:srgbClr val="FFFFFF"/>
                  </a:solidFill>
                  <a:latin typeface="Arial" charset="0"/>
                  <a:ea typeface="华文细黑"/>
                </a:rPr>
                <a:t>权</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限</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管</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理</a:t>
              </a:r>
            </a:p>
          </p:txBody>
        </p:sp>
        <p:sp>
          <p:nvSpPr>
            <p:cNvPr id="95" name="Text Box 56"/>
            <p:cNvSpPr txBox="1">
              <a:spLocks noChangeArrowheads="1"/>
            </p:cNvSpPr>
            <p:nvPr/>
          </p:nvSpPr>
          <p:spPr bwMode="auto">
            <a:xfrm>
              <a:off x="6157831" y="3769442"/>
              <a:ext cx="358775"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lIns="0" tIns="0" rIns="0" bIns="0" anchor="ctr"/>
            <a:lstStyle/>
            <a:p>
              <a:pPr algn="ctr" eaLnBrk="0" hangingPunct="0">
                <a:lnSpc>
                  <a:spcPct val="80000"/>
                </a:lnSpc>
                <a:buClr>
                  <a:srgbClr val="006699"/>
                </a:buClr>
                <a:defRPr/>
              </a:pPr>
              <a:r>
                <a:rPr lang="zh-CN" altLang="en-US" sz="1400" kern="0" dirty="0">
                  <a:solidFill>
                    <a:srgbClr val="FFFFFF"/>
                  </a:solidFill>
                  <a:latin typeface="Arial" charset="0"/>
                  <a:ea typeface="华文细黑"/>
                </a:rPr>
                <a:t>规</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范</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管</a:t>
              </a:r>
              <a:endParaRPr lang="en-US" altLang="zh-CN" sz="1400" kern="0" dirty="0">
                <a:solidFill>
                  <a:srgbClr val="FFFFFF"/>
                </a:solidFill>
                <a:latin typeface="Arial" charset="0"/>
                <a:ea typeface="华文细黑"/>
              </a:endParaRPr>
            </a:p>
            <a:p>
              <a:pPr algn="ctr" eaLnBrk="0" hangingPunct="0">
                <a:lnSpc>
                  <a:spcPct val="80000"/>
                </a:lnSpc>
                <a:buClr>
                  <a:srgbClr val="006699"/>
                </a:buClr>
                <a:defRPr/>
              </a:pPr>
              <a:r>
                <a:rPr lang="zh-CN" altLang="en-US" sz="1400" kern="0" dirty="0">
                  <a:solidFill>
                    <a:srgbClr val="FFFFFF"/>
                  </a:solidFill>
                  <a:latin typeface="Arial" charset="0"/>
                  <a:ea typeface="华文细黑"/>
                </a:rPr>
                <a:t>理</a:t>
              </a:r>
              <a:endParaRPr lang="en-US" altLang="zh-CN" sz="1400" kern="0" dirty="0">
                <a:solidFill>
                  <a:srgbClr val="FFFFFF"/>
                </a:solidFill>
                <a:latin typeface="Arial" charset="0"/>
                <a:ea typeface="华文细黑"/>
              </a:endParaRPr>
            </a:p>
          </p:txBody>
        </p:sp>
        <p:sp>
          <p:nvSpPr>
            <p:cNvPr id="96" name="TextBox 95"/>
            <p:cNvSpPr txBox="1"/>
            <p:nvPr/>
          </p:nvSpPr>
          <p:spPr>
            <a:xfrm>
              <a:off x="3371919" y="2767913"/>
              <a:ext cx="8407546" cy="429759"/>
            </a:xfrm>
            <a:prstGeom prst="rect">
              <a:avLst/>
            </a:prstGeom>
            <a:gradFill rotWithShape="1">
              <a:gsLst>
                <a:gs pos="0">
                  <a:srgbClr val="B8CCDE">
                    <a:shade val="51000"/>
                    <a:satMod val="130000"/>
                  </a:srgbClr>
                </a:gs>
                <a:gs pos="80000">
                  <a:srgbClr val="B8CCDE">
                    <a:shade val="93000"/>
                    <a:satMod val="130000"/>
                  </a:srgbClr>
                </a:gs>
                <a:gs pos="100000">
                  <a:srgbClr val="B8CCDE">
                    <a:shade val="94000"/>
                    <a:satMod val="135000"/>
                  </a:srgbClr>
                </a:gs>
              </a:gsLst>
              <a:lin ang="16200000" scaled="0"/>
            </a:gradFill>
            <a:ln w="9525" cap="flat" cmpd="sng" algn="ctr">
              <a:solidFill>
                <a:srgbClr val="B8CCDE">
                  <a:shade val="95000"/>
                  <a:satMod val="105000"/>
                </a:srgbClr>
              </a:solidFill>
              <a:prstDash val="solid"/>
              <a:headEnd/>
              <a:tailEnd/>
            </a:ln>
            <a:effectLst>
              <a:outerShdw blurRad="40000" dist="23000" dir="5400000" rotWithShape="0">
                <a:srgbClr val="000000">
                  <a:alpha val="35000"/>
                </a:srgbClr>
              </a:outerShdw>
            </a:effectLst>
          </p:spPr>
          <p:txBody>
            <a:bodyPr lIns="0" tIns="0" rIns="0" bIns="0" anchor="ctr"/>
            <a:lstStyle/>
            <a:p>
              <a:pPr marL="0" marR="0" lvl="0" indent="0" algn="ctr" defTabSz="914400" eaLnBrk="0" fontAlgn="auto" latinLnBrk="0" hangingPunct="0">
                <a:lnSpc>
                  <a:spcPct val="100000"/>
                </a:lnSpc>
                <a:spcBef>
                  <a:spcPts val="0"/>
                </a:spcBef>
                <a:spcAft>
                  <a:spcPts val="0"/>
                </a:spcAft>
                <a:buClr>
                  <a:srgbClr val="006699"/>
                </a:buClr>
                <a:buSzTx/>
                <a:buFontTx/>
                <a:buNone/>
                <a:tabLst/>
                <a:defRPr/>
              </a:pPr>
              <a:r>
                <a:rPr kumimoji="0" lang="zh-CN" altLang="en-US" sz="1400" b="1" i="0" u="none" strike="noStrike" kern="0" cap="none" spc="0" normalizeH="0" baseline="0" noProof="0" dirty="0" smtClean="0">
                  <a:ln>
                    <a:noFill/>
                  </a:ln>
                  <a:solidFill>
                    <a:srgbClr val="FFFFFF"/>
                  </a:solidFill>
                  <a:effectLst/>
                  <a:uLnTx/>
                  <a:uFillTx/>
                  <a:latin typeface="Verdana"/>
                  <a:ea typeface="+mn-ea"/>
                  <a:cs typeface="+mn-cs"/>
                </a:rPr>
                <a:t>数据管控平台统一用户集成界面</a:t>
              </a:r>
              <a:endParaRPr kumimoji="0" lang="zh-CN" altLang="en-US" sz="1400" b="1" i="0" u="none" strike="noStrike" kern="0" cap="none" spc="0" normalizeH="0" baseline="0" noProof="0" dirty="0">
                <a:ln>
                  <a:noFill/>
                </a:ln>
                <a:solidFill>
                  <a:srgbClr val="FFFFFF"/>
                </a:solidFill>
                <a:effectLst/>
                <a:uLnTx/>
                <a:uFillTx/>
                <a:latin typeface="Verdana"/>
                <a:ea typeface="+mn-ea"/>
                <a:cs typeface="+mn-cs"/>
              </a:endParaRPr>
            </a:p>
          </p:txBody>
        </p:sp>
        <p:sp>
          <p:nvSpPr>
            <p:cNvPr id="97" name="TextBox 96"/>
            <p:cNvSpPr txBox="1"/>
            <p:nvPr/>
          </p:nvSpPr>
          <p:spPr>
            <a:xfrm>
              <a:off x="7827650" y="5095473"/>
              <a:ext cx="1530000" cy="429759"/>
            </a:xfrm>
            <a:prstGeom prst="rect">
              <a:avLst/>
            </a:prstGeom>
            <a:solidFill>
              <a:srgbClr val="E08F24"/>
            </a:solidFill>
            <a:ln w="25400" cap="flat" cmpd="sng" algn="ctr">
              <a:noFill/>
              <a:prstDash val="solid"/>
              <a:headEnd/>
              <a:tailEnd/>
            </a:ln>
            <a:effectLst/>
          </p:spPr>
          <p:txBody>
            <a:bodyPr lIns="0" tIns="0" rIns="0" bIns="0" anchor="ctr"/>
            <a:lstStyle/>
            <a:p>
              <a:pPr algn="ctr" eaLnBrk="0" hangingPunct="0">
                <a:buClr>
                  <a:srgbClr val="006699"/>
                </a:buClr>
                <a:defRPr/>
              </a:pPr>
              <a:r>
                <a:rPr lang="zh-CN" altLang="en-US" sz="1400" b="1" kern="0" dirty="0" smtClean="0">
                  <a:solidFill>
                    <a:srgbClr val="FFFFFF"/>
                  </a:solidFill>
                  <a:latin typeface="微软雅黑" pitchFamily="34" charset="-122"/>
                  <a:ea typeface="微软雅黑" pitchFamily="34" charset="-122"/>
                </a:rPr>
                <a:t>数据标准知识库</a:t>
              </a:r>
              <a:endParaRPr lang="zh-CN" altLang="en-US" sz="1400" b="1" kern="0" dirty="0">
                <a:solidFill>
                  <a:srgbClr val="FFFFFF"/>
                </a:solidFill>
                <a:latin typeface="微软雅黑" pitchFamily="34" charset="-122"/>
                <a:ea typeface="微软雅黑" pitchFamily="34" charset="-122"/>
              </a:endParaRPr>
            </a:p>
          </p:txBody>
        </p:sp>
        <p:sp>
          <p:nvSpPr>
            <p:cNvPr id="98" name="TextBox 97"/>
            <p:cNvSpPr txBox="1"/>
            <p:nvPr/>
          </p:nvSpPr>
          <p:spPr>
            <a:xfrm>
              <a:off x="3371735" y="5095473"/>
              <a:ext cx="4429496" cy="429759"/>
            </a:xfrm>
            <a:prstGeom prst="rect">
              <a:avLst/>
            </a:prstGeom>
            <a:solidFill>
              <a:srgbClr val="E08F24"/>
            </a:solidFill>
            <a:ln w="25400" cap="flat" cmpd="sng" algn="ctr">
              <a:noFill/>
              <a:prstDash val="solid"/>
              <a:headEnd/>
              <a:tailEnd/>
            </a:ln>
            <a:effectLst/>
          </p:spPr>
          <p:txBody>
            <a:bodyPr lIns="0" tIns="0" rIns="0" bIns="0" anchor="ctr"/>
            <a:lstStyle/>
            <a:p>
              <a:pPr algn="ctr" eaLnBrk="0" hangingPunct="0">
                <a:buClr>
                  <a:srgbClr val="006699"/>
                </a:buClr>
                <a:defRPr/>
              </a:pPr>
              <a:r>
                <a:rPr lang="zh-CN" altLang="en-US" sz="1400" b="1" kern="0" dirty="0" smtClean="0">
                  <a:solidFill>
                    <a:srgbClr val="FFFFFF"/>
                  </a:solidFill>
                  <a:latin typeface="微软雅黑" pitchFamily="34" charset="-122"/>
                  <a:ea typeface="微软雅黑" pitchFamily="34" charset="-122"/>
                </a:rPr>
                <a:t>数据管控平台知识库</a:t>
              </a:r>
              <a:endParaRPr lang="zh-CN" altLang="en-US" sz="1400" b="1" kern="0" dirty="0">
                <a:solidFill>
                  <a:srgbClr val="FFFFFF"/>
                </a:solidFill>
                <a:latin typeface="微软雅黑" pitchFamily="34" charset="-122"/>
                <a:ea typeface="微软雅黑" pitchFamily="34" charset="-122"/>
              </a:endParaRPr>
            </a:p>
          </p:txBody>
        </p:sp>
        <p:sp>
          <p:nvSpPr>
            <p:cNvPr id="99" name="Text Box 56"/>
            <p:cNvSpPr txBox="1">
              <a:spLocks noChangeArrowheads="1"/>
            </p:cNvSpPr>
            <p:nvPr/>
          </p:nvSpPr>
          <p:spPr bwMode="auto">
            <a:xfrm>
              <a:off x="8803264" y="3781320"/>
              <a:ext cx="360363"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vert="eaVert" lIns="0" tIns="0" rIns="0" bIns="0" anchor="ctr"/>
            <a:lstStyle/>
            <a:p>
              <a:pPr algn="ctr" eaLnBrk="0" hangingPunct="0">
                <a:lnSpc>
                  <a:spcPct val="80000"/>
                </a:lnSpc>
                <a:buClr>
                  <a:srgbClr val="006699"/>
                </a:buClr>
                <a:defRPr/>
              </a:pPr>
              <a:r>
                <a:rPr lang="en-US" altLang="zh-CN" sz="1400" kern="0" dirty="0" smtClean="0">
                  <a:solidFill>
                    <a:srgbClr val="FFFFFF"/>
                  </a:solidFill>
                  <a:latin typeface="Arial" charset="0"/>
                  <a:ea typeface="华文细黑"/>
                </a:rPr>
                <a:t>……</a:t>
              </a:r>
              <a:endParaRPr lang="en-US" altLang="zh-CN" sz="1400" kern="0" dirty="0">
                <a:solidFill>
                  <a:srgbClr val="FFFFFF"/>
                </a:solidFill>
                <a:latin typeface="Arial" charset="0"/>
                <a:ea typeface="华文细黑"/>
              </a:endParaRPr>
            </a:p>
          </p:txBody>
        </p:sp>
        <p:sp>
          <p:nvSpPr>
            <p:cNvPr id="100" name="Rectangle 164"/>
            <p:cNvSpPr>
              <a:spLocks noChangeArrowheads="1"/>
            </p:cNvSpPr>
            <p:nvPr/>
          </p:nvSpPr>
          <p:spPr bwMode="auto">
            <a:xfrm>
              <a:off x="9409433" y="3364630"/>
              <a:ext cx="1087497" cy="1553997"/>
            </a:xfrm>
            <a:prstGeom prst="rect">
              <a:avLst/>
            </a:prstGeom>
            <a:solidFill>
              <a:srgbClr val="D6EBF6"/>
            </a:solidFill>
            <a:ln w="12700">
              <a:noFill/>
              <a:miter lim="800000"/>
              <a:headEnd/>
              <a:tailEnd/>
            </a:ln>
            <a:effectLst>
              <a:outerShdw dist="107763" dir="2700000" algn="ctr" rotWithShape="0">
                <a:srgbClr val="99AACE">
                  <a:alpha val="50000"/>
                </a:srgbClr>
              </a:outerShdw>
            </a:effectLst>
          </p:spPr>
          <p:txBody>
            <a:bodyPr wrap="none"/>
            <a:lstStyle/>
            <a:p>
              <a:pPr algn="ctr" eaLnBrk="0" fontAlgn="ctr" hangingPunct="0">
                <a:spcBef>
                  <a:spcPct val="30000"/>
                </a:spcBef>
                <a:spcAft>
                  <a:spcPct val="10000"/>
                </a:spcAft>
                <a:buClr>
                  <a:srgbClr val="008000"/>
                </a:buClr>
                <a:defRPr/>
              </a:pPr>
              <a:r>
                <a:rPr lang="zh-CN" altLang="en-US" sz="1600" kern="0" dirty="0" smtClean="0">
                  <a:solidFill>
                    <a:srgbClr val="000000"/>
                  </a:solidFill>
                  <a:latin typeface="Arial" charset="0"/>
                  <a:ea typeface="+mn-ea"/>
                </a:rPr>
                <a:t>元数据管理</a:t>
              </a: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p:txBody>
        </p:sp>
        <p:sp>
          <p:nvSpPr>
            <p:cNvPr id="101" name="Text Box 56"/>
            <p:cNvSpPr txBox="1">
              <a:spLocks noChangeArrowheads="1"/>
            </p:cNvSpPr>
            <p:nvPr/>
          </p:nvSpPr>
          <p:spPr bwMode="auto">
            <a:xfrm>
              <a:off x="9528496" y="3781320"/>
              <a:ext cx="360362"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lIns="0" tIns="0" rIns="0" bIns="0" anchor="ctr"/>
            <a:lstStyle/>
            <a:p>
              <a:pPr algn="ctr" eaLnBrk="0" hangingPunct="0">
                <a:lnSpc>
                  <a:spcPct val="90000"/>
                </a:lnSpc>
                <a:buClr>
                  <a:srgbClr val="006699"/>
                </a:buClr>
                <a:defRPr/>
              </a:pPr>
              <a:r>
                <a:rPr lang="zh-CN" altLang="en-US" sz="1400" kern="0" dirty="0" smtClean="0">
                  <a:solidFill>
                    <a:srgbClr val="FFFFFF"/>
                  </a:solidFill>
                  <a:latin typeface="Arial" charset="0"/>
                  <a:ea typeface="华文细黑"/>
                </a:rPr>
                <a:t>元</a:t>
              </a:r>
              <a:endParaRPr lang="en-US" altLang="zh-CN" sz="1400" kern="0" dirty="0" smtClean="0">
                <a:solidFill>
                  <a:srgbClr val="FFFFFF"/>
                </a:solidFill>
                <a:latin typeface="Arial" charset="0"/>
                <a:ea typeface="华文细黑"/>
              </a:endParaRPr>
            </a:p>
            <a:p>
              <a:pPr algn="ctr" eaLnBrk="0" hangingPunct="0">
                <a:lnSpc>
                  <a:spcPct val="90000"/>
                </a:lnSpc>
                <a:buClr>
                  <a:srgbClr val="006699"/>
                </a:buClr>
                <a:defRPr/>
              </a:pPr>
              <a:r>
                <a:rPr lang="zh-CN" altLang="en-US" sz="1400" kern="0" dirty="0" smtClean="0">
                  <a:solidFill>
                    <a:srgbClr val="FFFFFF"/>
                  </a:solidFill>
                  <a:latin typeface="Arial" charset="0"/>
                  <a:ea typeface="华文细黑"/>
                </a:rPr>
                <a:t>数</a:t>
              </a:r>
              <a:endParaRPr lang="en-US" altLang="zh-CN" sz="1400" kern="0" dirty="0" smtClean="0">
                <a:solidFill>
                  <a:srgbClr val="FFFFFF"/>
                </a:solidFill>
                <a:latin typeface="Arial" charset="0"/>
                <a:ea typeface="华文细黑"/>
              </a:endParaRPr>
            </a:p>
            <a:p>
              <a:pPr algn="ctr" eaLnBrk="0" hangingPunct="0">
                <a:lnSpc>
                  <a:spcPct val="90000"/>
                </a:lnSpc>
                <a:buClr>
                  <a:srgbClr val="006699"/>
                </a:buClr>
                <a:defRPr/>
              </a:pPr>
              <a:r>
                <a:rPr lang="zh-CN" altLang="en-US" sz="1400" kern="0" dirty="0" smtClean="0">
                  <a:solidFill>
                    <a:srgbClr val="FFFFFF"/>
                  </a:solidFill>
                  <a:latin typeface="Arial" charset="0"/>
                  <a:ea typeface="华文细黑"/>
                </a:rPr>
                <a:t>据</a:t>
              </a:r>
              <a:endParaRPr lang="en-US" altLang="zh-CN" sz="1400" kern="0" dirty="0" smtClean="0">
                <a:solidFill>
                  <a:srgbClr val="FFFFFF"/>
                </a:solidFill>
                <a:latin typeface="Arial" charset="0"/>
                <a:ea typeface="华文细黑"/>
              </a:endParaRPr>
            </a:p>
            <a:p>
              <a:pPr algn="ctr" eaLnBrk="0" hangingPunct="0">
                <a:lnSpc>
                  <a:spcPct val="90000"/>
                </a:lnSpc>
                <a:buClr>
                  <a:srgbClr val="006699"/>
                </a:buClr>
                <a:defRPr/>
              </a:pPr>
              <a:r>
                <a:rPr lang="zh-CN" altLang="en-US" sz="1400" kern="0" dirty="0" smtClean="0">
                  <a:solidFill>
                    <a:srgbClr val="FFFFFF"/>
                  </a:solidFill>
                  <a:latin typeface="Arial" charset="0"/>
                  <a:ea typeface="华文细黑"/>
                </a:rPr>
                <a:t>采</a:t>
              </a:r>
              <a:endParaRPr lang="en-US" altLang="zh-CN" sz="1400" kern="0" dirty="0" smtClean="0">
                <a:solidFill>
                  <a:srgbClr val="FFFFFF"/>
                </a:solidFill>
                <a:latin typeface="Arial" charset="0"/>
                <a:ea typeface="华文细黑"/>
              </a:endParaRPr>
            </a:p>
            <a:p>
              <a:pPr algn="ctr" eaLnBrk="0" hangingPunct="0">
                <a:lnSpc>
                  <a:spcPct val="90000"/>
                </a:lnSpc>
                <a:buClr>
                  <a:srgbClr val="006699"/>
                </a:buClr>
                <a:defRPr/>
              </a:pPr>
              <a:r>
                <a:rPr lang="zh-CN" altLang="en-US" sz="1400" kern="0" dirty="0" smtClean="0">
                  <a:solidFill>
                    <a:srgbClr val="FFFFFF"/>
                  </a:solidFill>
                  <a:latin typeface="Arial" charset="0"/>
                  <a:ea typeface="华文细黑"/>
                </a:rPr>
                <a:t>集</a:t>
              </a:r>
              <a:endParaRPr lang="zh-CN" altLang="en-US" sz="1400" kern="0" dirty="0">
                <a:solidFill>
                  <a:srgbClr val="FFFFFF"/>
                </a:solidFill>
                <a:latin typeface="Arial" charset="0"/>
                <a:ea typeface="华文细黑"/>
              </a:endParaRPr>
            </a:p>
          </p:txBody>
        </p:sp>
        <p:sp>
          <p:nvSpPr>
            <p:cNvPr id="102" name="Text Box 56"/>
            <p:cNvSpPr txBox="1">
              <a:spLocks noChangeArrowheads="1"/>
            </p:cNvSpPr>
            <p:nvPr/>
          </p:nvSpPr>
          <p:spPr bwMode="auto">
            <a:xfrm>
              <a:off x="9967587" y="3781320"/>
              <a:ext cx="360362"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vert="eaVert" lIns="0" tIns="0" rIns="0" bIns="0" anchor="ctr"/>
            <a:lstStyle/>
            <a:p>
              <a:pPr algn="ctr" eaLnBrk="0" hangingPunct="0">
                <a:lnSpc>
                  <a:spcPct val="90000"/>
                </a:lnSpc>
                <a:buClr>
                  <a:srgbClr val="006699"/>
                </a:buClr>
                <a:defRPr/>
              </a:pPr>
              <a:r>
                <a:rPr lang="en-US" altLang="zh-CN" sz="1400" kern="0" dirty="0" smtClean="0">
                  <a:solidFill>
                    <a:srgbClr val="FFFFFF"/>
                  </a:solidFill>
                  <a:latin typeface="Arial" charset="0"/>
                  <a:ea typeface="华文细黑"/>
                </a:rPr>
                <a:t>……</a:t>
              </a:r>
            </a:p>
          </p:txBody>
        </p:sp>
        <p:sp>
          <p:nvSpPr>
            <p:cNvPr id="103" name="TextBox 102"/>
            <p:cNvSpPr txBox="1"/>
            <p:nvPr/>
          </p:nvSpPr>
          <p:spPr>
            <a:xfrm>
              <a:off x="9389819" y="5095473"/>
              <a:ext cx="1199407" cy="429759"/>
            </a:xfrm>
            <a:prstGeom prst="rect">
              <a:avLst/>
            </a:prstGeom>
            <a:solidFill>
              <a:srgbClr val="E08F24"/>
            </a:solidFill>
            <a:ln w="25400" cap="flat" cmpd="sng" algn="ctr">
              <a:noFill/>
              <a:prstDash val="solid"/>
              <a:headEnd/>
              <a:tailEnd/>
            </a:ln>
            <a:effectLst/>
          </p:spPr>
          <p:txBody>
            <a:bodyPr lIns="0" tIns="0" rIns="0" bIns="0" anchor="ctr"/>
            <a:lstStyle/>
            <a:p>
              <a:pPr algn="ctr" eaLnBrk="0" hangingPunct="0">
                <a:buClr>
                  <a:srgbClr val="006699"/>
                </a:buClr>
                <a:defRPr/>
              </a:pPr>
              <a:r>
                <a:rPr lang="zh-CN" altLang="en-US" sz="1400" b="1" kern="0" dirty="0" smtClean="0">
                  <a:solidFill>
                    <a:srgbClr val="FFFFFF"/>
                  </a:solidFill>
                  <a:latin typeface="微软雅黑" pitchFamily="34" charset="-122"/>
                  <a:ea typeface="微软雅黑" pitchFamily="34" charset="-122"/>
                </a:rPr>
                <a:t>元数据知识库</a:t>
              </a:r>
              <a:endParaRPr lang="zh-CN" altLang="en-US" sz="1400" b="1" kern="0" dirty="0">
                <a:solidFill>
                  <a:srgbClr val="FFFFFF"/>
                </a:solidFill>
                <a:latin typeface="微软雅黑" pitchFamily="34" charset="-122"/>
                <a:ea typeface="微软雅黑" pitchFamily="34" charset="-122"/>
              </a:endParaRPr>
            </a:p>
          </p:txBody>
        </p:sp>
        <p:sp>
          <p:nvSpPr>
            <p:cNvPr id="104" name="Rectangle 164"/>
            <p:cNvSpPr>
              <a:spLocks noChangeArrowheads="1"/>
            </p:cNvSpPr>
            <p:nvPr/>
          </p:nvSpPr>
          <p:spPr bwMode="auto">
            <a:xfrm>
              <a:off x="10644467" y="3364630"/>
              <a:ext cx="1087497" cy="1553997"/>
            </a:xfrm>
            <a:prstGeom prst="rect">
              <a:avLst/>
            </a:prstGeom>
            <a:solidFill>
              <a:srgbClr val="D6EBF6"/>
            </a:solidFill>
            <a:ln w="12700">
              <a:noFill/>
              <a:miter lim="800000"/>
              <a:headEnd/>
              <a:tailEnd/>
            </a:ln>
            <a:effectLst>
              <a:outerShdw dist="107763" dir="2700000" algn="ctr" rotWithShape="0">
                <a:srgbClr val="99AACE">
                  <a:alpha val="50000"/>
                </a:srgbClr>
              </a:outerShdw>
            </a:effectLst>
          </p:spPr>
          <p:txBody>
            <a:bodyPr wrap="none"/>
            <a:lstStyle/>
            <a:p>
              <a:pPr algn="ctr" eaLnBrk="0" fontAlgn="ctr" hangingPunct="0">
                <a:spcBef>
                  <a:spcPct val="30000"/>
                </a:spcBef>
                <a:spcAft>
                  <a:spcPct val="10000"/>
                </a:spcAft>
                <a:buClr>
                  <a:srgbClr val="008000"/>
                </a:buClr>
                <a:defRPr/>
              </a:pPr>
              <a:r>
                <a:rPr lang="zh-CN" altLang="en-US" sz="1600" kern="0" dirty="0" smtClean="0">
                  <a:solidFill>
                    <a:srgbClr val="000000"/>
                  </a:solidFill>
                  <a:latin typeface="Arial" charset="0"/>
                  <a:ea typeface="+mn-ea"/>
                </a:rPr>
                <a:t>质量管理</a:t>
              </a: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a:p>
              <a:pPr algn="ctr" eaLnBrk="0" fontAlgn="ctr" hangingPunct="0">
                <a:spcBef>
                  <a:spcPct val="30000"/>
                </a:spcBef>
                <a:spcAft>
                  <a:spcPct val="10000"/>
                </a:spcAft>
                <a:buClr>
                  <a:srgbClr val="008000"/>
                </a:buClr>
                <a:defRPr/>
              </a:pPr>
              <a:endParaRPr lang="zh-CN" altLang="en-US" sz="1600" kern="0" dirty="0">
                <a:solidFill>
                  <a:srgbClr val="000000"/>
                </a:solidFill>
                <a:latin typeface="Arial" charset="0"/>
                <a:ea typeface="+mn-ea"/>
              </a:endParaRPr>
            </a:p>
          </p:txBody>
        </p:sp>
        <p:sp>
          <p:nvSpPr>
            <p:cNvPr id="105" name="Text Box 56"/>
            <p:cNvSpPr txBox="1">
              <a:spLocks noChangeArrowheads="1"/>
            </p:cNvSpPr>
            <p:nvPr/>
          </p:nvSpPr>
          <p:spPr bwMode="auto">
            <a:xfrm>
              <a:off x="10763530" y="3769444"/>
              <a:ext cx="360362"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lIns="0" tIns="0" rIns="0" bIns="0" anchor="ctr"/>
            <a:lstStyle/>
            <a:p>
              <a:pPr algn="ctr" eaLnBrk="0" hangingPunct="0">
                <a:lnSpc>
                  <a:spcPct val="90000"/>
                </a:lnSpc>
                <a:buClr>
                  <a:srgbClr val="006699"/>
                </a:buClr>
                <a:defRPr/>
              </a:pPr>
              <a:r>
                <a:rPr lang="zh-CN" altLang="en-US" sz="1400" kern="0" dirty="0" smtClean="0">
                  <a:solidFill>
                    <a:srgbClr val="FFFFFF"/>
                  </a:solidFill>
                  <a:latin typeface="Arial" charset="0"/>
                  <a:ea typeface="华文细黑"/>
                </a:rPr>
                <a:t>规</a:t>
              </a:r>
              <a:endParaRPr lang="en-US" altLang="zh-CN" sz="1400" kern="0" dirty="0" smtClean="0">
                <a:solidFill>
                  <a:srgbClr val="FFFFFF"/>
                </a:solidFill>
                <a:latin typeface="Arial" charset="0"/>
                <a:ea typeface="华文细黑"/>
              </a:endParaRPr>
            </a:p>
            <a:p>
              <a:pPr algn="ctr" eaLnBrk="0" hangingPunct="0">
                <a:lnSpc>
                  <a:spcPct val="90000"/>
                </a:lnSpc>
                <a:buClr>
                  <a:srgbClr val="006699"/>
                </a:buClr>
                <a:defRPr/>
              </a:pPr>
              <a:r>
                <a:rPr lang="zh-CN" altLang="en-US" sz="1400" kern="0" dirty="0" smtClean="0">
                  <a:solidFill>
                    <a:srgbClr val="FFFFFF"/>
                  </a:solidFill>
                  <a:latin typeface="Arial" charset="0"/>
                  <a:ea typeface="华文细黑"/>
                </a:rPr>
                <a:t>则</a:t>
              </a:r>
              <a:endParaRPr lang="en-US" altLang="zh-CN" sz="1400" kern="0" dirty="0" smtClean="0">
                <a:solidFill>
                  <a:srgbClr val="FFFFFF"/>
                </a:solidFill>
                <a:latin typeface="Arial" charset="0"/>
                <a:ea typeface="华文细黑"/>
              </a:endParaRPr>
            </a:p>
            <a:p>
              <a:pPr algn="ctr" eaLnBrk="0" hangingPunct="0">
                <a:lnSpc>
                  <a:spcPct val="90000"/>
                </a:lnSpc>
                <a:buClr>
                  <a:srgbClr val="006699"/>
                </a:buClr>
                <a:defRPr/>
              </a:pPr>
              <a:r>
                <a:rPr lang="zh-CN" altLang="en-US" sz="1400" kern="0" dirty="0" smtClean="0">
                  <a:solidFill>
                    <a:srgbClr val="FFFFFF"/>
                  </a:solidFill>
                  <a:latin typeface="Arial" charset="0"/>
                  <a:ea typeface="华文细黑"/>
                </a:rPr>
                <a:t>配</a:t>
              </a:r>
              <a:endParaRPr lang="en-US" altLang="zh-CN" sz="1400" kern="0" dirty="0" smtClean="0">
                <a:solidFill>
                  <a:srgbClr val="FFFFFF"/>
                </a:solidFill>
                <a:latin typeface="Arial" charset="0"/>
                <a:ea typeface="华文细黑"/>
              </a:endParaRPr>
            </a:p>
            <a:p>
              <a:pPr algn="ctr" eaLnBrk="0" hangingPunct="0">
                <a:lnSpc>
                  <a:spcPct val="90000"/>
                </a:lnSpc>
                <a:buClr>
                  <a:srgbClr val="006699"/>
                </a:buClr>
                <a:defRPr/>
              </a:pPr>
              <a:r>
                <a:rPr lang="zh-CN" altLang="en-US" sz="1400" kern="0" dirty="0" smtClean="0">
                  <a:solidFill>
                    <a:srgbClr val="FFFFFF"/>
                  </a:solidFill>
                  <a:latin typeface="Arial" charset="0"/>
                  <a:ea typeface="华文细黑"/>
                </a:rPr>
                <a:t>置</a:t>
              </a:r>
              <a:endParaRPr lang="zh-CN" altLang="en-US" sz="1400" kern="0" dirty="0">
                <a:solidFill>
                  <a:srgbClr val="FFFFFF"/>
                </a:solidFill>
                <a:latin typeface="Arial" charset="0"/>
                <a:ea typeface="华文细黑"/>
              </a:endParaRPr>
            </a:p>
          </p:txBody>
        </p:sp>
        <p:sp>
          <p:nvSpPr>
            <p:cNvPr id="106" name="Text Box 56"/>
            <p:cNvSpPr txBox="1">
              <a:spLocks noChangeArrowheads="1"/>
            </p:cNvSpPr>
            <p:nvPr/>
          </p:nvSpPr>
          <p:spPr bwMode="auto">
            <a:xfrm>
              <a:off x="11202621" y="3769444"/>
              <a:ext cx="360362" cy="1077059"/>
            </a:xfrm>
            <a:prstGeom prst="rect">
              <a:avLst/>
            </a:prstGeom>
            <a:solidFill>
              <a:srgbClr val="4E6EAB"/>
            </a:solidFill>
            <a:ln w="25400" cap="flat" cmpd="sng" algn="ctr">
              <a:noFill/>
              <a:prstDash val="solid"/>
              <a:headEnd/>
              <a:tailEnd/>
            </a:ln>
            <a:effectLst>
              <a:outerShdw blurRad="40000" dist="20000" dir="5400000" rotWithShape="0">
                <a:srgbClr val="000000">
                  <a:alpha val="38000"/>
                </a:srgbClr>
              </a:outerShdw>
            </a:effectLst>
          </p:spPr>
          <p:txBody>
            <a:bodyPr vert="eaVert" lIns="0" tIns="0" rIns="0" bIns="0" anchor="ctr"/>
            <a:lstStyle/>
            <a:p>
              <a:pPr algn="ctr" eaLnBrk="0" hangingPunct="0">
                <a:lnSpc>
                  <a:spcPct val="90000"/>
                </a:lnSpc>
                <a:buClr>
                  <a:srgbClr val="006699"/>
                </a:buClr>
                <a:defRPr/>
              </a:pPr>
              <a:r>
                <a:rPr lang="en-US" altLang="zh-CN" sz="1400" kern="0" dirty="0" smtClean="0">
                  <a:solidFill>
                    <a:srgbClr val="FFFFFF"/>
                  </a:solidFill>
                  <a:latin typeface="Arial" charset="0"/>
                  <a:ea typeface="华文细黑"/>
                </a:rPr>
                <a:t>……</a:t>
              </a:r>
            </a:p>
          </p:txBody>
        </p:sp>
        <p:sp>
          <p:nvSpPr>
            <p:cNvPr id="107" name="TextBox 106"/>
            <p:cNvSpPr txBox="1"/>
            <p:nvPr/>
          </p:nvSpPr>
          <p:spPr>
            <a:xfrm>
              <a:off x="10627521" y="5095473"/>
              <a:ext cx="1163820" cy="429759"/>
            </a:xfrm>
            <a:prstGeom prst="rect">
              <a:avLst/>
            </a:prstGeom>
            <a:solidFill>
              <a:srgbClr val="E08F24"/>
            </a:solidFill>
            <a:ln w="25400" cap="flat" cmpd="sng" algn="ctr">
              <a:noFill/>
              <a:prstDash val="solid"/>
              <a:headEnd/>
              <a:tailEnd/>
            </a:ln>
            <a:effectLst/>
          </p:spPr>
          <p:txBody>
            <a:bodyPr lIns="0" tIns="0" rIns="0" bIns="0" anchor="ctr"/>
            <a:lstStyle/>
            <a:p>
              <a:pPr algn="ctr" eaLnBrk="0" hangingPunct="0">
                <a:buClr>
                  <a:srgbClr val="006699"/>
                </a:buClr>
                <a:defRPr/>
              </a:pPr>
              <a:r>
                <a:rPr lang="zh-CN" altLang="en-US" sz="1400" b="1" kern="0" dirty="0" smtClean="0">
                  <a:solidFill>
                    <a:srgbClr val="FFFFFF"/>
                  </a:solidFill>
                  <a:latin typeface="微软雅黑" pitchFamily="34" charset="-122"/>
                  <a:ea typeface="微软雅黑" pitchFamily="34" charset="-122"/>
                </a:rPr>
                <a:t>质量稽核库</a:t>
              </a:r>
              <a:endParaRPr lang="zh-CN" altLang="en-US" sz="1400" b="1" kern="0" dirty="0">
                <a:solidFill>
                  <a:srgbClr val="FFFFFF"/>
                </a:solidFill>
                <a:latin typeface="微软雅黑" pitchFamily="34" charset="-122"/>
                <a:ea typeface="微软雅黑" pitchFamily="34" charset="-122"/>
              </a:endParaRPr>
            </a:p>
          </p:txBody>
        </p:sp>
        <p:pic>
          <p:nvPicPr>
            <p:cNvPr id="108" name="Picture 2"/>
            <p:cNvPicPr>
              <a:picLocks noChangeAspect="1" noChangeArrowheads="1"/>
            </p:cNvPicPr>
            <p:nvPr/>
          </p:nvPicPr>
          <p:blipFill>
            <a:blip r:embed="rId3" cstate="print"/>
            <a:srcRect/>
            <a:stretch>
              <a:fillRect/>
            </a:stretch>
          </p:blipFill>
          <p:spPr bwMode="auto">
            <a:xfrm>
              <a:off x="3786623" y="2054212"/>
              <a:ext cx="749394" cy="612000"/>
            </a:xfrm>
            <a:prstGeom prst="rect">
              <a:avLst/>
            </a:prstGeom>
            <a:noFill/>
            <a:ln w="9525">
              <a:noFill/>
              <a:miter lim="800000"/>
              <a:headEnd/>
              <a:tailEnd/>
            </a:ln>
          </p:spPr>
        </p:pic>
        <p:pic>
          <p:nvPicPr>
            <p:cNvPr id="109" name="Picture 3"/>
            <p:cNvPicPr>
              <a:picLocks noChangeAspect="1" noChangeArrowheads="1"/>
            </p:cNvPicPr>
            <p:nvPr/>
          </p:nvPicPr>
          <p:blipFill>
            <a:blip r:embed="rId4" cstate="print"/>
            <a:srcRect/>
            <a:stretch>
              <a:fillRect/>
            </a:stretch>
          </p:blipFill>
          <p:spPr bwMode="auto">
            <a:xfrm>
              <a:off x="5811157" y="2054212"/>
              <a:ext cx="758880" cy="612000"/>
            </a:xfrm>
            <a:prstGeom prst="rect">
              <a:avLst/>
            </a:prstGeom>
            <a:noFill/>
            <a:ln w="9525">
              <a:noFill/>
              <a:miter lim="800000"/>
              <a:headEnd/>
              <a:tailEnd/>
            </a:ln>
          </p:spPr>
        </p:pic>
        <p:pic>
          <p:nvPicPr>
            <p:cNvPr id="110" name="Picture 4"/>
            <p:cNvPicPr>
              <a:picLocks noChangeAspect="1" noChangeArrowheads="1"/>
            </p:cNvPicPr>
            <p:nvPr/>
          </p:nvPicPr>
          <p:blipFill>
            <a:blip r:embed="rId5" cstate="print"/>
            <a:srcRect/>
            <a:stretch>
              <a:fillRect/>
            </a:stretch>
          </p:blipFill>
          <p:spPr bwMode="auto">
            <a:xfrm>
              <a:off x="7845177" y="2054212"/>
              <a:ext cx="1302132" cy="612000"/>
            </a:xfrm>
            <a:prstGeom prst="rect">
              <a:avLst/>
            </a:prstGeom>
            <a:noFill/>
            <a:ln w="9525">
              <a:noFill/>
              <a:miter lim="800000"/>
              <a:headEnd/>
              <a:tailEnd/>
            </a:ln>
          </p:spPr>
        </p:pic>
        <p:pic>
          <p:nvPicPr>
            <p:cNvPr id="111" name="Picture 5"/>
            <p:cNvPicPr>
              <a:picLocks noChangeAspect="1" noChangeArrowheads="1"/>
            </p:cNvPicPr>
            <p:nvPr/>
          </p:nvPicPr>
          <p:blipFill>
            <a:blip r:embed="rId6" cstate="print"/>
            <a:srcRect/>
            <a:stretch>
              <a:fillRect/>
            </a:stretch>
          </p:blipFill>
          <p:spPr bwMode="auto">
            <a:xfrm>
              <a:off x="10422448" y="2054212"/>
              <a:ext cx="885445" cy="612000"/>
            </a:xfrm>
            <a:prstGeom prst="rect">
              <a:avLst/>
            </a:prstGeom>
            <a:noFill/>
            <a:ln w="9525">
              <a:noFill/>
              <a:miter lim="800000"/>
              <a:headEnd/>
              <a:tailEnd/>
            </a:ln>
          </p:spPr>
        </p:pic>
        <p:sp>
          <p:nvSpPr>
            <p:cNvPr id="112" name="矩形 111"/>
            <p:cNvSpPr/>
            <p:nvPr/>
          </p:nvSpPr>
          <p:spPr bwMode="auto">
            <a:xfrm>
              <a:off x="3383610" y="1936633"/>
              <a:ext cx="8360229" cy="720637"/>
            </a:xfrm>
            <a:prstGeom prst="rect">
              <a:avLst/>
            </a:prstGeom>
            <a:noFill/>
            <a:ln w="28575" cap="flat" cmpd="sng" algn="ctr">
              <a:solidFill>
                <a:srgbClr val="B8CCDE">
                  <a:lumMod val="60000"/>
                  <a:lumOff val="40000"/>
                </a:srgbClr>
              </a:solidFill>
              <a:prstDash val="sysDot"/>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200" b="0" i="0" u="none" strike="noStrike" kern="0" cap="none" spc="0" normalizeH="0" baseline="0" noProof="0" smtClean="0">
                <a:ln>
                  <a:noFill/>
                </a:ln>
                <a:solidFill>
                  <a:srgbClr val="000000"/>
                </a:solidFill>
                <a:effectLst/>
                <a:uLnTx/>
                <a:uFillTx/>
                <a:latin typeface="Arial" charset="0"/>
                <a:ea typeface="+mn-ea"/>
              </a:endParaRPr>
            </a:p>
          </p:txBody>
        </p:sp>
        <p:sp>
          <p:nvSpPr>
            <p:cNvPr id="113" name="矩形 112"/>
            <p:cNvSpPr/>
            <p:nvPr/>
          </p:nvSpPr>
          <p:spPr>
            <a:xfrm>
              <a:off x="2789847" y="5063567"/>
              <a:ext cx="581892" cy="461665"/>
            </a:xfrm>
            <a:prstGeom prst="rect">
              <a:avLst/>
            </a:prstGeom>
          </p:spPr>
          <p:txBody>
            <a:bodyPr wrap="square">
              <a:spAutoFit/>
            </a:bodyPr>
            <a:lstStyle/>
            <a:p>
              <a:pPr algn="ctr"/>
              <a:r>
                <a:rPr lang="zh-CN" altLang="zh-CN" sz="1200" b="1" dirty="0" smtClean="0">
                  <a:solidFill>
                    <a:srgbClr val="FB674E"/>
                  </a:solidFill>
                  <a:latin typeface="华文细黑" pitchFamily="2" charset="-122"/>
                  <a:ea typeface="华文细黑" pitchFamily="2" charset="-122"/>
                </a:rPr>
                <a:t>数据</a:t>
              </a:r>
              <a:r>
                <a:rPr lang="zh-CN" altLang="en-US" sz="1200" b="1" dirty="0" smtClean="0">
                  <a:solidFill>
                    <a:srgbClr val="FB674E"/>
                  </a:solidFill>
                  <a:latin typeface="华文细黑" pitchFamily="2" charset="-122"/>
                  <a:ea typeface="华文细黑" pitchFamily="2" charset="-122"/>
                </a:rPr>
                <a:t>层</a:t>
              </a:r>
              <a:endParaRPr lang="zh-CN" altLang="en-US" sz="1200" dirty="0">
                <a:solidFill>
                  <a:srgbClr val="FB674E"/>
                </a:solidFill>
                <a:latin typeface="Arial" charset="0"/>
                <a:ea typeface="+mn-ea"/>
              </a:endParaRPr>
            </a:p>
          </p:txBody>
        </p:sp>
        <p:sp>
          <p:nvSpPr>
            <p:cNvPr id="114" name="矩形 113"/>
            <p:cNvSpPr/>
            <p:nvPr/>
          </p:nvSpPr>
          <p:spPr>
            <a:xfrm>
              <a:off x="2789848" y="3887910"/>
              <a:ext cx="581892" cy="461665"/>
            </a:xfrm>
            <a:prstGeom prst="rect">
              <a:avLst/>
            </a:prstGeom>
          </p:spPr>
          <p:txBody>
            <a:bodyPr wrap="square">
              <a:spAutoFit/>
            </a:bodyPr>
            <a:lstStyle/>
            <a:p>
              <a:pPr algn="ctr"/>
              <a:r>
                <a:rPr lang="zh-CN" altLang="en-US" sz="1200" b="1" dirty="0" smtClean="0">
                  <a:solidFill>
                    <a:srgbClr val="FB674E"/>
                  </a:solidFill>
                  <a:latin typeface="华文细黑" pitchFamily="2" charset="-122"/>
                  <a:ea typeface="华文细黑" pitchFamily="2" charset="-122"/>
                </a:rPr>
                <a:t>应用层</a:t>
              </a:r>
              <a:endParaRPr lang="zh-CN" altLang="en-US" sz="1200" dirty="0">
                <a:solidFill>
                  <a:srgbClr val="FB674E"/>
                </a:solidFill>
                <a:latin typeface="Arial" charset="0"/>
                <a:ea typeface="+mn-ea"/>
              </a:endParaRPr>
            </a:p>
          </p:txBody>
        </p:sp>
        <p:sp>
          <p:nvSpPr>
            <p:cNvPr id="115" name="矩形 114"/>
            <p:cNvSpPr/>
            <p:nvPr/>
          </p:nvSpPr>
          <p:spPr>
            <a:xfrm>
              <a:off x="2789848" y="2747879"/>
              <a:ext cx="581892" cy="461665"/>
            </a:xfrm>
            <a:prstGeom prst="rect">
              <a:avLst/>
            </a:prstGeom>
          </p:spPr>
          <p:txBody>
            <a:bodyPr wrap="square">
              <a:spAutoFit/>
            </a:bodyPr>
            <a:lstStyle/>
            <a:p>
              <a:pPr algn="ctr"/>
              <a:r>
                <a:rPr lang="zh-CN" altLang="en-US" sz="1200" b="1" dirty="0" smtClean="0">
                  <a:solidFill>
                    <a:srgbClr val="FB674E"/>
                  </a:solidFill>
                  <a:latin typeface="华文细黑" pitchFamily="2" charset="-122"/>
                  <a:ea typeface="华文细黑" pitchFamily="2" charset="-122"/>
                </a:rPr>
                <a:t>展现层</a:t>
              </a:r>
              <a:endParaRPr lang="zh-CN" altLang="en-US" sz="1200" dirty="0">
                <a:solidFill>
                  <a:srgbClr val="FB674E"/>
                </a:solidFill>
                <a:latin typeface="Arial" charset="0"/>
                <a:ea typeface="+mn-ea"/>
              </a:endParaRPr>
            </a:p>
          </p:txBody>
        </p:sp>
      </p:grpSp>
    </p:spTree>
    <p:extLst>
      <p:ext uri="{BB962C8B-B14F-4D97-AF65-F5344CB8AC3E}">
        <p14:creationId xmlns="" xmlns:p14="http://schemas.microsoft.com/office/powerpoint/2010/main" val="418394073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a:t>
            </a:r>
            <a:r>
              <a:rPr lang="zh-CN" altLang="en-US" dirty="0" smtClean="0"/>
              <a:t>总体产品框架</a:t>
            </a:r>
            <a:endParaRPr lang="zh-CN" altLang="en-US" dirty="0"/>
          </a:p>
        </p:txBody>
      </p:sp>
      <p:sp>
        <p:nvSpPr>
          <p:cNvPr id="38" name="Rectangle 26"/>
          <p:cNvSpPr>
            <a:spLocks noChangeArrowheads="1"/>
          </p:cNvSpPr>
          <p:nvPr/>
        </p:nvSpPr>
        <p:spPr bwMode="auto">
          <a:xfrm>
            <a:off x="329952" y="5325595"/>
            <a:ext cx="4853234" cy="914400"/>
          </a:xfrm>
          <a:prstGeom prst="rect">
            <a:avLst/>
          </a:prstGeom>
          <a:solidFill>
            <a:srgbClr val="FFC425"/>
          </a:solidFill>
          <a:ln w="38100" cap="flat" cmpd="sng" algn="ctr">
            <a:solidFill>
              <a:srgbClr val="FFFFFF"/>
            </a:solidFill>
            <a:prstDash val="solid"/>
            <a:headEnd/>
            <a:tailEn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00"/>
                </a:solidFill>
                <a:effectLst/>
                <a:uLnTx/>
                <a:uFillTx/>
                <a:latin typeface="Verdana"/>
                <a:ea typeface="微软雅黑"/>
                <a:cs typeface="+mn-cs"/>
              </a:rPr>
              <a:t>非结构化</a:t>
            </a:r>
            <a:r>
              <a:rPr kumimoji="0" lang="en-US" altLang="zh-CN" sz="1800" b="1" i="0" u="none" strike="noStrike" kern="0" cap="none" spc="0" normalizeH="0" baseline="0" noProof="0" dirty="0" smtClean="0">
                <a:ln>
                  <a:noFill/>
                </a:ln>
                <a:solidFill>
                  <a:srgbClr val="000000"/>
                </a:solidFill>
                <a:effectLst/>
                <a:uLnTx/>
                <a:uFillTx/>
                <a:latin typeface="Verdana"/>
                <a:ea typeface="微软雅黑"/>
                <a:cs typeface="+mn-cs"/>
              </a:rPr>
              <a:t>/</a:t>
            </a:r>
            <a:r>
              <a:rPr kumimoji="0" lang="zh-CN" altLang="en-US" sz="1800" b="1" i="0" u="none" strike="noStrike" kern="0" cap="none" spc="0" normalizeH="0" baseline="0" noProof="0" dirty="0" smtClean="0">
                <a:ln>
                  <a:noFill/>
                </a:ln>
                <a:solidFill>
                  <a:srgbClr val="000000"/>
                </a:solidFill>
                <a:effectLst/>
                <a:uLnTx/>
                <a:uFillTx/>
                <a:latin typeface="Verdana"/>
                <a:ea typeface="微软雅黑"/>
                <a:cs typeface="+mn-cs"/>
              </a:rPr>
              <a:t>半结构化数据</a:t>
            </a:r>
            <a:endParaRPr kumimoji="0" lang="en-US" altLang="zh-CN" sz="1800" b="1" i="0" u="none" strike="noStrike" kern="0" cap="none" spc="0" normalizeH="0" baseline="0" noProof="0" dirty="0" smtClean="0">
              <a:ln>
                <a:noFill/>
              </a:ln>
              <a:solidFill>
                <a:srgbClr val="000000"/>
              </a:solidFill>
              <a:effectLst/>
              <a:uLnTx/>
              <a:uFillTx/>
              <a:latin typeface="Verdana"/>
              <a:ea typeface="微软雅黑"/>
              <a:cs typeface="+mn-cs"/>
            </a:endParaRPr>
          </a:p>
        </p:txBody>
      </p:sp>
      <p:sp>
        <p:nvSpPr>
          <p:cNvPr id="39" name="Rectangle 33"/>
          <p:cNvSpPr>
            <a:spLocks noChangeArrowheads="1"/>
          </p:cNvSpPr>
          <p:nvPr/>
        </p:nvSpPr>
        <p:spPr bwMode="auto">
          <a:xfrm>
            <a:off x="6862514" y="1294571"/>
            <a:ext cx="1934712" cy="914400"/>
          </a:xfrm>
          <a:prstGeom prst="rect">
            <a:avLst/>
          </a:prstGeom>
          <a:solidFill>
            <a:srgbClr val="4F81BD"/>
          </a:solidFill>
          <a:ln w="38100">
            <a:solidFill>
              <a:srgbClr val="F2F2F2"/>
            </a:solidFill>
            <a:miter lim="800000"/>
            <a:headEnd/>
            <a:tailEnd/>
          </a:ln>
          <a:effectLst>
            <a:outerShdw dist="28398" dir="3806097" algn="ctr" rotWithShape="0">
              <a:srgbClr val="243F60">
                <a:alpha val="50000"/>
              </a:srgbClr>
            </a:outerShdw>
          </a:effectLst>
        </p:spPr>
        <p:txBody>
          <a:bodyPr anchor="ctr"/>
          <a:lstStyle/>
          <a:p>
            <a:pPr algn="ctr" fontAlgn="auto">
              <a:spcBef>
                <a:spcPts val="0"/>
              </a:spcBef>
              <a:spcAft>
                <a:spcPts val="0"/>
              </a:spcAft>
            </a:pPr>
            <a:r>
              <a:rPr lang="zh-CN" altLang="en-US" sz="1800" b="1" dirty="0" smtClean="0">
                <a:solidFill>
                  <a:srgbClr val="000000"/>
                </a:solidFill>
                <a:latin typeface="微软雅黑"/>
                <a:ea typeface="微软雅黑"/>
              </a:rPr>
              <a:t>管理分析平台</a:t>
            </a:r>
            <a:endParaRPr lang="en-US" altLang="zh-CN" sz="1800" b="1" dirty="0" smtClean="0">
              <a:solidFill>
                <a:srgbClr val="000000"/>
              </a:solidFill>
              <a:latin typeface="微软雅黑"/>
              <a:ea typeface="微软雅黑"/>
            </a:endParaRPr>
          </a:p>
          <a:p>
            <a:pPr algn="ctr" fontAlgn="auto">
              <a:spcBef>
                <a:spcPts val="0"/>
              </a:spcBef>
              <a:spcAft>
                <a:spcPts val="0"/>
              </a:spcAft>
            </a:pPr>
            <a:r>
              <a:rPr lang="zh-CN" altLang="en-US" sz="1800" b="1" dirty="0" smtClean="0">
                <a:solidFill>
                  <a:srgbClr val="000000"/>
                </a:solidFill>
                <a:latin typeface="微软雅黑"/>
                <a:ea typeface="微软雅黑"/>
              </a:rPr>
              <a:t>（</a:t>
            </a:r>
            <a:r>
              <a:rPr lang="en-US" altLang="zh-CN" sz="1800" b="1" dirty="0" smtClean="0">
                <a:solidFill>
                  <a:srgbClr val="000000"/>
                </a:solidFill>
                <a:latin typeface="微软雅黑"/>
                <a:ea typeface="微软雅黑"/>
              </a:rPr>
              <a:t>X86 MPP </a:t>
            </a:r>
            <a:r>
              <a:rPr lang="zh-CN" altLang="en-US" sz="1800" b="1" dirty="0" smtClean="0">
                <a:solidFill>
                  <a:srgbClr val="000000"/>
                </a:solidFill>
                <a:latin typeface="微软雅黑"/>
                <a:ea typeface="微软雅黑"/>
              </a:rPr>
              <a:t>集群）</a:t>
            </a:r>
            <a:endParaRPr lang="zh-CN" altLang="en-US" sz="1800" b="1" dirty="0">
              <a:solidFill>
                <a:srgbClr val="000000"/>
              </a:solidFill>
              <a:latin typeface="微软雅黑"/>
              <a:ea typeface="微软雅黑"/>
            </a:endParaRPr>
          </a:p>
        </p:txBody>
      </p:sp>
      <p:sp>
        <p:nvSpPr>
          <p:cNvPr id="40" name="Rectangle 26"/>
          <p:cNvSpPr>
            <a:spLocks noChangeArrowheads="1"/>
          </p:cNvSpPr>
          <p:nvPr/>
        </p:nvSpPr>
        <p:spPr bwMode="auto">
          <a:xfrm>
            <a:off x="5234862" y="5807995"/>
            <a:ext cx="4853234" cy="432000"/>
          </a:xfrm>
          <a:prstGeom prst="rect">
            <a:avLst/>
          </a:prstGeom>
          <a:solidFill>
            <a:srgbClr val="FFC425"/>
          </a:solidFill>
          <a:ln w="38100" cap="flat" cmpd="sng" algn="ctr">
            <a:solidFill>
              <a:srgbClr val="FFFFFF"/>
            </a:solidFill>
            <a:prstDash val="solid"/>
            <a:headEnd/>
            <a:tailEn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00"/>
                </a:solidFill>
                <a:effectLst/>
                <a:uLnTx/>
                <a:uFillTx/>
                <a:latin typeface="Verdana"/>
                <a:ea typeface="微软雅黑"/>
                <a:cs typeface="+mn-cs"/>
              </a:rPr>
              <a:t>京东业务系统结构化数据</a:t>
            </a:r>
            <a:endParaRPr kumimoji="0" lang="en-US" altLang="zh-CN" sz="1800" b="1" i="0" u="none" strike="noStrike" kern="0" cap="none" spc="0" normalizeH="0" baseline="0" noProof="0" dirty="0" smtClean="0">
              <a:ln>
                <a:noFill/>
              </a:ln>
              <a:solidFill>
                <a:srgbClr val="000000"/>
              </a:solidFill>
              <a:effectLst/>
              <a:uLnTx/>
              <a:uFillTx/>
              <a:latin typeface="Verdana"/>
              <a:ea typeface="微软雅黑"/>
              <a:cs typeface="+mn-cs"/>
            </a:endParaRPr>
          </a:p>
        </p:txBody>
      </p:sp>
      <p:sp>
        <p:nvSpPr>
          <p:cNvPr id="41" name="Rectangle 33"/>
          <p:cNvSpPr>
            <a:spLocks noChangeArrowheads="1"/>
          </p:cNvSpPr>
          <p:nvPr/>
        </p:nvSpPr>
        <p:spPr bwMode="auto">
          <a:xfrm>
            <a:off x="2717309" y="2615771"/>
            <a:ext cx="6079917" cy="914400"/>
          </a:xfrm>
          <a:prstGeom prst="rect">
            <a:avLst/>
          </a:prstGeom>
          <a:solidFill>
            <a:srgbClr val="4F81BD"/>
          </a:solidFill>
          <a:ln w="38100">
            <a:solidFill>
              <a:srgbClr val="F2F2F2"/>
            </a:solidFill>
            <a:miter lim="800000"/>
            <a:headEnd/>
            <a:tailEnd/>
          </a:ln>
          <a:effectLst>
            <a:outerShdw dist="28398" dir="3806097" algn="ctr" rotWithShape="0">
              <a:srgbClr val="243F60">
                <a:alpha val="50000"/>
              </a:srgbClr>
            </a:outerShdw>
          </a:effectLst>
        </p:spPr>
        <p:txBody>
          <a:bodyPr anchor="ctr"/>
          <a:lstStyle/>
          <a:p>
            <a:pPr algn="ctr" fontAlgn="auto">
              <a:spcBef>
                <a:spcPts val="0"/>
              </a:spcBef>
              <a:spcAft>
                <a:spcPts val="0"/>
              </a:spcAft>
            </a:pPr>
            <a:r>
              <a:rPr lang="zh-CN" altLang="en-US" sz="1800" b="1" dirty="0" smtClean="0">
                <a:solidFill>
                  <a:srgbClr val="000000"/>
                </a:solidFill>
                <a:latin typeface="微软雅黑"/>
                <a:ea typeface="微软雅黑"/>
              </a:rPr>
              <a:t>基础计算平台（贴源数据区</a:t>
            </a:r>
            <a:r>
              <a:rPr lang="en-US" altLang="zh-CN" sz="1800" b="1" dirty="0" smtClean="0">
                <a:solidFill>
                  <a:srgbClr val="000000"/>
                </a:solidFill>
                <a:latin typeface="微软雅黑"/>
                <a:ea typeface="微软雅黑"/>
              </a:rPr>
              <a:t>+</a:t>
            </a:r>
            <a:r>
              <a:rPr lang="zh-CN" altLang="en-US" sz="1800" b="1" dirty="0" smtClean="0">
                <a:solidFill>
                  <a:srgbClr val="000000"/>
                </a:solidFill>
                <a:latin typeface="微软雅黑"/>
                <a:ea typeface="微软雅黑"/>
              </a:rPr>
              <a:t>主题数据区</a:t>
            </a:r>
            <a:r>
              <a:rPr lang="en-US" altLang="zh-CN" sz="1800" b="1" dirty="0" smtClean="0">
                <a:solidFill>
                  <a:srgbClr val="000000"/>
                </a:solidFill>
                <a:latin typeface="微软雅黑"/>
                <a:ea typeface="微软雅黑"/>
              </a:rPr>
              <a:t>+</a:t>
            </a:r>
            <a:r>
              <a:rPr lang="zh-CN" altLang="en-US" sz="1800" b="1" dirty="0" smtClean="0">
                <a:solidFill>
                  <a:srgbClr val="000000"/>
                </a:solidFill>
                <a:latin typeface="微软雅黑"/>
                <a:ea typeface="微软雅黑"/>
              </a:rPr>
              <a:t>大数据区）</a:t>
            </a:r>
            <a:endParaRPr lang="en-US" altLang="zh-CN" sz="1800" b="1" dirty="0">
              <a:solidFill>
                <a:srgbClr val="000000"/>
              </a:solidFill>
              <a:latin typeface="微软雅黑"/>
              <a:ea typeface="微软雅黑"/>
            </a:endParaRPr>
          </a:p>
          <a:p>
            <a:pPr algn="ctr" fontAlgn="auto">
              <a:spcBef>
                <a:spcPts val="0"/>
              </a:spcBef>
              <a:spcAft>
                <a:spcPts val="0"/>
              </a:spcAft>
            </a:pPr>
            <a:r>
              <a:rPr lang="zh-CN" altLang="en-US" sz="1800" b="1" dirty="0" smtClean="0">
                <a:solidFill>
                  <a:srgbClr val="000000"/>
                </a:solidFill>
                <a:latin typeface="微软雅黑"/>
                <a:ea typeface="微软雅黑"/>
              </a:rPr>
              <a:t>（</a:t>
            </a:r>
            <a:r>
              <a:rPr lang="en-US" altLang="zh-CN" sz="1800" b="1" dirty="0" smtClean="0">
                <a:solidFill>
                  <a:srgbClr val="000000"/>
                </a:solidFill>
                <a:latin typeface="微软雅黑"/>
                <a:ea typeface="微软雅黑"/>
              </a:rPr>
              <a:t>Hadoop</a:t>
            </a:r>
            <a:r>
              <a:rPr lang="zh-CN" altLang="en-US" sz="1800" b="1" dirty="0" smtClean="0">
                <a:solidFill>
                  <a:srgbClr val="000000"/>
                </a:solidFill>
                <a:latin typeface="微软雅黑"/>
                <a:ea typeface="微软雅黑"/>
              </a:rPr>
              <a:t>集群</a:t>
            </a:r>
            <a:r>
              <a:rPr lang="en-US" altLang="zh-CN" sz="1800" b="1" dirty="0" smtClean="0">
                <a:solidFill>
                  <a:srgbClr val="000000"/>
                </a:solidFill>
                <a:latin typeface="微软雅黑"/>
                <a:ea typeface="微软雅黑"/>
              </a:rPr>
              <a:t>+Hive</a:t>
            </a:r>
            <a:r>
              <a:rPr lang="zh-CN" altLang="en-US" sz="1800" b="1" dirty="0" smtClean="0">
                <a:solidFill>
                  <a:srgbClr val="000000"/>
                </a:solidFill>
                <a:latin typeface="微软雅黑"/>
                <a:ea typeface="微软雅黑"/>
              </a:rPr>
              <a:t>）</a:t>
            </a:r>
            <a:endParaRPr lang="en-US" altLang="zh-CN" sz="1800" b="1" dirty="0" smtClean="0">
              <a:solidFill>
                <a:srgbClr val="000000"/>
              </a:solidFill>
              <a:latin typeface="微软雅黑"/>
              <a:ea typeface="微软雅黑"/>
            </a:endParaRPr>
          </a:p>
        </p:txBody>
      </p:sp>
      <p:sp>
        <p:nvSpPr>
          <p:cNvPr id="42" name="Rectangle 33"/>
          <p:cNvSpPr>
            <a:spLocks noChangeArrowheads="1"/>
          </p:cNvSpPr>
          <p:nvPr/>
        </p:nvSpPr>
        <p:spPr bwMode="auto">
          <a:xfrm>
            <a:off x="1441951" y="3966479"/>
            <a:ext cx="8646144" cy="914400"/>
          </a:xfrm>
          <a:prstGeom prst="rect">
            <a:avLst/>
          </a:prstGeom>
          <a:solidFill>
            <a:srgbClr val="9BBB59"/>
          </a:solidFill>
          <a:ln w="38100">
            <a:solidFill>
              <a:srgbClr val="F2F2F2"/>
            </a:solidFill>
            <a:miter lim="800000"/>
            <a:headEnd/>
            <a:tailEnd/>
          </a:ln>
          <a:effectLst>
            <a:outerShdw dist="28398" dir="3806097" algn="ctr" rotWithShape="0">
              <a:srgbClr val="4E6128">
                <a:alpha val="50000"/>
              </a:srgbClr>
            </a:outerShdw>
          </a:effectLst>
        </p:spPr>
        <p:txBody>
          <a:bodyPr anchor="ctr"/>
          <a:lstStyle/>
          <a:p>
            <a:pPr algn="ctr" fontAlgn="auto">
              <a:spcBef>
                <a:spcPts val="0"/>
              </a:spcBef>
              <a:spcAft>
                <a:spcPts val="0"/>
              </a:spcAft>
            </a:pPr>
            <a:r>
              <a:rPr lang="zh-CN" altLang="en-US" sz="1800" b="1" dirty="0" smtClean="0">
                <a:solidFill>
                  <a:srgbClr val="000000"/>
                </a:solidFill>
                <a:latin typeface="微软雅黑"/>
                <a:ea typeface="微软雅黑"/>
              </a:rPr>
              <a:t>数据交换平台</a:t>
            </a:r>
            <a:endParaRPr lang="en-US" altLang="zh-CN" sz="1800" b="1" dirty="0" smtClean="0">
              <a:solidFill>
                <a:srgbClr val="000000"/>
              </a:solidFill>
              <a:latin typeface="微软雅黑"/>
              <a:ea typeface="微软雅黑"/>
            </a:endParaRPr>
          </a:p>
          <a:p>
            <a:pPr algn="ctr" fontAlgn="auto">
              <a:spcBef>
                <a:spcPts val="0"/>
              </a:spcBef>
              <a:spcAft>
                <a:spcPts val="0"/>
              </a:spcAft>
            </a:pPr>
            <a:r>
              <a:rPr lang="zh-CN" altLang="en-US" sz="1800" b="1" dirty="0" smtClean="0">
                <a:solidFill>
                  <a:srgbClr val="000000"/>
                </a:solidFill>
                <a:latin typeface="微软雅黑"/>
                <a:ea typeface="微软雅黑"/>
              </a:rPr>
              <a:t>（</a:t>
            </a:r>
            <a:r>
              <a:rPr lang="zh-CN" altLang="en-US" sz="1800" b="1" dirty="0">
                <a:solidFill>
                  <a:srgbClr val="000000"/>
                </a:solidFill>
                <a:latin typeface="微软雅黑"/>
                <a:ea typeface="微软雅黑"/>
              </a:rPr>
              <a:t>自主</a:t>
            </a:r>
            <a:r>
              <a:rPr lang="zh-CN" altLang="en-US" sz="1800" b="1" dirty="0" smtClean="0">
                <a:solidFill>
                  <a:srgbClr val="000000"/>
                </a:solidFill>
                <a:latin typeface="微软雅黑"/>
                <a:ea typeface="微软雅黑"/>
              </a:rPr>
              <a:t>开发交换组件</a:t>
            </a:r>
            <a:r>
              <a:rPr lang="en-US" altLang="zh-CN" sz="1800" b="1" dirty="0" smtClean="0">
                <a:solidFill>
                  <a:srgbClr val="000000"/>
                </a:solidFill>
                <a:latin typeface="微软雅黑"/>
                <a:ea typeface="微软雅黑"/>
              </a:rPr>
              <a:t>+NAS</a:t>
            </a:r>
            <a:r>
              <a:rPr lang="zh-CN" altLang="en-US" sz="1800" b="1" dirty="0" smtClean="0">
                <a:solidFill>
                  <a:srgbClr val="000000"/>
                </a:solidFill>
                <a:latin typeface="微软雅黑"/>
                <a:ea typeface="微软雅黑"/>
              </a:rPr>
              <a:t>存储）</a:t>
            </a:r>
            <a:endParaRPr lang="zh-CN" altLang="en-US" sz="1800" b="1" dirty="0">
              <a:solidFill>
                <a:srgbClr val="000000"/>
              </a:solidFill>
              <a:latin typeface="微软雅黑"/>
              <a:ea typeface="微软雅黑"/>
            </a:endParaRPr>
          </a:p>
        </p:txBody>
      </p:sp>
      <p:sp>
        <p:nvSpPr>
          <p:cNvPr id="43" name="Rectangle 33"/>
          <p:cNvSpPr>
            <a:spLocks noChangeArrowheads="1"/>
          </p:cNvSpPr>
          <p:nvPr/>
        </p:nvSpPr>
        <p:spPr bwMode="auto">
          <a:xfrm>
            <a:off x="9269067" y="1280704"/>
            <a:ext cx="819028" cy="2249468"/>
          </a:xfrm>
          <a:prstGeom prst="rect">
            <a:avLst/>
          </a:prstGeom>
          <a:solidFill>
            <a:srgbClr val="4D4D4D">
              <a:lumMod val="60000"/>
              <a:lumOff val="40000"/>
            </a:srgbClr>
          </a:solidFill>
          <a:ln w="38100">
            <a:solidFill>
              <a:srgbClr val="F2F2F2"/>
            </a:solidFill>
            <a:miter lim="800000"/>
            <a:headEnd/>
            <a:tailEnd/>
          </a:ln>
          <a:effectLst>
            <a:outerShdw dist="28398" dir="3806097" algn="ctr" rotWithShape="0">
              <a:srgbClr val="243F60">
                <a:alpha val="50000"/>
              </a:srgbClr>
            </a:outerShdw>
          </a:effectLst>
        </p:spPr>
        <p:txBody>
          <a:bodyPr vert="eaVert"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00"/>
                </a:solidFill>
                <a:effectLst/>
                <a:uLnTx/>
                <a:uFillTx/>
                <a:latin typeface="微软雅黑"/>
                <a:ea typeface="微软雅黑"/>
              </a:rPr>
              <a:t>实时分析平台</a:t>
            </a:r>
            <a:endParaRPr kumimoji="0" lang="en-US" altLang="zh-CN" sz="1800" b="1" i="0" u="none" strike="noStrike" kern="0" cap="none" spc="0" normalizeH="0" baseline="0" noProof="0" dirty="0" smtClean="0">
              <a:ln>
                <a:noFill/>
              </a:ln>
              <a:solidFill>
                <a:srgbClr val="000000"/>
              </a:solidFill>
              <a:effectLst/>
              <a:uLnTx/>
              <a:uFillTx/>
              <a:latin typeface="微软雅黑"/>
              <a:ea typeface="微软雅黑"/>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00"/>
                </a:solidFill>
                <a:effectLst/>
                <a:uLnTx/>
                <a:uFillTx/>
                <a:latin typeface="微软雅黑"/>
                <a:ea typeface="微软雅黑"/>
              </a:rPr>
              <a:t>（内存数据库）</a:t>
            </a:r>
          </a:p>
        </p:txBody>
      </p:sp>
      <p:sp>
        <p:nvSpPr>
          <p:cNvPr id="46" name="Rectangle 22"/>
          <p:cNvSpPr>
            <a:spLocks noChangeArrowheads="1"/>
          </p:cNvSpPr>
          <p:nvPr/>
        </p:nvSpPr>
        <p:spPr bwMode="auto">
          <a:xfrm>
            <a:off x="2717309" y="1294571"/>
            <a:ext cx="1934712" cy="914400"/>
          </a:xfrm>
          <a:prstGeom prst="rect">
            <a:avLst/>
          </a:prstGeom>
          <a:solidFill>
            <a:srgbClr val="4D4D4D">
              <a:lumMod val="60000"/>
              <a:lumOff val="40000"/>
            </a:srgbClr>
          </a:solidFill>
          <a:ln w="38100">
            <a:solidFill>
              <a:srgbClr val="F2F2F2"/>
            </a:solidFill>
            <a:miter lim="800000"/>
            <a:headEnd/>
            <a:tailEnd/>
          </a:ln>
          <a:effectLst>
            <a:outerShdw dist="28398" dir="3806097" algn="ctr" rotWithShape="0">
              <a:srgbClr val="243F60">
                <a:alpha val="50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a:solidFill>
                  <a:srgbClr val="000000"/>
                </a:solidFill>
                <a:latin typeface="微软雅黑"/>
                <a:ea typeface="微软雅黑"/>
              </a:rPr>
              <a:t>沙盘演练平台</a:t>
            </a:r>
            <a:endParaRPr lang="en-US" altLang="zh-CN" sz="1800" b="1" kern="0" dirty="0">
              <a:solidFill>
                <a:srgbClr val="000000"/>
              </a:solidFill>
              <a:latin typeface="微软雅黑"/>
              <a:ea typeface="微软雅黑"/>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a:solidFill>
                  <a:srgbClr val="000000"/>
                </a:solidFill>
                <a:latin typeface="微软雅黑"/>
                <a:ea typeface="微软雅黑"/>
              </a:rPr>
              <a:t>（</a:t>
            </a:r>
            <a:r>
              <a:rPr lang="en-US" altLang="zh-CN" sz="1800" b="1" kern="0" dirty="0">
                <a:solidFill>
                  <a:srgbClr val="000000"/>
                </a:solidFill>
                <a:latin typeface="微软雅黑"/>
                <a:ea typeface="微软雅黑"/>
              </a:rPr>
              <a:t>Hadoop</a:t>
            </a:r>
            <a:r>
              <a:rPr lang="zh-CN" altLang="en-US" sz="1800" b="1" kern="0" dirty="0" smtClean="0">
                <a:solidFill>
                  <a:srgbClr val="000000"/>
                </a:solidFill>
                <a:latin typeface="微软雅黑"/>
                <a:ea typeface="微软雅黑"/>
              </a:rPr>
              <a:t>集群）</a:t>
            </a:r>
            <a:endParaRPr kumimoji="0" lang="zh-CN" altLang="en-US" sz="1800" b="1" i="0" u="none" strike="noStrike" kern="0" cap="none" spc="0" normalizeH="0" baseline="0" noProof="0" dirty="0" smtClean="0">
              <a:ln>
                <a:noFill/>
              </a:ln>
              <a:solidFill>
                <a:srgbClr val="000000"/>
              </a:solidFill>
              <a:effectLst/>
              <a:uLnTx/>
              <a:uFillTx/>
              <a:latin typeface="微软雅黑"/>
              <a:ea typeface="微软雅黑"/>
            </a:endParaRPr>
          </a:p>
        </p:txBody>
      </p:sp>
      <p:cxnSp>
        <p:nvCxnSpPr>
          <p:cNvPr id="47" name="Straight Arrow Connector 168"/>
          <p:cNvCxnSpPr/>
          <p:nvPr/>
        </p:nvCxnSpPr>
        <p:spPr>
          <a:xfrm>
            <a:off x="8861923" y="1854714"/>
            <a:ext cx="386942" cy="0"/>
          </a:xfrm>
          <a:prstGeom prst="straightConnector1">
            <a:avLst/>
          </a:prstGeom>
          <a:noFill/>
          <a:ln w="38100" cap="flat" cmpd="sng" algn="ctr">
            <a:solidFill>
              <a:srgbClr val="4F81BD"/>
            </a:solidFill>
            <a:prstDash val="sysDash"/>
            <a:headEnd type="none" w="med" len="med"/>
            <a:tailEnd type="triangle" w="med" len="med"/>
          </a:ln>
          <a:effectLst/>
        </p:spPr>
      </p:cxnSp>
      <p:cxnSp>
        <p:nvCxnSpPr>
          <p:cNvPr id="50" name="Straight Arrow Connector 173"/>
          <p:cNvCxnSpPr/>
          <p:nvPr/>
        </p:nvCxnSpPr>
        <p:spPr>
          <a:xfrm>
            <a:off x="8861746" y="3072971"/>
            <a:ext cx="386942" cy="0"/>
          </a:xfrm>
          <a:prstGeom prst="straightConnector1">
            <a:avLst/>
          </a:prstGeom>
          <a:noFill/>
          <a:ln w="38100" cap="flat" cmpd="sng" algn="ctr">
            <a:solidFill>
              <a:srgbClr val="4F81BD"/>
            </a:solidFill>
            <a:prstDash val="sysDash"/>
            <a:headEnd type="none" w="med" len="med"/>
            <a:tailEnd type="triangle" w="med" len="med"/>
          </a:ln>
          <a:effectLst/>
        </p:spPr>
      </p:cxnSp>
      <p:sp>
        <p:nvSpPr>
          <p:cNvPr id="52" name="Rectangle 33"/>
          <p:cNvSpPr>
            <a:spLocks noChangeArrowheads="1"/>
          </p:cNvSpPr>
          <p:nvPr/>
        </p:nvSpPr>
        <p:spPr bwMode="auto">
          <a:xfrm>
            <a:off x="10558996" y="935031"/>
            <a:ext cx="819028" cy="5402475"/>
          </a:xfrm>
          <a:prstGeom prst="rect">
            <a:avLst/>
          </a:prstGeom>
          <a:solidFill>
            <a:srgbClr val="E36F1E">
              <a:lumMod val="60000"/>
              <a:lumOff val="40000"/>
            </a:srgbClr>
          </a:solidFill>
          <a:ln w="38100">
            <a:solidFill>
              <a:srgbClr val="F2F2F2"/>
            </a:solidFill>
            <a:miter lim="800000"/>
            <a:headEnd/>
            <a:tailEnd/>
          </a:ln>
          <a:effectLst>
            <a:outerShdw dist="28398" dir="3806097" algn="ctr" rotWithShape="0">
              <a:srgbClr val="243F60">
                <a:alpha val="50000"/>
              </a:srgbClr>
            </a:outerShdw>
          </a:effectLst>
        </p:spPr>
        <p:txBody>
          <a:bodyPr vert="eaVert"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srgbClr val="000000"/>
                </a:solidFill>
                <a:effectLst/>
                <a:uLnTx/>
                <a:uFillTx/>
                <a:latin typeface="微软雅黑"/>
                <a:ea typeface="微软雅黑"/>
              </a:rPr>
              <a:t>数据管控平台</a:t>
            </a:r>
          </a:p>
        </p:txBody>
      </p:sp>
      <p:sp>
        <p:nvSpPr>
          <p:cNvPr id="53" name="Rectangle 1440785"/>
          <p:cNvSpPr/>
          <p:nvPr/>
        </p:nvSpPr>
        <p:spPr>
          <a:xfrm>
            <a:off x="186244" y="5285946"/>
            <a:ext cx="10063692" cy="1051560"/>
          </a:xfrm>
          <a:prstGeom prst="rect">
            <a:avLst/>
          </a:prstGeom>
          <a:noFill/>
          <a:ln w="28575" cap="flat" cmpd="sng" algn="ctr">
            <a:solidFill>
              <a:srgbClr val="FFC000"/>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Verdana"/>
              <a:ea typeface="+mn-ea"/>
              <a:cs typeface="+mn-cs"/>
            </a:endParaRPr>
          </a:p>
        </p:txBody>
      </p:sp>
      <p:sp>
        <p:nvSpPr>
          <p:cNvPr id="54" name="Rectangle 193"/>
          <p:cNvSpPr/>
          <p:nvPr/>
        </p:nvSpPr>
        <p:spPr>
          <a:xfrm>
            <a:off x="1312910" y="3643684"/>
            <a:ext cx="8899676" cy="1338840"/>
          </a:xfrm>
          <a:prstGeom prst="rect">
            <a:avLst/>
          </a:prstGeom>
          <a:noFill/>
          <a:ln w="28575" cap="flat" cmpd="sng" algn="ctr">
            <a:solidFill>
              <a:srgbClr val="9BBB59"/>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Verdana"/>
              <a:ea typeface="+mn-ea"/>
              <a:cs typeface="+mn-cs"/>
            </a:endParaRPr>
          </a:p>
        </p:txBody>
      </p:sp>
      <p:sp>
        <p:nvSpPr>
          <p:cNvPr id="55" name="Rectangle 194"/>
          <p:cNvSpPr/>
          <p:nvPr/>
        </p:nvSpPr>
        <p:spPr>
          <a:xfrm>
            <a:off x="1312910" y="935031"/>
            <a:ext cx="8899676" cy="2708653"/>
          </a:xfrm>
          <a:prstGeom prst="rect">
            <a:avLst/>
          </a:prstGeom>
          <a:noFill/>
          <a:ln w="28575" cap="flat" cmpd="sng" algn="ctr">
            <a:solidFill>
              <a:srgbClr val="4F81BD"/>
            </a:solidFill>
            <a:prstDash val="sysDot"/>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Verdana"/>
              <a:ea typeface="+mn-ea"/>
              <a:cs typeface="+mn-cs"/>
            </a:endParaRPr>
          </a:p>
        </p:txBody>
      </p:sp>
      <p:sp>
        <p:nvSpPr>
          <p:cNvPr id="56" name="AutoShape 52"/>
          <p:cNvSpPr>
            <a:spLocks noChangeArrowheads="1"/>
          </p:cNvSpPr>
          <p:nvPr/>
        </p:nvSpPr>
        <p:spPr bwMode="auto">
          <a:xfrm>
            <a:off x="10292450" y="5616294"/>
            <a:ext cx="255019" cy="317724"/>
          </a:xfrm>
          <a:prstGeom prst="rightArrow">
            <a:avLst>
              <a:gd name="adj1" fmla="val 50000"/>
              <a:gd name="adj2" fmla="val 25000"/>
            </a:avLst>
          </a:prstGeom>
          <a:solidFill>
            <a:srgbClr val="E36F1E">
              <a:lumMod val="60000"/>
              <a:lumOff val="40000"/>
            </a:srgbClr>
          </a:solidFill>
          <a:ln w="28575">
            <a:solidFill>
              <a:srgbClr val="E36F1E">
                <a:lumMod val="60000"/>
                <a:lumOff val="40000"/>
              </a:srgbClr>
            </a:solidFill>
            <a:prstDash val="solid"/>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a:ea typeface="微软雅黑"/>
            </a:endParaRPr>
          </a:p>
        </p:txBody>
      </p:sp>
      <p:sp>
        <p:nvSpPr>
          <p:cNvPr id="57" name="AutoShape 52"/>
          <p:cNvSpPr>
            <a:spLocks noChangeArrowheads="1"/>
          </p:cNvSpPr>
          <p:nvPr/>
        </p:nvSpPr>
        <p:spPr bwMode="auto">
          <a:xfrm>
            <a:off x="10292450" y="4248549"/>
            <a:ext cx="255019" cy="317724"/>
          </a:xfrm>
          <a:prstGeom prst="rightArrow">
            <a:avLst>
              <a:gd name="adj1" fmla="val 50000"/>
              <a:gd name="adj2" fmla="val 25000"/>
            </a:avLst>
          </a:prstGeom>
          <a:solidFill>
            <a:srgbClr val="E36F1E">
              <a:lumMod val="60000"/>
              <a:lumOff val="40000"/>
            </a:srgbClr>
          </a:solidFill>
          <a:ln w="28575">
            <a:solidFill>
              <a:srgbClr val="E36F1E">
                <a:lumMod val="60000"/>
                <a:lumOff val="40000"/>
              </a:srgbClr>
            </a:solidFill>
            <a:prstDash val="solid"/>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a:ea typeface="微软雅黑"/>
            </a:endParaRPr>
          </a:p>
        </p:txBody>
      </p:sp>
      <p:sp>
        <p:nvSpPr>
          <p:cNvPr id="58" name="AutoShape 52"/>
          <p:cNvSpPr>
            <a:spLocks noChangeArrowheads="1"/>
          </p:cNvSpPr>
          <p:nvPr/>
        </p:nvSpPr>
        <p:spPr bwMode="auto">
          <a:xfrm>
            <a:off x="10292450" y="2231625"/>
            <a:ext cx="255019" cy="317724"/>
          </a:xfrm>
          <a:prstGeom prst="rightArrow">
            <a:avLst>
              <a:gd name="adj1" fmla="val 50000"/>
              <a:gd name="adj2" fmla="val 25000"/>
            </a:avLst>
          </a:prstGeom>
          <a:solidFill>
            <a:srgbClr val="E36F1E">
              <a:lumMod val="60000"/>
              <a:lumOff val="40000"/>
            </a:srgbClr>
          </a:solidFill>
          <a:ln w="28575">
            <a:solidFill>
              <a:srgbClr val="E36F1E">
                <a:lumMod val="60000"/>
                <a:lumOff val="40000"/>
              </a:srgbClr>
            </a:solidFill>
            <a:prstDash val="solid"/>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a:ea typeface="微软雅黑"/>
            </a:endParaRPr>
          </a:p>
        </p:txBody>
      </p:sp>
      <p:sp>
        <p:nvSpPr>
          <p:cNvPr id="62" name="Up Arrow 3"/>
          <p:cNvSpPr/>
          <p:nvPr/>
        </p:nvSpPr>
        <p:spPr>
          <a:xfrm>
            <a:off x="2707682" y="4982524"/>
            <a:ext cx="245708" cy="256032"/>
          </a:xfrm>
          <a:prstGeom prst="upArrow">
            <a:avLst/>
          </a:prstGeom>
          <a:solidFill>
            <a:srgbClr val="FFC00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Verdana"/>
              <a:ea typeface="+mn-ea"/>
              <a:cs typeface="+mn-cs"/>
            </a:endParaRPr>
          </a:p>
        </p:txBody>
      </p:sp>
      <p:sp>
        <p:nvSpPr>
          <p:cNvPr id="63" name="Up Arrow 37"/>
          <p:cNvSpPr/>
          <p:nvPr/>
        </p:nvSpPr>
        <p:spPr>
          <a:xfrm>
            <a:off x="7541563" y="4979108"/>
            <a:ext cx="245708" cy="256032"/>
          </a:xfrm>
          <a:prstGeom prst="upArrow">
            <a:avLst/>
          </a:prstGeom>
          <a:solidFill>
            <a:srgbClr val="FFC000"/>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Verdana"/>
              <a:ea typeface="+mn-ea"/>
              <a:cs typeface="+mn-cs"/>
            </a:endParaRPr>
          </a:p>
        </p:txBody>
      </p:sp>
      <p:sp>
        <p:nvSpPr>
          <p:cNvPr id="64" name="TextBox 63"/>
          <p:cNvSpPr txBox="1"/>
          <p:nvPr/>
        </p:nvSpPr>
        <p:spPr>
          <a:xfrm>
            <a:off x="7056044" y="5029272"/>
            <a:ext cx="466853" cy="15388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smtClean="0">
                <a:ln>
                  <a:noFill/>
                </a:ln>
                <a:solidFill>
                  <a:srgbClr val="4D4D4D"/>
                </a:solidFill>
                <a:effectLst/>
                <a:uLnTx/>
                <a:uFillTx/>
                <a:latin typeface="Verdana"/>
                <a:ea typeface="+mn-ea"/>
              </a:rPr>
              <a:t>FTP</a:t>
            </a:r>
            <a:endParaRPr kumimoji="0" lang="en-US" sz="1000" b="1" i="0" u="none" strike="noStrike" kern="0" cap="none" spc="0" normalizeH="0" baseline="0" noProof="0" dirty="0" smtClean="0">
              <a:ln>
                <a:noFill/>
              </a:ln>
              <a:solidFill>
                <a:srgbClr val="4D4D4D"/>
              </a:solidFill>
              <a:effectLst/>
              <a:uLnTx/>
              <a:uFillTx/>
              <a:latin typeface="Verdana"/>
              <a:ea typeface="+mn-ea"/>
            </a:endParaRPr>
          </a:p>
        </p:txBody>
      </p:sp>
      <p:sp>
        <p:nvSpPr>
          <p:cNvPr id="65" name="TextBox 64"/>
          <p:cNvSpPr txBox="1"/>
          <p:nvPr/>
        </p:nvSpPr>
        <p:spPr>
          <a:xfrm>
            <a:off x="1581536" y="5029272"/>
            <a:ext cx="1096459" cy="153888"/>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smtClean="0">
                <a:ln>
                  <a:noFill/>
                </a:ln>
                <a:solidFill>
                  <a:srgbClr val="4D4D4D"/>
                </a:solidFill>
                <a:effectLst/>
                <a:uLnTx/>
                <a:uFillTx/>
                <a:latin typeface="微软雅黑"/>
                <a:ea typeface="微软雅黑"/>
              </a:rPr>
              <a:t>SFTP/HTTP/API</a:t>
            </a:r>
            <a:endParaRPr kumimoji="0" lang="en-US" sz="1000" b="1" i="0" u="none" strike="noStrike" kern="0" cap="none" spc="0" normalizeH="0" baseline="0" noProof="0" dirty="0" smtClean="0">
              <a:ln>
                <a:noFill/>
              </a:ln>
              <a:solidFill>
                <a:srgbClr val="4D4D4D"/>
              </a:solidFill>
              <a:effectLst/>
              <a:uLnTx/>
              <a:uFillTx/>
              <a:latin typeface="Verdana"/>
              <a:ea typeface="+mn-ea"/>
            </a:endParaRPr>
          </a:p>
        </p:txBody>
      </p:sp>
      <p:sp>
        <p:nvSpPr>
          <p:cNvPr id="67" name="Rectangle 42"/>
          <p:cNvSpPr/>
          <p:nvPr/>
        </p:nvSpPr>
        <p:spPr>
          <a:xfrm>
            <a:off x="1893590" y="3699704"/>
            <a:ext cx="1059800" cy="246221"/>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000" b="1" kern="0" dirty="0" err="1" smtClean="0">
                <a:solidFill>
                  <a:srgbClr val="4D4D4D"/>
                </a:solidFill>
                <a:latin typeface="微软雅黑"/>
                <a:ea typeface="微软雅黑"/>
              </a:rPr>
              <a:t>Copyfromloal</a:t>
            </a:r>
            <a:endParaRPr kumimoji="0" lang="en-US" sz="1000" b="1" i="0" u="none" strike="noStrike" kern="0" cap="none" spc="0" normalizeH="0" baseline="0" noProof="0" dirty="0" smtClean="0">
              <a:ln>
                <a:noFill/>
              </a:ln>
              <a:solidFill>
                <a:srgbClr val="4D4D4D"/>
              </a:solidFill>
              <a:effectLst/>
              <a:uLnTx/>
              <a:uFillTx/>
              <a:latin typeface="Verdana"/>
              <a:ea typeface="+mn-ea"/>
            </a:endParaRPr>
          </a:p>
        </p:txBody>
      </p:sp>
      <p:sp>
        <p:nvSpPr>
          <p:cNvPr id="68" name="Rectangle 43"/>
          <p:cNvSpPr/>
          <p:nvPr/>
        </p:nvSpPr>
        <p:spPr>
          <a:xfrm>
            <a:off x="8797227" y="3694862"/>
            <a:ext cx="732636" cy="246221"/>
          </a:xfrm>
          <a:prstGeom prst="rect">
            <a:avLst/>
          </a:prstGeom>
        </p:spPr>
        <p:txBody>
          <a:bodyPr wrap="square" anchor="ctr">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smtClean="0">
                <a:ln>
                  <a:noFill/>
                </a:ln>
                <a:solidFill>
                  <a:srgbClr val="4D4D4D"/>
                </a:solidFill>
                <a:effectLst/>
                <a:uLnTx/>
                <a:uFillTx/>
                <a:latin typeface="微软雅黑"/>
                <a:ea typeface="微软雅黑"/>
              </a:rPr>
              <a:t>Queue</a:t>
            </a:r>
            <a:endParaRPr kumimoji="0" lang="en-US" sz="1000" b="1" i="0" u="none" strike="noStrike" kern="0" cap="none" spc="0" normalizeH="0" baseline="0" noProof="0" dirty="0" smtClean="0">
              <a:ln>
                <a:noFill/>
              </a:ln>
              <a:solidFill>
                <a:srgbClr val="4D4D4D"/>
              </a:solidFill>
              <a:effectLst/>
              <a:uLnTx/>
              <a:uFillTx/>
              <a:latin typeface="Verdana"/>
              <a:ea typeface="+mn-ea"/>
            </a:endParaRPr>
          </a:p>
        </p:txBody>
      </p:sp>
      <p:sp>
        <p:nvSpPr>
          <p:cNvPr id="70" name="Rectangle 26"/>
          <p:cNvSpPr>
            <a:spLocks noChangeArrowheads="1"/>
          </p:cNvSpPr>
          <p:nvPr/>
        </p:nvSpPr>
        <p:spPr bwMode="auto">
          <a:xfrm>
            <a:off x="5234862" y="5325595"/>
            <a:ext cx="4853234" cy="432000"/>
          </a:xfrm>
          <a:prstGeom prst="rect">
            <a:avLst/>
          </a:prstGeom>
          <a:solidFill>
            <a:srgbClr val="FFC425"/>
          </a:solidFill>
          <a:ln w="38100" cap="flat" cmpd="sng" algn="ctr">
            <a:solidFill>
              <a:srgbClr val="FFFFFF"/>
            </a:solidFill>
            <a:prstDash val="solid"/>
            <a:headEnd/>
            <a:tailEn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smtClean="0">
                <a:solidFill>
                  <a:srgbClr val="000000"/>
                </a:solidFill>
                <a:latin typeface="Verdana"/>
                <a:ea typeface="微软雅黑"/>
              </a:rPr>
              <a:t>京东云</a:t>
            </a:r>
            <a:r>
              <a:rPr kumimoji="0" lang="zh-CN" altLang="en-US" sz="1800" b="1" i="0" u="none" strike="noStrike" kern="0" cap="none" spc="0" normalizeH="0" baseline="0" noProof="0" dirty="0" smtClean="0">
                <a:ln>
                  <a:noFill/>
                </a:ln>
                <a:solidFill>
                  <a:srgbClr val="000000"/>
                </a:solidFill>
                <a:effectLst/>
                <a:uLnTx/>
                <a:uFillTx/>
                <a:latin typeface="Verdana"/>
                <a:ea typeface="微软雅黑"/>
                <a:cs typeface="+mn-cs"/>
              </a:rPr>
              <a:t>数据推送平台</a:t>
            </a:r>
            <a:endParaRPr kumimoji="0" lang="en-US" altLang="zh-CN" sz="1800" b="1" i="0" u="none" strike="noStrike" kern="0" cap="none" spc="0" normalizeH="0" baseline="0" noProof="0" dirty="0" smtClean="0">
              <a:ln>
                <a:noFill/>
              </a:ln>
              <a:solidFill>
                <a:srgbClr val="000000"/>
              </a:solidFill>
              <a:effectLst/>
              <a:uLnTx/>
              <a:uFillTx/>
              <a:latin typeface="Verdana"/>
              <a:ea typeface="微软雅黑"/>
              <a:cs typeface="+mn-cs"/>
            </a:endParaRPr>
          </a:p>
        </p:txBody>
      </p:sp>
      <p:sp>
        <p:nvSpPr>
          <p:cNvPr id="72" name="Rectangle 33"/>
          <p:cNvSpPr>
            <a:spLocks noChangeArrowheads="1"/>
          </p:cNvSpPr>
          <p:nvPr/>
        </p:nvSpPr>
        <p:spPr bwMode="auto">
          <a:xfrm>
            <a:off x="4789912" y="1294571"/>
            <a:ext cx="1934712" cy="914400"/>
          </a:xfrm>
          <a:prstGeom prst="rect">
            <a:avLst/>
          </a:prstGeom>
          <a:solidFill>
            <a:srgbClr val="4D4D4D">
              <a:lumMod val="60000"/>
              <a:lumOff val="40000"/>
            </a:srgbClr>
          </a:solidFill>
          <a:ln w="38100">
            <a:solidFill>
              <a:srgbClr val="F2F2F2"/>
            </a:solidFill>
            <a:miter lim="800000"/>
            <a:headEnd/>
            <a:tailEnd/>
          </a:ln>
          <a:effectLst>
            <a:outerShdw dist="28398" dir="3806097" algn="ctr" rotWithShape="0">
              <a:srgbClr val="243F60">
                <a:alpha val="50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800" b="1" kern="0" dirty="0">
                <a:solidFill>
                  <a:srgbClr val="000000"/>
                </a:solidFill>
                <a:latin typeface="微软雅黑"/>
                <a:ea typeface="微软雅黑"/>
              </a:rPr>
              <a:t>增值产品平台</a:t>
            </a:r>
            <a:endParaRPr lang="en-US" altLang="zh-CN" sz="1800" b="1" kern="0" dirty="0">
              <a:solidFill>
                <a:srgbClr val="000000"/>
              </a:solidFill>
              <a:latin typeface="微软雅黑"/>
              <a:ea typeface="微软雅黑"/>
            </a:endParaRPr>
          </a:p>
          <a:p>
            <a:pPr algn="ctr" fontAlgn="auto">
              <a:spcBef>
                <a:spcPts val="0"/>
              </a:spcBef>
              <a:spcAft>
                <a:spcPts val="0"/>
              </a:spcAft>
            </a:pPr>
            <a:r>
              <a:rPr lang="zh-CN" altLang="en-US" sz="1800" b="1" kern="0" dirty="0">
                <a:solidFill>
                  <a:srgbClr val="000000"/>
                </a:solidFill>
                <a:latin typeface="微软雅黑"/>
                <a:ea typeface="微软雅黑"/>
              </a:rPr>
              <a:t>（</a:t>
            </a:r>
            <a:r>
              <a:rPr lang="en-US" altLang="zh-CN" sz="1800" b="1" kern="0" dirty="0">
                <a:solidFill>
                  <a:srgbClr val="000000"/>
                </a:solidFill>
                <a:latin typeface="微软雅黑"/>
                <a:ea typeface="微软雅黑"/>
              </a:rPr>
              <a:t> Hadoop</a:t>
            </a:r>
            <a:r>
              <a:rPr lang="zh-CN" altLang="en-US" sz="1800" b="1" kern="0" dirty="0">
                <a:solidFill>
                  <a:srgbClr val="000000"/>
                </a:solidFill>
                <a:latin typeface="微软雅黑"/>
                <a:ea typeface="微软雅黑"/>
              </a:rPr>
              <a:t>集群）</a:t>
            </a:r>
          </a:p>
        </p:txBody>
      </p:sp>
      <p:sp>
        <p:nvSpPr>
          <p:cNvPr id="74" name="Rectangle 33"/>
          <p:cNvSpPr>
            <a:spLocks noChangeArrowheads="1"/>
          </p:cNvSpPr>
          <p:nvPr/>
        </p:nvSpPr>
        <p:spPr bwMode="auto">
          <a:xfrm>
            <a:off x="1441950" y="1280703"/>
            <a:ext cx="819028" cy="2249468"/>
          </a:xfrm>
          <a:prstGeom prst="rect">
            <a:avLst/>
          </a:prstGeom>
          <a:solidFill>
            <a:srgbClr val="4F81BD"/>
          </a:solidFill>
          <a:ln w="38100">
            <a:solidFill>
              <a:srgbClr val="F2F2F2"/>
            </a:solidFill>
            <a:miter lim="800000"/>
            <a:headEnd/>
            <a:tailEnd/>
          </a:ln>
          <a:effectLst>
            <a:outerShdw dist="28398" dir="3806097" algn="ctr" rotWithShape="0">
              <a:srgbClr val="243F60">
                <a:alpha val="50000"/>
              </a:srgbClr>
            </a:outerShdw>
          </a:effectLst>
        </p:spPr>
        <p:txBody>
          <a:bodyPr vert="eaVert" anchor="ctr"/>
          <a:lstStyle/>
          <a:p>
            <a:pPr algn="ctr" fontAlgn="auto">
              <a:spcBef>
                <a:spcPts val="0"/>
              </a:spcBef>
              <a:spcAft>
                <a:spcPts val="0"/>
              </a:spcAft>
            </a:pPr>
            <a:r>
              <a:rPr lang="zh-CN" altLang="en-US" sz="1800" b="1" dirty="0">
                <a:solidFill>
                  <a:srgbClr val="000000"/>
                </a:solidFill>
                <a:latin typeface="微软雅黑"/>
                <a:ea typeface="微软雅黑"/>
              </a:rPr>
              <a:t>历史归档查询平台</a:t>
            </a:r>
          </a:p>
          <a:p>
            <a:pPr algn="ctr" fontAlgn="auto">
              <a:spcBef>
                <a:spcPts val="0"/>
              </a:spcBef>
              <a:spcAft>
                <a:spcPts val="0"/>
              </a:spcAft>
            </a:pPr>
            <a:r>
              <a:rPr lang="zh-CN" altLang="en-US" sz="1800" b="1" dirty="0">
                <a:solidFill>
                  <a:srgbClr val="000000"/>
                </a:solidFill>
                <a:latin typeface="微软雅黑"/>
                <a:ea typeface="微软雅黑"/>
              </a:rPr>
              <a:t>（</a:t>
            </a:r>
            <a:r>
              <a:rPr lang="en-US" altLang="zh-CN" sz="1800" b="1" dirty="0">
                <a:solidFill>
                  <a:srgbClr val="000000"/>
                </a:solidFill>
                <a:latin typeface="微软雅黑"/>
                <a:ea typeface="微软雅黑"/>
              </a:rPr>
              <a:t>Hadoop</a:t>
            </a:r>
            <a:r>
              <a:rPr lang="zh-CN" altLang="en-US" sz="1800" b="1" dirty="0">
                <a:solidFill>
                  <a:srgbClr val="000000"/>
                </a:solidFill>
                <a:latin typeface="微软雅黑"/>
                <a:ea typeface="微软雅黑"/>
              </a:rPr>
              <a:t>集群</a:t>
            </a:r>
            <a:r>
              <a:rPr lang="en-US" altLang="zh-CN" sz="1800" b="1" dirty="0">
                <a:solidFill>
                  <a:srgbClr val="000000"/>
                </a:solidFill>
                <a:latin typeface="微软雅黑"/>
                <a:ea typeface="微软雅黑"/>
              </a:rPr>
              <a:t>+Hive</a:t>
            </a:r>
            <a:r>
              <a:rPr lang="zh-CN" altLang="en-US" sz="1800" b="1" dirty="0">
                <a:solidFill>
                  <a:srgbClr val="000000"/>
                </a:solidFill>
                <a:latin typeface="微软雅黑"/>
                <a:ea typeface="微软雅黑"/>
              </a:rPr>
              <a:t>）</a:t>
            </a:r>
          </a:p>
        </p:txBody>
      </p:sp>
      <p:sp>
        <p:nvSpPr>
          <p:cNvPr id="75" name="Rectangle 42"/>
          <p:cNvSpPr/>
          <p:nvPr/>
        </p:nvSpPr>
        <p:spPr>
          <a:xfrm>
            <a:off x="4652021" y="3699703"/>
            <a:ext cx="1161654" cy="246221"/>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altLang="zh-CN" sz="1000" b="1" kern="0" dirty="0" smtClean="0">
                <a:solidFill>
                  <a:srgbClr val="4D4D4D"/>
                </a:solidFill>
                <a:latin typeface="微软雅黑"/>
                <a:ea typeface="微软雅黑"/>
              </a:rPr>
              <a:t>Load</a:t>
            </a:r>
            <a:r>
              <a:rPr lang="zh-CN" altLang="en-US" sz="1000" b="1" kern="0" dirty="0" smtClean="0">
                <a:solidFill>
                  <a:srgbClr val="4D4D4D"/>
                </a:solidFill>
                <a:latin typeface="微软雅黑"/>
                <a:ea typeface="微软雅黑"/>
              </a:rPr>
              <a:t>（</a:t>
            </a:r>
            <a:r>
              <a:rPr lang="en-US" altLang="zh-CN" sz="1000" b="1" kern="0" dirty="0" smtClean="0">
                <a:solidFill>
                  <a:srgbClr val="4D4D4D"/>
                </a:solidFill>
                <a:latin typeface="微软雅黑"/>
                <a:ea typeface="微软雅黑"/>
              </a:rPr>
              <a:t>Hive</a:t>
            </a:r>
            <a:r>
              <a:rPr lang="zh-CN" altLang="en-US" sz="1000" b="1" kern="0" dirty="0" smtClean="0">
                <a:solidFill>
                  <a:srgbClr val="4D4D4D"/>
                </a:solidFill>
                <a:latin typeface="微软雅黑"/>
                <a:ea typeface="微软雅黑"/>
              </a:rPr>
              <a:t>）</a:t>
            </a:r>
            <a:endParaRPr lang="en-US" altLang="zh-CN" sz="1000" b="1" kern="0" dirty="0">
              <a:solidFill>
                <a:srgbClr val="4D4D4D"/>
              </a:solidFill>
              <a:latin typeface="微软雅黑"/>
              <a:ea typeface="微软雅黑"/>
            </a:endParaRPr>
          </a:p>
        </p:txBody>
      </p:sp>
      <p:sp>
        <p:nvSpPr>
          <p:cNvPr id="77" name="Up Arrow 3"/>
          <p:cNvSpPr/>
          <p:nvPr/>
        </p:nvSpPr>
        <p:spPr>
          <a:xfrm>
            <a:off x="1728610" y="3683437"/>
            <a:ext cx="245708" cy="256032"/>
          </a:xfrm>
          <a:prstGeom prst="upArrow">
            <a:avLst/>
          </a:prstGeom>
          <a:solidFill>
            <a:srgbClr val="9BBB59"/>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Verdana"/>
              <a:ea typeface="+mn-ea"/>
              <a:cs typeface="+mn-cs"/>
            </a:endParaRPr>
          </a:p>
        </p:txBody>
      </p:sp>
      <p:sp>
        <p:nvSpPr>
          <p:cNvPr id="78" name="Up Arrow 3"/>
          <p:cNvSpPr/>
          <p:nvPr/>
        </p:nvSpPr>
        <p:spPr>
          <a:xfrm>
            <a:off x="5712639" y="3683437"/>
            <a:ext cx="245708" cy="256032"/>
          </a:xfrm>
          <a:prstGeom prst="upArrow">
            <a:avLst/>
          </a:prstGeom>
          <a:solidFill>
            <a:srgbClr val="9BBB59"/>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Verdana"/>
              <a:ea typeface="+mn-ea"/>
              <a:cs typeface="+mn-cs"/>
            </a:endParaRPr>
          </a:p>
        </p:txBody>
      </p:sp>
      <p:sp>
        <p:nvSpPr>
          <p:cNvPr id="79" name="Up Arrow 3"/>
          <p:cNvSpPr/>
          <p:nvPr/>
        </p:nvSpPr>
        <p:spPr>
          <a:xfrm>
            <a:off x="9555727" y="3683437"/>
            <a:ext cx="245708" cy="256032"/>
          </a:xfrm>
          <a:prstGeom prst="upArrow">
            <a:avLst/>
          </a:prstGeom>
          <a:solidFill>
            <a:srgbClr val="9BBB59"/>
          </a:solidFill>
          <a:ln w="127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Verdana"/>
              <a:ea typeface="+mn-ea"/>
              <a:cs typeface="+mn-cs"/>
            </a:endParaRPr>
          </a:p>
        </p:txBody>
      </p:sp>
      <p:cxnSp>
        <p:nvCxnSpPr>
          <p:cNvPr id="80" name="Straight Arrow Connector 173"/>
          <p:cNvCxnSpPr>
            <a:stCxn id="41" idx="0"/>
            <a:endCxn id="72" idx="2"/>
          </p:cNvCxnSpPr>
          <p:nvPr/>
        </p:nvCxnSpPr>
        <p:spPr>
          <a:xfrm flipV="1">
            <a:off x="5757267" y="2208971"/>
            <a:ext cx="1" cy="406800"/>
          </a:xfrm>
          <a:prstGeom prst="straightConnector1">
            <a:avLst/>
          </a:prstGeom>
          <a:noFill/>
          <a:ln w="38100" cap="flat" cmpd="sng" algn="ctr">
            <a:solidFill>
              <a:srgbClr val="4F81BD"/>
            </a:solidFill>
            <a:prstDash val="sysDash"/>
            <a:headEnd type="none" w="med" len="med"/>
            <a:tailEnd type="triangle" w="med" len="med"/>
          </a:ln>
          <a:effectLst/>
        </p:spPr>
      </p:cxnSp>
      <p:cxnSp>
        <p:nvCxnSpPr>
          <p:cNvPr id="88" name="Straight Arrow Connector 173"/>
          <p:cNvCxnSpPr/>
          <p:nvPr/>
        </p:nvCxnSpPr>
        <p:spPr>
          <a:xfrm flipV="1">
            <a:off x="3717084" y="2208971"/>
            <a:ext cx="0" cy="420668"/>
          </a:xfrm>
          <a:prstGeom prst="straightConnector1">
            <a:avLst/>
          </a:prstGeom>
          <a:noFill/>
          <a:ln w="38100" cap="flat" cmpd="sng" algn="ctr">
            <a:solidFill>
              <a:srgbClr val="4F81BD"/>
            </a:solidFill>
            <a:prstDash val="sysDash"/>
            <a:headEnd type="none" w="med" len="med"/>
            <a:tailEnd type="triangle" w="med" len="med"/>
          </a:ln>
          <a:effectLst/>
        </p:spPr>
      </p:cxnSp>
      <p:cxnSp>
        <p:nvCxnSpPr>
          <p:cNvPr id="91" name="Straight Arrow Connector 173"/>
          <p:cNvCxnSpPr/>
          <p:nvPr/>
        </p:nvCxnSpPr>
        <p:spPr>
          <a:xfrm flipV="1">
            <a:off x="7851199" y="2195103"/>
            <a:ext cx="0" cy="420668"/>
          </a:xfrm>
          <a:prstGeom prst="straightConnector1">
            <a:avLst/>
          </a:prstGeom>
          <a:noFill/>
          <a:ln w="38100" cap="flat" cmpd="sng" algn="ctr">
            <a:solidFill>
              <a:srgbClr val="4F81BD"/>
            </a:solidFill>
            <a:prstDash val="sysDash"/>
            <a:headEnd type="none" w="med" len="med"/>
            <a:tailEnd type="triangle" w="med" len="med"/>
          </a:ln>
          <a:effectLst/>
        </p:spPr>
      </p:cxnSp>
      <p:cxnSp>
        <p:nvCxnSpPr>
          <p:cNvPr id="95" name="Straight Arrow Connector 168"/>
          <p:cNvCxnSpPr/>
          <p:nvPr/>
        </p:nvCxnSpPr>
        <p:spPr>
          <a:xfrm>
            <a:off x="2280709" y="3079671"/>
            <a:ext cx="419188" cy="0"/>
          </a:xfrm>
          <a:prstGeom prst="straightConnector1">
            <a:avLst/>
          </a:prstGeom>
          <a:noFill/>
          <a:ln w="38100" cap="flat" cmpd="sng" algn="ctr">
            <a:solidFill>
              <a:srgbClr val="4F81BD"/>
            </a:solidFill>
            <a:prstDash val="sysDash"/>
            <a:headEnd type="triangle" w="med" len="med"/>
            <a:tailEnd type="none" w="med" len="med"/>
          </a:ln>
          <a:effectLst/>
        </p:spPr>
      </p:cxnSp>
      <p:cxnSp>
        <p:nvCxnSpPr>
          <p:cNvPr id="96" name="Straight Arrow Connector 168"/>
          <p:cNvCxnSpPr/>
          <p:nvPr/>
        </p:nvCxnSpPr>
        <p:spPr>
          <a:xfrm>
            <a:off x="2313162" y="1751771"/>
            <a:ext cx="419188" cy="0"/>
          </a:xfrm>
          <a:prstGeom prst="straightConnector1">
            <a:avLst/>
          </a:prstGeom>
          <a:noFill/>
          <a:ln w="38100" cap="flat" cmpd="sng" algn="ctr">
            <a:solidFill>
              <a:srgbClr val="4F81BD"/>
            </a:solidFill>
            <a:prstDash val="sysDash"/>
            <a:headEnd type="none" w="med" len="med"/>
            <a:tailEnd type="triangle" w="med" len="med"/>
          </a:ln>
          <a:effectLst/>
        </p:spPr>
      </p:cxnSp>
      <p:cxnSp>
        <p:nvCxnSpPr>
          <p:cNvPr id="107" name="肘形连接符 106"/>
          <p:cNvCxnSpPr>
            <a:stCxn id="43" idx="0"/>
            <a:endCxn id="74" idx="0"/>
          </p:cNvCxnSpPr>
          <p:nvPr/>
        </p:nvCxnSpPr>
        <p:spPr bwMode="auto">
          <a:xfrm rot="16200000" flipV="1">
            <a:off x="5765023" y="-2632855"/>
            <a:ext cx="1" cy="7827117"/>
          </a:xfrm>
          <a:prstGeom prst="bentConnector3">
            <a:avLst>
              <a:gd name="adj1" fmla="val 22860100000"/>
            </a:avLst>
          </a:prstGeom>
          <a:noFill/>
          <a:ln w="38100" cap="flat" cmpd="sng" algn="ctr">
            <a:solidFill>
              <a:srgbClr val="4F81BD"/>
            </a:solidFill>
            <a:prstDash val="sysDash"/>
            <a:headEnd type="none" w="med" len="med"/>
            <a:tailEnd type="triangle" w="med" len="med"/>
          </a:ln>
          <a:effectLst/>
        </p:spPr>
      </p:cxnSp>
      <p:cxnSp>
        <p:nvCxnSpPr>
          <p:cNvPr id="111" name="Straight Arrow Connector 173"/>
          <p:cNvCxnSpPr/>
          <p:nvPr/>
        </p:nvCxnSpPr>
        <p:spPr>
          <a:xfrm flipV="1">
            <a:off x="7794167" y="1079229"/>
            <a:ext cx="0" cy="288000"/>
          </a:xfrm>
          <a:prstGeom prst="straightConnector1">
            <a:avLst/>
          </a:prstGeom>
          <a:noFill/>
          <a:ln w="38100" cap="flat" cmpd="sng" algn="ctr">
            <a:solidFill>
              <a:srgbClr val="4F81BD"/>
            </a:solidFill>
            <a:prstDash val="sysDash"/>
            <a:headEnd type="none" w="med" len="med"/>
            <a:tailEnd type="none" w="med" len="med"/>
          </a:ln>
          <a:effectLst/>
        </p:spPr>
      </p:cxnSp>
      <p:cxnSp>
        <p:nvCxnSpPr>
          <p:cNvPr id="112" name="Straight Arrow Connector 173"/>
          <p:cNvCxnSpPr/>
          <p:nvPr/>
        </p:nvCxnSpPr>
        <p:spPr>
          <a:xfrm flipV="1">
            <a:off x="3594229" y="1079097"/>
            <a:ext cx="0" cy="288000"/>
          </a:xfrm>
          <a:prstGeom prst="straightConnector1">
            <a:avLst/>
          </a:prstGeom>
          <a:noFill/>
          <a:ln w="38100" cap="flat" cmpd="sng" algn="ctr">
            <a:solidFill>
              <a:srgbClr val="4F81BD"/>
            </a:solidFill>
            <a:prstDash val="sysDash"/>
            <a:headEnd type="triangle" w="med" len="med"/>
            <a:tailEnd type="none" w="med" len="med"/>
          </a:ln>
          <a:effectLst/>
        </p:spPr>
      </p:cxnSp>
      <p:sp>
        <p:nvSpPr>
          <p:cNvPr id="113" name="Rectangle 42"/>
          <p:cNvSpPr/>
          <p:nvPr/>
        </p:nvSpPr>
        <p:spPr>
          <a:xfrm>
            <a:off x="3779670" y="2231625"/>
            <a:ext cx="872351" cy="4001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000" b="1" kern="0" dirty="0" err="1" smtClean="0">
                <a:solidFill>
                  <a:srgbClr val="4D4D4D"/>
                </a:solidFill>
                <a:latin typeface="微软雅黑"/>
                <a:ea typeface="微软雅黑"/>
              </a:rPr>
              <a:t>Distcp</a:t>
            </a:r>
            <a:endParaRPr lang="en-US" altLang="zh-CN" sz="1000" b="1" kern="0" dirty="0" smtClean="0">
              <a:solidFill>
                <a:srgbClr val="4D4D4D"/>
              </a:solidFill>
              <a:latin typeface="微软雅黑"/>
              <a:ea typeface="微软雅黑"/>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1000" b="1" kern="0" dirty="0" err="1" smtClean="0">
                <a:solidFill>
                  <a:srgbClr val="4D4D4D"/>
                </a:solidFill>
                <a:latin typeface="微软雅黑"/>
                <a:ea typeface="微软雅黑"/>
              </a:rPr>
              <a:t>HQL+Load</a:t>
            </a:r>
            <a:endParaRPr lang="en-US" altLang="zh-CN" sz="1000" b="1" kern="0" dirty="0" smtClean="0">
              <a:solidFill>
                <a:srgbClr val="4D4D4D"/>
              </a:solidFill>
              <a:latin typeface="微软雅黑"/>
              <a:ea typeface="微软雅黑"/>
            </a:endParaRPr>
          </a:p>
        </p:txBody>
      </p:sp>
      <p:sp>
        <p:nvSpPr>
          <p:cNvPr id="121" name="Rectangle 42"/>
          <p:cNvSpPr/>
          <p:nvPr/>
        </p:nvSpPr>
        <p:spPr>
          <a:xfrm>
            <a:off x="2129765" y="1439262"/>
            <a:ext cx="693220" cy="246221"/>
          </a:xfrm>
          <a:prstGeom prst="rect">
            <a:avLst/>
          </a:prstGeom>
        </p:spPr>
        <p:txBody>
          <a:bodyPr wrap="square">
            <a:spAutoFit/>
          </a:bodyPr>
          <a:lstStyle/>
          <a:p>
            <a:pPr algn="ctr" fontAlgn="auto">
              <a:spcBef>
                <a:spcPts val="0"/>
              </a:spcBef>
              <a:spcAft>
                <a:spcPts val="0"/>
              </a:spcAft>
            </a:pPr>
            <a:r>
              <a:rPr kumimoji="0" lang="en-US" altLang="zh-CN" sz="1000" b="1" i="0" u="none" strike="noStrike" kern="0" cap="none" spc="0" normalizeH="0" baseline="0" noProof="0" dirty="0" err="1" smtClean="0">
                <a:ln>
                  <a:noFill/>
                </a:ln>
                <a:solidFill>
                  <a:srgbClr val="4D4D4D"/>
                </a:solidFill>
                <a:effectLst/>
                <a:uLnTx/>
                <a:uFillTx/>
                <a:latin typeface="Verdana"/>
                <a:ea typeface="+mn-ea"/>
              </a:rPr>
              <a:t>Distcp</a:t>
            </a:r>
            <a:endParaRPr kumimoji="0" lang="en-US" sz="1000" b="1" i="0" u="none" strike="noStrike" kern="0" cap="none" spc="0" normalizeH="0" baseline="0" noProof="0" dirty="0" smtClean="0">
              <a:ln>
                <a:noFill/>
              </a:ln>
              <a:solidFill>
                <a:srgbClr val="4D4D4D"/>
              </a:solidFill>
              <a:effectLst/>
              <a:uLnTx/>
              <a:uFillTx/>
              <a:latin typeface="Verdana"/>
              <a:ea typeface="+mn-ea"/>
            </a:endParaRPr>
          </a:p>
        </p:txBody>
      </p:sp>
      <p:sp>
        <p:nvSpPr>
          <p:cNvPr id="125" name="Rectangle 42"/>
          <p:cNvSpPr/>
          <p:nvPr/>
        </p:nvSpPr>
        <p:spPr>
          <a:xfrm>
            <a:off x="5784750" y="2245417"/>
            <a:ext cx="872351" cy="400110"/>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1000" b="1" kern="0" dirty="0" err="1" smtClean="0">
                <a:solidFill>
                  <a:srgbClr val="4D4D4D"/>
                </a:solidFill>
                <a:latin typeface="微软雅黑"/>
                <a:ea typeface="微软雅黑"/>
              </a:rPr>
              <a:t>Distcp</a:t>
            </a:r>
            <a:endParaRPr lang="en-US" altLang="zh-CN" sz="1000" b="1" kern="0" dirty="0" smtClean="0">
              <a:solidFill>
                <a:srgbClr val="4D4D4D"/>
              </a:solidFill>
              <a:latin typeface="微软雅黑"/>
              <a:ea typeface="微软雅黑"/>
            </a:endParaRPr>
          </a:p>
          <a:p>
            <a:pPr marL="0" marR="0" lvl="0" indent="0" defTabSz="914400" eaLnBrk="1" fontAlgn="auto" latinLnBrk="0" hangingPunct="1">
              <a:lnSpc>
                <a:spcPct val="100000"/>
              </a:lnSpc>
              <a:spcBef>
                <a:spcPts val="0"/>
              </a:spcBef>
              <a:spcAft>
                <a:spcPts val="0"/>
              </a:spcAft>
              <a:buClrTx/>
              <a:buSzTx/>
              <a:buFontTx/>
              <a:buNone/>
              <a:tabLst/>
              <a:defRPr/>
            </a:pPr>
            <a:r>
              <a:rPr lang="en-US" altLang="zh-CN" sz="1000" b="1" kern="0" dirty="0" err="1" smtClean="0">
                <a:solidFill>
                  <a:srgbClr val="4D4D4D"/>
                </a:solidFill>
                <a:latin typeface="微软雅黑"/>
                <a:ea typeface="微软雅黑"/>
              </a:rPr>
              <a:t>HQL+Load</a:t>
            </a:r>
            <a:endParaRPr lang="en-US" altLang="zh-CN" sz="1000" b="1" kern="0" dirty="0" smtClean="0">
              <a:solidFill>
                <a:srgbClr val="4D4D4D"/>
              </a:solidFill>
              <a:latin typeface="微软雅黑"/>
              <a:ea typeface="微软雅黑"/>
            </a:endParaRPr>
          </a:p>
        </p:txBody>
      </p:sp>
      <p:sp>
        <p:nvSpPr>
          <p:cNvPr id="126" name="Rectangle 42"/>
          <p:cNvSpPr/>
          <p:nvPr/>
        </p:nvSpPr>
        <p:spPr>
          <a:xfrm rot="5400000">
            <a:off x="2001674" y="2395336"/>
            <a:ext cx="973932" cy="358379"/>
          </a:xfrm>
          <a:prstGeom prst="rect">
            <a:avLst/>
          </a:prstGeom>
        </p:spPr>
        <p:txBody>
          <a:bodyPr wrap="square">
            <a:spAutoFit/>
          </a:bodyPr>
          <a:lstStyle/>
          <a:p>
            <a:pPr marL="0" marR="0" lvl="0" indent="0" algn="r" defTabSz="914400" eaLnBrk="1" fontAlgn="auto" latinLnBrk="0" hangingPunct="1">
              <a:lnSpc>
                <a:spcPct val="100000"/>
              </a:lnSpc>
              <a:spcBef>
                <a:spcPts val="0"/>
              </a:spcBef>
              <a:spcAft>
                <a:spcPts val="0"/>
              </a:spcAft>
              <a:buClrTx/>
              <a:buSzTx/>
              <a:buFontTx/>
              <a:buNone/>
              <a:tabLst/>
              <a:defRPr/>
            </a:pPr>
            <a:r>
              <a:rPr lang="en-US" altLang="zh-CN" sz="1000" b="1" kern="0" dirty="0" err="1" smtClean="0">
                <a:solidFill>
                  <a:srgbClr val="4D4D4D"/>
                </a:solidFill>
                <a:latin typeface="微软雅黑"/>
                <a:ea typeface="微软雅黑"/>
              </a:rPr>
              <a:t>Distcp</a:t>
            </a:r>
            <a:endParaRPr lang="en-US" altLang="zh-CN" sz="1000" b="1" kern="0" dirty="0" smtClean="0">
              <a:solidFill>
                <a:srgbClr val="4D4D4D"/>
              </a:solidFill>
              <a:latin typeface="微软雅黑"/>
              <a:ea typeface="微软雅黑"/>
            </a:endParaRPr>
          </a:p>
          <a:p>
            <a:pPr marL="0" marR="0" lvl="0" indent="0" algn="r" defTabSz="914400" eaLnBrk="1" fontAlgn="auto" latinLnBrk="0" hangingPunct="1">
              <a:lnSpc>
                <a:spcPct val="100000"/>
              </a:lnSpc>
              <a:spcBef>
                <a:spcPts val="0"/>
              </a:spcBef>
              <a:spcAft>
                <a:spcPts val="0"/>
              </a:spcAft>
              <a:buClrTx/>
              <a:buSzTx/>
              <a:buFontTx/>
              <a:buNone/>
              <a:tabLst/>
              <a:defRPr/>
            </a:pPr>
            <a:r>
              <a:rPr lang="en-US" altLang="zh-CN" sz="1000" b="1" kern="0" dirty="0" err="1" smtClean="0">
                <a:solidFill>
                  <a:srgbClr val="4D4D4D"/>
                </a:solidFill>
                <a:latin typeface="微软雅黑"/>
                <a:ea typeface="微软雅黑"/>
              </a:rPr>
              <a:t>HQL+Load</a:t>
            </a:r>
            <a:endParaRPr lang="en-US" altLang="zh-CN" sz="1000" b="1" kern="0" dirty="0" smtClean="0">
              <a:solidFill>
                <a:srgbClr val="4D4D4D"/>
              </a:solidFill>
              <a:latin typeface="微软雅黑"/>
              <a:ea typeface="微软雅黑"/>
            </a:endParaRPr>
          </a:p>
        </p:txBody>
      </p:sp>
      <p:sp>
        <p:nvSpPr>
          <p:cNvPr id="127" name="Rectangle 42"/>
          <p:cNvSpPr/>
          <p:nvPr/>
        </p:nvSpPr>
        <p:spPr>
          <a:xfrm>
            <a:off x="7862881" y="2308569"/>
            <a:ext cx="705856" cy="246221"/>
          </a:xfrm>
          <a:prstGeom prst="rect">
            <a:avLst/>
          </a:prstGeom>
        </p:spPr>
        <p:txBody>
          <a:bodyPr wrap="square">
            <a:spAutoFit/>
          </a:bodyPr>
          <a:lstStyle/>
          <a:p>
            <a:pPr algn="ctr" fontAlgn="auto">
              <a:spcBef>
                <a:spcPts val="0"/>
              </a:spcBef>
              <a:spcAft>
                <a:spcPts val="0"/>
              </a:spcAft>
            </a:pPr>
            <a:r>
              <a:rPr kumimoji="0" lang="en-US" altLang="zh-CN" sz="1000" b="1" i="0" u="none" strike="noStrike" kern="0" cap="none" spc="0" normalizeH="0" baseline="0" noProof="0" dirty="0" err="1" smtClean="0">
                <a:ln>
                  <a:noFill/>
                </a:ln>
                <a:solidFill>
                  <a:srgbClr val="4D4D4D"/>
                </a:solidFill>
                <a:effectLst/>
                <a:uLnTx/>
                <a:uFillTx/>
                <a:latin typeface="Verdana"/>
                <a:ea typeface="+mn-ea"/>
              </a:rPr>
              <a:t>Sqoop</a:t>
            </a:r>
            <a:endParaRPr kumimoji="0" lang="en-US" sz="1000" b="1" i="0" u="none" strike="noStrike" kern="0" cap="none" spc="0" normalizeH="0" baseline="0" noProof="0" dirty="0" smtClean="0">
              <a:ln>
                <a:noFill/>
              </a:ln>
              <a:solidFill>
                <a:srgbClr val="4D4D4D"/>
              </a:solidFill>
              <a:effectLst/>
              <a:uLnTx/>
              <a:uFillTx/>
              <a:latin typeface="Verdana"/>
              <a:ea typeface="+mn-ea"/>
            </a:endParaRPr>
          </a:p>
        </p:txBody>
      </p:sp>
      <p:sp>
        <p:nvSpPr>
          <p:cNvPr id="128" name="Rectangle 42"/>
          <p:cNvSpPr/>
          <p:nvPr/>
        </p:nvSpPr>
        <p:spPr>
          <a:xfrm>
            <a:off x="7056044" y="1034481"/>
            <a:ext cx="715390" cy="246221"/>
          </a:xfrm>
          <a:prstGeom prst="rect">
            <a:avLst/>
          </a:prstGeom>
        </p:spPr>
        <p:txBody>
          <a:bodyPr wrap="square">
            <a:spAutoFit/>
          </a:bodyPr>
          <a:lstStyle/>
          <a:p>
            <a:pPr algn="ctr" fontAlgn="auto">
              <a:spcBef>
                <a:spcPts val="0"/>
              </a:spcBef>
              <a:spcAft>
                <a:spcPts val="0"/>
              </a:spcAft>
            </a:pPr>
            <a:r>
              <a:rPr kumimoji="0" lang="en-US" altLang="zh-CN" sz="1000" b="1" i="0" u="none" strike="noStrike" kern="0" cap="none" spc="0" normalizeH="0" baseline="0" noProof="0" dirty="0" err="1" smtClean="0">
                <a:ln>
                  <a:noFill/>
                </a:ln>
                <a:solidFill>
                  <a:srgbClr val="4D4D4D"/>
                </a:solidFill>
                <a:effectLst/>
                <a:uLnTx/>
                <a:uFillTx/>
                <a:latin typeface="Verdana"/>
                <a:ea typeface="+mn-ea"/>
              </a:rPr>
              <a:t>Sqoop</a:t>
            </a:r>
            <a:endParaRPr kumimoji="0" lang="en-US" sz="1000" b="1" i="0" u="none" strike="noStrike" kern="0" cap="none" spc="0" normalizeH="0" baseline="0" noProof="0" dirty="0" smtClean="0">
              <a:ln>
                <a:noFill/>
              </a:ln>
              <a:solidFill>
                <a:srgbClr val="4D4D4D"/>
              </a:solidFill>
              <a:effectLst/>
              <a:uLnTx/>
              <a:uFillTx/>
              <a:latin typeface="Verdana"/>
              <a:ea typeface="+mn-ea"/>
            </a:endParaRPr>
          </a:p>
        </p:txBody>
      </p:sp>
      <p:sp>
        <p:nvSpPr>
          <p:cNvPr id="48" name="Rectangle 42"/>
          <p:cNvSpPr/>
          <p:nvPr/>
        </p:nvSpPr>
        <p:spPr>
          <a:xfrm>
            <a:off x="8640770" y="1510296"/>
            <a:ext cx="777867" cy="246221"/>
          </a:xfrm>
          <a:prstGeom prst="rect">
            <a:avLst/>
          </a:prstGeom>
        </p:spPr>
        <p:txBody>
          <a:bodyPr wrap="square">
            <a:spAutoFit/>
          </a:bodyPr>
          <a:lstStyle/>
          <a:p>
            <a:pPr algn="ctr" fontAlgn="auto">
              <a:spcBef>
                <a:spcPts val="0"/>
              </a:spcBef>
              <a:spcAft>
                <a:spcPts val="0"/>
              </a:spcAft>
            </a:pPr>
            <a:r>
              <a:rPr kumimoji="0" lang="en-US" altLang="zh-CN" sz="1000" b="1" i="0" u="none" strike="noStrike" kern="0" cap="none" spc="0" normalizeH="0" baseline="0" noProof="0" dirty="0" err="1" smtClean="0">
                <a:ln>
                  <a:noFill/>
                </a:ln>
                <a:solidFill>
                  <a:srgbClr val="4D4D4D"/>
                </a:solidFill>
                <a:effectLst/>
                <a:uLnTx/>
                <a:uFillTx/>
                <a:latin typeface="Verdana"/>
                <a:ea typeface="+mn-ea"/>
              </a:rPr>
              <a:t>Sqoop</a:t>
            </a:r>
            <a:endParaRPr kumimoji="0" lang="en-US" sz="1000" b="1" i="0" u="none" strike="noStrike" kern="0" cap="none" spc="0" normalizeH="0" baseline="0" noProof="0" dirty="0" smtClean="0">
              <a:ln>
                <a:noFill/>
              </a:ln>
              <a:solidFill>
                <a:srgbClr val="4D4D4D"/>
              </a:solidFill>
              <a:effectLst/>
              <a:uLnTx/>
              <a:uFillTx/>
              <a:latin typeface="Verdana"/>
              <a:ea typeface="+mn-ea"/>
            </a:endParaRPr>
          </a:p>
        </p:txBody>
      </p:sp>
      <p:sp>
        <p:nvSpPr>
          <p:cNvPr id="49" name="Rectangle 42"/>
          <p:cNvSpPr/>
          <p:nvPr/>
        </p:nvSpPr>
        <p:spPr>
          <a:xfrm>
            <a:off x="8751996" y="2735856"/>
            <a:ext cx="606796" cy="246221"/>
          </a:xfrm>
          <a:prstGeom prst="rect">
            <a:avLst/>
          </a:prstGeom>
        </p:spPr>
        <p:txBody>
          <a:bodyPr wrap="square">
            <a:spAutoFit/>
          </a:bodyPr>
          <a:lstStyle/>
          <a:p>
            <a:pPr algn="ctr" fontAlgn="auto">
              <a:spcBef>
                <a:spcPts val="0"/>
              </a:spcBef>
              <a:spcAft>
                <a:spcPts val="0"/>
              </a:spcAft>
            </a:pPr>
            <a:r>
              <a:rPr kumimoji="0" lang="en-US" altLang="zh-CN" sz="1000" b="1" i="0" u="none" strike="noStrike" kern="0" cap="none" spc="0" normalizeH="0" baseline="0" noProof="0" dirty="0" smtClean="0">
                <a:ln>
                  <a:noFill/>
                </a:ln>
                <a:solidFill>
                  <a:srgbClr val="4D4D4D"/>
                </a:solidFill>
                <a:effectLst/>
                <a:uLnTx/>
                <a:uFillTx/>
                <a:latin typeface="Verdana"/>
                <a:ea typeface="+mn-ea"/>
              </a:rPr>
              <a:t>MR</a:t>
            </a:r>
            <a:endParaRPr kumimoji="0" lang="en-US" sz="1000" b="1" i="0" u="none" strike="noStrike" kern="0" cap="none" spc="0" normalizeH="0" baseline="0" noProof="0" dirty="0" smtClean="0">
              <a:ln>
                <a:noFill/>
              </a:ln>
              <a:solidFill>
                <a:srgbClr val="4D4D4D"/>
              </a:solidFill>
              <a:effectLst/>
              <a:uLnTx/>
              <a:uFillTx/>
              <a:latin typeface="Verdana"/>
              <a:ea typeface="+mn-ea"/>
            </a:endParaRPr>
          </a:p>
        </p:txBody>
      </p:sp>
      <p:sp>
        <p:nvSpPr>
          <p:cNvPr id="51" name="Rectangle 33"/>
          <p:cNvSpPr>
            <a:spLocks noChangeArrowheads="1"/>
          </p:cNvSpPr>
          <p:nvPr/>
        </p:nvSpPr>
        <p:spPr bwMode="auto">
          <a:xfrm>
            <a:off x="186244" y="935031"/>
            <a:ext cx="819028" cy="4047494"/>
          </a:xfrm>
          <a:prstGeom prst="rect">
            <a:avLst/>
          </a:prstGeom>
          <a:solidFill>
            <a:srgbClr val="9BBB59"/>
          </a:solidFill>
          <a:ln w="38100">
            <a:solidFill>
              <a:srgbClr val="F2F2F2"/>
            </a:solidFill>
            <a:miter lim="800000"/>
            <a:headEnd/>
            <a:tailEnd/>
          </a:ln>
          <a:effectLst>
            <a:outerShdw dist="28398" dir="3806097" algn="ctr" rotWithShape="0">
              <a:srgbClr val="4E6128">
                <a:alpha val="50000"/>
              </a:srgbClr>
            </a:outerShdw>
          </a:effectLst>
        </p:spPr>
        <p:txBody>
          <a:bodyPr vert="eaVert" anchor="ctr"/>
          <a:lstStyle/>
          <a:p>
            <a:pPr algn="ctr" fontAlgn="auto">
              <a:spcBef>
                <a:spcPts val="0"/>
              </a:spcBef>
              <a:spcAft>
                <a:spcPts val="0"/>
              </a:spcAft>
            </a:pPr>
            <a:r>
              <a:rPr lang="zh-CN" altLang="en-US" sz="1800" b="1" dirty="0">
                <a:solidFill>
                  <a:srgbClr val="000000"/>
                </a:solidFill>
                <a:latin typeface="微软雅黑"/>
                <a:ea typeface="微软雅黑"/>
              </a:rPr>
              <a:t>流程调度平台</a:t>
            </a:r>
          </a:p>
        </p:txBody>
      </p:sp>
      <p:sp>
        <p:nvSpPr>
          <p:cNvPr id="59" name="AutoShape 52"/>
          <p:cNvSpPr>
            <a:spLocks noChangeArrowheads="1"/>
          </p:cNvSpPr>
          <p:nvPr/>
        </p:nvSpPr>
        <p:spPr bwMode="auto">
          <a:xfrm flipH="1">
            <a:off x="1037804" y="2218667"/>
            <a:ext cx="255600" cy="317724"/>
          </a:xfrm>
          <a:prstGeom prst="rightArrow">
            <a:avLst>
              <a:gd name="adj1" fmla="val 50000"/>
              <a:gd name="adj2" fmla="val 25000"/>
            </a:avLst>
          </a:prstGeom>
          <a:solidFill>
            <a:srgbClr val="E36F1E">
              <a:lumMod val="60000"/>
              <a:lumOff val="40000"/>
            </a:srgbClr>
          </a:solidFill>
          <a:ln w="28575">
            <a:solidFill>
              <a:srgbClr val="E36F1E">
                <a:lumMod val="60000"/>
                <a:lumOff val="40000"/>
              </a:srgbClr>
            </a:solidFill>
            <a:prstDash val="solid"/>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a:ea typeface="微软雅黑"/>
            </a:endParaRPr>
          </a:p>
        </p:txBody>
      </p:sp>
      <p:sp>
        <p:nvSpPr>
          <p:cNvPr id="60" name="AutoShape 52"/>
          <p:cNvSpPr>
            <a:spLocks noChangeArrowheads="1"/>
          </p:cNvSpPr>
          <p:nvPr/>
        </p:nvSpPr>
        <p:spPr bwMode="auto">
          <a:xfrm flipH="1">
            <a:off x="1052525" y="4134422"/>
            <a:ext cx="255600" cy="317724"/>
          </a:xfrm>
          <a:prstGeom prst="rightArrow">
            <a:avLst>
              <a:gd name="adj1" fmla="val 50000"/>
              <a:gd name="adj2" fmla="val 25000"/>
            </a:avLst>
          </a:prstGeom>
          <a:solidFill>
            <a:srgbClr val="E36F1E">
              <a:lumMod val="60000"/>
              <a:lumOff val="40000"/>
            </a:srgbClr>
          </a:solidFill>
          <a:ln w="28575">
            <a:solidFill>
              <a:srgbClr val="E36F1E">
                <a:lumMod val="60000"/>
                <a:lumOff val="40000"/>
              </a:srgbClr>
            </a:solidFill>
            <a:prstDash val="solid"/>
            <a:miter lim="800000"/>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0000"/>
              </a:solidFill>
              <a:effectLst/>
              <a:uLnTx/>
              <a:uFillTx/>
              <a:latin typeface="微软雅黑"/>
              <a:ea typeface="微软雅黑"/>
            </a:endParaRPr>
          </a:p>
        </p:txBody>
      </p:sp>
    </p:spTree>
    <p:extLst>
      <p:ext uri="{BB962C8B-B14F-4D97-AF65-F5344CB8AC3E}">
        <p14:creationId xmlns="" xmlns:p14="http://schemas.microsoft.com/office/powerpoint/2010/main" val="19713984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议程</a:t>
            </a:r>
            <a:endParaRPr lang="zh-CN" altLang="en-US" dirty="0"/>
          </a:p>
        </p:txBody>
      </p:sp>
      <p:sp>
        <p:nvSpPr>
          <p:cNvPr id="13" name="Rectangle 5"/>
          <p:cNvSpPr>
            <a:spLocks noChangeArrowheads="1"/>
          </p:cNvSpPr>
          <p:nvPr/>
        </p:nvSpPr>
        <p:spPr bwMode="auto">
          <a:xfrm>
            <a:off x="2510200" y="1398576"/>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a:ln>
                  <a:solidFill>
                    <a:schemeClr val="bg1">
                      <a:lumMod val="50000"/>
                    </a:schemeClr>
                  </a:solidFill>
                </a:ln>
                <a:solidFill>
                  <a:schemeClr val="bg1">
                    <a:lumMod val="50000"/>
                  </a:schemeClr>
                </a:solidFill>
                <a:latin typeface="+mn-ea"/>
                <a:ea typeface="宋体" pitchFamily="2" charset="-122"/>
              </a:rPr>
              <a:t>大数据分析平台综述</a:t>
            </a:r>
          </a:p>
        </p:txBody>
      </p:sp>
      <p:sp>
        <p:nvSpPr>
          <p:cNvPr id="14" name="圆角矩形 17"/>
          <p:cNvSpPr/>
          <p:nvPr/>
        </p:nvSpPr>
        <p:spPr>
          <a:xfrm>
            <a:off x="1718835" y="1398576"/>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a:solidFill>
                  <a:srgbClr val="FFFFFF"/>
                </a:solidFill>
                <a:effectLst>
                  <a:outerShdw blurRad="38100" dist="38100" dir="2700000" algn="tl">
                    <a:srgbClr val="000000">
                      <a:alpha val="43137"/>
                    </a:srgbClr>
                  </a:outerShdw>
                </a:effectLst>
                <a:latin typeface="+mn-ea"/>
              </a:rPr>
              <a:t>1</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15" name="Rectangle 5"/>
          <p:cNvSpPr>
            <a:spLocks noChangeArrowheads="1"/>
          </p:cNvSpPr>
          <p:nvPr/>
        </p:nvSpPr>
        <p:spPr bwMode="auto">
          <a:xfrm>
            <a:off x="2510200" y="2334074"/>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a:ln>
                  <a:solidFill>
                    <a:schemeClr val="bg1">
                      <a:lumMod val="50000"/>
                    </a:schemeClr>
                  </a:solidFill>
                </a:ln>
                <a:solidFill>
                  <a:schemeClr val="bg1">
                    <a:lumMod val="50000"/>
                  </a:schemeClr>
                </a:solidFill>
                <a:latin typeface="+mn-ea"/>
                <a:ea typeface="宋体" pitchFamily="2" charset="-122"/>
              </a:rPr>
              <a:t>大数据分析平台总体架构</a:t>
            </a:r>
            <a:endParaRPr lang="en-US" altLang="zh-CN" sz="2400" dirty="0">
              <a:ln>
                <a:solidFill>
                  <a:schemeClr val="bg1">
                    <a:lumMod val="50000"/>
                  </a:schemeClr>
                </a:solidFill>
              </a:ln>
              <a:solidFill>
                <a:schemeClr val="bg1">
                  <a:lumMod val="50000"/>
                </a:schemeClr>
              </a:solidFill>
              <a:latin typeface="+mn-ea"/>
              <a:ea typeface="宋体" pitchFamily="2" charset="-122"/>
            </a:endParaRPr>
          </a:p>
        </p:txBody>
      </p:sp>
      <p:sp>
        <p:nvSpPr>
          <p:cNvPr id="16" name="圆角矩形 20"/>
          <p:cNvSpPr/>
          <p:nvPr/>
        </p:nvSpPr>
        <p:spPr>
          <a:xfrm>
            <a:off x="1718835" y="2334074"/>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a:solidFill>
                  <a:srgbClr val="FFFFFF"/>
                </a:solidFill>
                <a:effectLst>
                  <a:outerShdw blurRad="38100" dist="38100" dir="2700000" algn="tl">
                    <a:srgbClr val="000000">
                      <a:alpha val="43137"/>
                    </a:srgbClr>
                  </a:outerShdw>
                </a:effectLst>
                <a:latin typeface="+mn-ea"/>
              </a:rPr>
              <a:t>2</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18" name="Rectangle 5"/>
          <p:cNvSpPr>
            <a:spLocks noChangeArrowheads="1"/>
          </p:cNvSpPr>
          <p:nvPr/>
        </p:nvSpPr>
        <p:spPr bwMode="auto">
          <a:xfrm>
            <a:off x="2510200" y="3269572"/>
            <a:ext cx="7211065" cy="548640"/>
          </a:xfrm>
          <a:prstGeom prst="roundRect">
            <a:avLst/>
          </a:prstGeom>
          <a:ln/>
        </p:spPr>
        <p:style>
          <a:lnRef idx="1">
            <a:schemeClr val="accent2"/>
          </a:lnRef>
          <a:fillRef idx="3">
            <a:schemeClr val="accent2"/>
          </a:fillRef>
          <a:effectRef idx="2">
            <a:schemeClr val="accent2"/>
          </a:effectRef>
          <a:fontRef idx="minor">
            <a:schemeClr val="lt1"/>
          </a:fontRef>
        </p:style>
        <p:txBody>
          <a:bodyPr anchor="ctr"/>
          <a:lstStyle/>
          <a:p>
            <a:pPr marL="84138" indent="-84138" fontAlgn="auto">
              <a:spcBef>
                <a:spcPts val="0"/>
              </a:spcBef>
              <a:spcAft>
                <a:spcPts val="0"/>
              </a:spcAft>
            </a:pP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a typeface="+mn-ea"/>
              </a:rPr>
              <a:t>大数据分析平台演进路线</a:t>
            </a:r>
            <a:endPar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a typeface="+mn-ea"/>
            </a:endParaRPr>
          </a:p>
        </p:txBody>
      </p:sp>
      <p:sp>
        <p:nvSpPr>
          <p:cNvPr id="19" name="圆角矩形 20"/>
          <p:cNvSpPr/>
          <p:nvPr/>
        </p:nvSpPr>
        <p:spPr>
          <a:xfrm>
            <a:off x="1718835" y="3269572"/>
            <a:ext cx="623092" cy="548640"/>
          </a:xfrm>
          <a:prstGeom prst="roundRect">
            <a:avLst/>
          </a:prstGeom>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pP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3</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20" name="Rectangle 5"/>
          <p:cNvSpPr>
            <a:spLocks noChangeArrowheads="1"/>
          </p:cNvSpPr>
          <p:nvPr/>
        </p:nvSpPr>
        <p:spPr bwMode="auto">
          <a:xfrm>
            <a:off x="2510200" y="4205070"/>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smtClean="0">
                <a:ln>
                  <a:solidFill>
                    <a:schemeClr val="bg1">
                      <a:lumMod val="50000"/>
                    </a:schemeClr>
                  </a:solidFill>
                </a:ln>
                <a:solidFill>
                  <a:schemeClr val="bg1">
                    <a:lumMod val="50000"/>
                  </a:schemeClr>
                </a:solidFill>
                <a:latin typeface="+mn-ea"/>
              </a:rPr>
              <a:t>大数据分析平台一期实施重点</a:t>
            </a:r>
            <a:endParaRPr lang="en-US" altLang="zh-CN" sz="2400" dirty="0">
              <a:ln>
                <a:solidFill>
                  <a:schemeClr val="bg1">
                    <a:lumMod val="50000"/>
                  </a:schemeClr>
                </a:solidFill>
              </a:ln>
              <a:solidFill>
                <a:schemeClr val="bg1">
                  <a:lumMod val="50000"/>
                </a:schemeClr>
              </a:solidFill>
              <a:latin typeface="+mn-ea"/>
            </a:endParaRPr>
          </a:p>
        </p:txBody>
      </p:sp>
      <p:sp>
        <p:nvSpPr>
          <p:cNvPr id="21" name="圆角矩形 20"/>
          <p:cNvSpPr/>
          <p:nvPr/>
        </p:nvSpPr>
        <p:spPr>
          <a:xfrm>
            <a:off x="1718835" y="4205070"/>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smtClean="0">
                <a:solidFill>
                  <a:srgbClr val="FFFFFF"/>
                </a:solidFill>
                <a:effectLst>
                  <a:outerShdw blurRad="38100" dist="38100" dir="2700000" algn="tl">
                    <a:srgbClr val="000000">
                      <a:alpha val="43137"/>
                    </a:srgbClr>
                  </a:outerShdw>
                </a:effectLst>
                <a:latin typeface="+mn-ea"/>
              </a:rPr>
              <a:t>4</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22" name="Rectangle 5"/>
          <p:cNvSpPr>
            <a:spLocks noChangeArrowheads="1"/>
          </p:cNvSpPr>
          <p:nvPr/>
        </p:nvSpPr>
        <p:spPr bwMode="auto">
          <a:xfrm>
            <a:off x="2479148" y="5140569"/>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smtClean="0">
                <a:ln>
                  <a:solidFill>
                    <a:schemeClr val="bg1">
                      <a:lumMod val="50000"/>
                    </a:schemeClr>
                  </a:solidFill>
                </a:ln>
                <a:solidFill>
                  <a:schemeClr val="bg1">
                    <a:lumMod val="50000"/>
                  </a:schemeClr>
                </a:solidFill>
                <a:latin typeface="+mn-ea"/>
              </a:rPr>
              <a:t>附录：数据质量管理平台</a:t>
            </a:r>
            <a:endParaRPr lang="en-US" altLang="zh-CN" sz="2400" dirty="0">
              <a:ln>
                <a:solidFill>
                  <a:schemeClr val="bg1">
                    <a:lumMod val="50000"/>
                  </a:schemeClr>
                </a:solidFill>
              </a:ln>
              <a:solidFill>
                <a:schemeClr val="bg1">
                  <a:lumMod val="50000"/>
                </a:schemeClr>
              </a:solidFill>
              <a:latin typeface="+mn-ea"/>
            </a:endParaRPr>
          </a:p>
        </p:txBody>
      </p:sp>
      <p:sp>
        <p:nvSpPr>
          <p:cNvPr id="23" name="圆角矩形 20"/>
          <p:cNvSpPr/>
          <p:nvPr/>
        </p:nvSpPr>
        <p:spPr>
          <a:xfrm>
            <a:off x="1687783" y="5140569"/>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smtClean="0">
                <a:solidFill>
                  <a:srgbClr val="FFFFFF"/>
                </a:solidFill>
                <a:effectLst>
                  <a:outerShdw blurRad="38100" dist="38100" dir="2700000" algn="tl">
                    <a:srgbClr val="000000">
                      <a:alpha val="43137"/>
                    </a:srgbClr>
                  </a:outerShdw>
                </a:effectLst>
                <a:latin typeface="+mn-ea"/>
              </a:rPr>
              <a:t>5</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17" name="左箭头 1"/>
          <p:cNvSpPr/>
          <p:nvPr/>
        </p:nvSpPr>
        <p:spPr>
          <a:xfrm>
            <a:off x="8831771" y="3378558"/>
            <a:ext cx="435426" cy="365760"/>
          </a:xfrm>
          <a:prstGeom prst="leftArrow">
            <a:avLst/>
          </a:prstGeom>
          <a:solidFill>
            <a:schemeClr val="bg1"/>
          </a:solidFill>
          <a:ln>
            <a:solidFill>
              <a:schemeClr val="bg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fontAlgn="base">
              <a:lnSpc>
                <a:spcPct val="90000"/>
              </a:lnSpc>
              <a:spcBef>
                <a:spcPct val="0"/>
              </a:spcBef>
              <a:spcAft>
                <a:spcPct val="0"/>
              </a:spcAft>
              <a:buClr>
                <a:srgbClr val="2DB6B3"/>
              </a:buClr>
            </a:pPr>
            <a:endParaRPr lang="zh-CN" altLang="en-US" sz="2400" b="1" dirty="0" smtClean="0">
              <a:solidFill>
                <a:schemeClr val="bg1"/>
              </a:solidFill>
              <a:latin typeface="+mn-ea"/>
            </a:endParaRPr>
          </a:p>
        </p:txBody>
      </p:sp>
    </p:spTree>
    <p:extLst>
      <p:ext uri="{BB962C8B-B14F-4D97-AF65-F5344CB8AC3E}">
        <p14:creationId xmlns="" xmlns:p14="http://schemas.microsoft.com/office/powerpoint/2010/main" val="7010511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大数据分析平台演进路线</a:t>
            </a:r>
            <a:endParaRPr lang="zh-CN" altLang="en-US" dirty="0"/>
          </a:p>
        </p:txBody>
      </p:sp>
      <p:sp>
        <p:nvSpPr>
          <p:cNvPr id="116" name="Rectangle 83"/>
          <p:cNvSpPr>
            <a:spLocks noChangeArrowheads="1"/>
          </p:cNvSpPr>
          <p:nvPr/>
        </p:nvSpPr>
        <p:spPr bwMode="auto">
          <a:xfrm>
            <a:off x="8190706" y="4262048"/>
            <a:ext cx="2027238" cy="1023937"/>
          </a:xfrm>
          <a:prstGeom prst="rect">
            <a:avLst/>
          </a:prstGeom>
          <a:solidFill>
            <a:srgbClr val="83C2E5">
              <a:alpha val="20000"/>
            </a:srgbClr>
          </a:solidFill>
          <a:ln w="9525" algn="ctr">
            <a:solidFill>
              <a:srgbClr val="777777"/>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46800" rIns="0" bIns="46800" anchor="ctr"/>
          <a:lstStyle/>
          <a:p>
            <a:pPr marL="0" marR="0" lvl="0" indent="0" algn="ctr" defTabSz="914400" eaLnBrk="0" fontAlgn="auto" latinLnBrk="0" hangingPunct="0">
              <a:lnSpc>
                <a:spcPct val="100000"/>
              </a:lnSpc>
              <a:spcBef>
                <a:spcPts val="0"/>
              </a:spcBef>
              <a:spcAft>
                <a:spcPct val="50000"/>
              </a:spcAft>
              <a:buClr>
                <a:srgbClr val="000000"/>
              </a:buClr>
              <a:buSzPct val="100000"/>
              <a:buFont typeface="Arial" charset="0"/>
              <a:buNone/>
              <a:tabLst/>
              <a:defRPr/>
            </a:pPr>
            <a:endParaRPr kumimoji="0" lang="zh-CN" altLang="en-US" sz="1200" b="0" i="0" u="none" strike="noStrike" kern="0" cap="none" spc="0" normalizeH="0" baseline="0" noProof="0" smtClean="0">
              <a:ln>
                <a:noFill/>
              </a:ln>
              <a:solidFill>
                <a:srgbClr val="000000"/>
              </a:solidFill>
              <a:effectLst/>
              <a:uLnTx/>
              <a:uFillTx/>
              <a:latin typeface="+mn-ea"/>
              <a:ea typeface="+mn-ea"/>
            </a:endParaRPr>
          </a:p>
        </p:txBody>
      </p:sp>
      <p:sp>
        <p:nvSpPr>
          <p:cNvPr id="117" name="Text Box 3"/>
          <p:cNvSpPr txBox="1">
            <a:spLocks noChangeArrowheads="1"/>
          </p:cNvSpPr>
          <p:nvPr/>
        </p:nvSpPr>
        <p:spPr bwMode="auto">
          <a:xfrm>
            <a:off x="1508087" y="1943493"/>
            <a:ext cx="2810703" cy="951543"/>
          </a:xfrm>
          <a:prstGeom prst="rect">
            <a:avLst/>
          </a:prstGeom>
          <a:noFill/>
          <a:ln>
            <a:noFill/>
          </a:ln>
          <a:effectLst/>
          <a:extLst>
            <a:ext uri="{909E8E84-426E-40DD-AFC4-6F175D3DCCD1}">
              <a14:hiddenFill xmlns="" xmlns:a14="http://schemas.microsoft.com/office/drawing/2010/main">
                <a:solidFill>
                  <a:schemeClr val="folHlink"/>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algn="ctr" eaLnBrk="0" hangingPunct="0">
              <a:spcBef>
                <a:spcPct val="20000"/>
              </a:spcBef>
            </a:pPr>
            <a:r>
              <a:rPr lang="zh-CN" altLang="en-US" sz="1400" dirty="0" smtClean="0">
                <a:solidFill>
                  <a:srgbClr val="006699"/>
                </a:solidFill>
                <a:latin typeface="+mn-ea"/>
                <a:ea typeface="+mn-ea"/>
              </a:rPr>
              <a:t>以基础平台搭建为主，配合金融集团初期业务开展，应用建设从客户信息管理、风险管理和运营管理三方面开展</a:t>
            </a:r>
          </a:p>
        </p:txBody>
      </p:sp>
      <p:sp>
        <p:nvSpPr>
          <p:cNvPr id="118" name="Text Box 4"/>
          <p:cNvSpPr txBox="1">
            <a:spLocks noChangeArrowheads="1"/>
          </p:cNvSpPr>
          <p:nvPr/>
        </p:nvSpPr>
        <p:spPr bwMode="auto">
          <a:xfrm>
            <a:off x="5081197" y="1511295"/>
            <a:ext cx="2839243" cy="736099"/>
          </a:xfrm>
          <a:prstGeom prst="rect">
            <a:avLst/>
          </a:prstGeom>
          <a:noFill/>
          <a:ln>
            <a:noFill/>
          </a:ln>
          <a:effectLst/>
          <a:extLst>
            <a:ext uri="{909E8E84-426E-40DD-AFC4-6F175D3DCCD1}">
              <a14:hiddenFill xmlns="" xmlns:a14="http://schemas.microsoft.com/office/drawing/2010/main">
                <a:solidFill>
                  <a:schemeClr val="folHlink"/>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defPPr>
              <a:defRPr lang="zh-CN"/>
            </a:defPPr>
            <a:lvl1pPr algn="ctr" eaLnBrk="0" hangingPunct="0">
              <a:spcBef>
                <a:spcPct val="20000"/>
              </a:spcBef>
              <a:defRPr sz="1200">
                <a:solidFill>
                  <a:srgbClr val="006699"/>
                </a:solidFill>
                <a:latin typeface="+mn-ea"/>
                <a:ea typeface="+mn-ea"/>
              </a:defRPr>
            </a:lvl1pPr>
          </a:lstStyle>
          <a:p>
            <a:r>
              <a:rPr lang="zh-CN" altLang="en-US" sz="1400" dirty="0"/>
              <a:t>搭建大数据处理平台和实时分析平台，应用方面开展实时分析和数据产品封装</a:t>
            </a:r>
          </a:p>
        </p:txBody>
      </p:sp>
      <p:sp>
        <p:nvSpPr>
          <p:cNvPr id="119" name="Rectangle 6"/>
          <p:cNvSpPr>
            <a:spLocks noChangeArrowheads="1"/>
          </p:cNvSpPr>
          <p:nvPr/>
        </p:nvSpPr>
        <p:spPr bwMode="auto">
          <a:xfrm>
            <a:off x="1886744" y="3456186"/>
            <a:ext cx="2916000" cy="1908000"/>
          </a:xfrm>
          <a:prstGeom prst="rect">
            <a:avLst/>
          </a:prstGeom>
          <a:solidFill>
            <a:srgbClr val="FFFFFF"/>
          </a:solidFill>
          <a:ln>
            <a:noFill/>
          </a:ln>
          <a:effectLst/>
          <a:extLs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marL="231775" marR="0" lvl="0" indent="-231775" defTabSz="914400" eaLnBrk="0" fontAlgn="auto" latinLnBrk="0" hangingPunct="0">
              <a:lnSpc>
                <a:spcPct val="110000"/>
              </a:lnSpc>
              <a:spcBef>
                <a:spcPct val="40000"/>
              </a:spcBef>
              <a:spcAft>
                <a:spcPts val="0"/>
              </a:spcAft>
              <a:buClr>
                <a:srgbClr val="FFFFFF"/>
              </a:buClr>
              <a:buSzPct val="80000"/>
              <a:buFont typeface="Wingdings" pitchFamily="2" charset="2"/>
              <a:buChar char="p"/>
              <a:tabLst/>
              <a:defRPr/>
            </a:pPr>
            <a:r>
              <a:rPr lang="zh-CN" altLang="en-US" sz="1400" kern="0" dirty="0" smtClean="0">
                <a:solidFill>
                  <a:srgbClr val="000000"/>
                </a:solidFill>
                <a:latin typeface="+mn-ea"/>
                <a:ea typeface="+mn-ea"/>
              </a:rPr>
              <a:t>开展客户信息管理、信用风险评级和业务统计分析三类应用</a:t>
            </a:r>
            <a:r>
              <a:rPr lang="zh-CN" altLang="en-US" sz="1400" kern="0" dirty="0">
                <a:solidFill>
                  <a:srgbClr val="000000"/>
                </a:solidFill>
                <a:latin typeface="+mn-ea"/>
                <a:ea typeface="+mn-ea"/>
              </a:rPr>
              <a:t>建设</a:t>
            </a:r>
            <a:endParaRPr kumimoji="0" lang="zh-CN" altLang="en-US" sz="1400" b="0" i="0" u="none" strike="noStrike" kern="0" cap="none" spc="0" normalizeH="0" baseline="0" noProof="0" dirty="0" smtClean="0">
              <a:ln>
                <a:noFill/>
              </a:ln>
              <a:solidFill>
                <a:srgbClr val="000000"/>
              </a:solidFill>
              <a:effectLst/>
              <a:uLnTx/>
              <a:uFillTx/>
              <a:latin typeface="+mn-ea"/>
              <a:ea typeface="+mn-ea"/>
            </a:endParaRPr>
          </a:p>
          <a:p>
            <a:pPr marL="231775" marR="0" lvl="0" indent="-231775" defTabSz="914400" eaLnBrk="0" fontAlgn="auto" latinLnBrk="0" hangingPunct="0">
              <a:lnSpc>
                <a:spcPct val="110000"/>
              </a:lnSpc>
              <a:spcBef>
                <a:spcPct val="40000"/>
              </a:spcBef>
              <a:spcAft>
                <a:spcPts val="0"/>
              </a:spcAft>
              <a:buClr>
                <a:srgbClr val="FFFFFF"/>
              </a:buClr>
              <a:buSzPct val="80000"/>
              <a:buFont typeface="Wingdings" pitchFamily="2" charset="2"/>
              <a:buChar char="p"/>
              <a:tabLst/>
              <a:defRPr/>
            </a:pPr>
            <a:r>
              <a:rPr kumimoji="0" lang="zh-CN" altLang="en-US" sz="1400" b="0" i="0" u="none" strike="noStrike" kern="0" cap="none" spc="0" normalizeH="0" baseline="0" noProof="0" dirty="0" smtClean="0">
                <a:ln>
                  <a:noFill/>
                </a:ln>
                <a:solidFill>
                  <a:srgbClr val="000000"/>
                </a:solidFill>
                <a:effectLst/>
                <a:uLnTx/>
                <a:uFillTx/>
                <a:latin typeface="+mn-ea"/>
                <a:ea typeface="+mn-ea"/>
              </a:rPr>
              <a:t>开展贴源数据整合，初步建立企业级数据视图，实现对管理分析类应用和实时分析类应用的支撑</a:t>
            </a:r>
          </a:p>
          <a:p>
            <a:pPr marL="231775" marR="0" lvl="0" indent="-231775" defTabSz="914400" eaLnBrk="0" fontAlgn="auto" latinLnBrk="0" hangingPunct="0">
              <a:lnSpc>
                <a:spcPct val="110000"/>
              </a:lnSpc>
              <a:spcBef>
                <a:spcPct val="40000"/>
              </a:spcBef>
              <a:spcAft>
                <a:spcPts val="0"/>
              </a:spcAft>
              <a:buClr>
                <a:srgbClr val="FFFFFF"/>
              </a:buClr>
              <a:buSzPct val="80000"/>
              <a:buFont typeface="Wingdings" pitchFamily="2" charset="2"/>
              <a:buChar char="p"/>
              <a:tabLst/>
              <a:defRPr/>
            </a:pPr>
            <a:r>
              <a:rPr lang="zh-CN" altLang="en-US" sz="1400" kern="0" dirty="0">
                <a:solidFill>
                  <a:srgbClr val="000000"/>
                </a:solidFill>
                <a:latin typeface="+mn-ea"/>
                <a:ea typeface="+mn-ea"/>
              </a:rPr>
              <a:t>规划</a:t>
            </a:r>
            <a:r>
              <a:rPr kumimoji="0" lang="zh-CN" altLang="en-US" sz="1400" b="0" i="0" u="none" strike="noStrike" kern="0" cap="none" spc="0" normalizeH="0" baseline="0" noProof="0" dirty="0" smtClean="0">
                <a:ln>
                  <a:noFill/>
                </a:ln>
                <a:solidFill>
                  <a:srgbClr val="000000"/>
                </a:solidFill>
                <a:effectLst/>
                <a:uLnTx/>
                <a:uFillTx/>
                <a:latin typeface="+mn-ea"/>
                <a:ea typeface="+mn-ea"/>
              </a:rPr>
              <a:t>数据管控蓝图，初步实施数据质量和技术元数据管理</a:t>
            </a:r>
          </a:p>
        </p:txBody>
      </p:sp>
      <p:sp>
        <p:nvSpPr>
          <p:cNvPr id="120" name="Freeform 7"/>
          <p:cNvSpPr>
            <a:spLocks/>
          </p:cNvSpPr>
          <p:nvPr/>
        </p:nvSpPr>
        <p:spPr bwMode="auto">
          <a:xfrm>
            <a:off x="1322186" y="2663823"/>
            <a:ext cx="4365231" cy="1906001"/>
          </a:xfrm>
          <a:custGeom>
            <a:avLst/>
            <a:gdLst>
              <a:gd name="T0" fmla="*/ 0 w 1792"/>
              <a:gd name="T1" fmla="*/ 1417 h 1417"/>
              <a:gd name="T2" fmla="*/ 155 w 1792"/>
              <a:gd name="T3" fmla="*/ 814 h 1417"/>
              <a:gd name="T4" fmla="*/ 786 w 1792"/>
              <a:gd name="T5" fmla="*/ 293 h 1417"/>
              <a:gd name="T6" fmla="*/ 1792 w 1792"/>
              <a:gd name="T7" fmla="*/ 0 h 1417"/>
            </a:gdLst>
            <a:ahLst/>
            <a:cxnLst>
              <a:cxn ang="0">
                <a:pos x="T0" y="T1"/>
              </a:cxn>
              <a:cxn ang="0">
                <a:pos x="T2" y="T3"/>
              </a:cxn>
              <a:cxn ang="0">
                <a:pos x="T4" y="T5"/>
              </a:cxn>
              <a:cxn ang="0">
                <a:pos x="T6" y="T7"/>
              </a:cxn>
            </a:cxnLst>
            <a:rect l="0" t="0" r="r" b="b"/>
            <a:pathLst>
              <a:path w="1792" h="1417">
                <a:moveTo>
                  <a:pt x="0" y="1417"/>
                </a:moveTo>
                <a:cubicBezTo>
                  <a:pt x="12" y="1209"/>
                  <a:pt x="24" y="1001"/>
                  <a:pt x="155" y="814"/>
                </a:cubicBezTo>
                <a:cubicBezTo>
                  <a:pt x="286" y="627"/>
                  <a:pt x="513" y="429"/>
                  <a:pt x="786" y="293"/>
                </a:cubicBezTo>
                <a:cubicBezTo>
                  <a:pt x="1059" y="157"/>
                  <a:pt x="1621" y="49"/>
                  <a:pt x="1792" y="0"/>
                </a:cubicBezTo>
              </a:path>
            </a:pathLst>
          </a:custGeom>
          <a:noFill/>
          <a:ln w="28575" cap="flat" cmpd="sng">
            <a:solidFill>
              <a:srgbClr val="83C2E5"/>
            </a:solidFill>
            <a:prstDash val="solid"/>
            <a:round/>
            <a:headEnd/>
            <a:tailEnd/>
          </a:ln>
          <a:effectLst/>
          <a:extLst>
            <a:ext uri="{909E8E84-426E-40DD-AFC4-6F175D3DCCD1}">
              <a14:hiddenFill xmlns="" xmlns:a14="http://schemas.microsoft.com/office/drawing/2010/main">
                <a:solidFill>
                  <a:schemeClr val="folHlink"/>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nchor="ctr"/>
          <a:lstStyle/>
          <a:p>
            <a:pPr marL="0" marR="0" lvl="0" indent="0" algn="ctr" defTabSz="914400" eaLnBrk="0" fontAlgn="auto" latinLnBrk="0" hangingPunct="0">
              <a:lnSpc>
                <a:spcPct val="100000"/>
              </a:lnSpc>
              <a:spcBef>
                <a:spcPts val="0"/>
              </a:spcBef>
              <a:spcAft>
                <a:spcPct val="50000"/>
              </a:spcAft>
              <a:buClr>
                <a:srgbClr val="000000"/>
              </a:buClr>
              <a:buSzPct val="100000"/>
              <a:buFont typeface="Arial" charset="0"/>
              <a:buNone/>
              <a:tabLst/>
              <a:defRPr/>
            </a:pPr>
            <a:endParaRPr kumimoji="0" lang="zh-CN" altLang="en-US" sz="1200" b="0" i="0" u="none" strike="noStrike" kern="0" cap="none" spc="0" normalizeH="0" baseline="0" noProof="0" smtClean="0">
              <a:ln>
                <a:noFill/>
              </a:ln>
              <a:solidFill>
                <a:srgbClr val="000000"/>
              </a:solidFill>
              <a:effectLst/>
              <a:uLnTx/>
              <a:uFillTx/>
              <a:latin typeface="+mn-ea"/>
              <a:ea typeface="+mn-ea"/>
            </a:endParaRPr>
          </a:p>
        </p:txBody>
      </p:sp>
      <p:sp>
        <p:nvSpPr>
          <p:cNvPr id="121" name="Freeform 8"/>
          <p:cNvSpPr>
            <a:spLocks/>
          </p:cNvSpPr>
          <p:nvPr/>
        </p:nvSpPr>
        <p:spPr bwMode="auto">
          <a:xfrm>
            <a:off x="4750987" y="2068123"/>
            <a:ext cx="3761981" cy="1243997"/>
          </a:xfrm>
          <a:custGeom>
            <a:avLst/>
            <a:gdLst>
              <a:gd name="T0" fmla="*/ 0 w 1792"/>
              <a:gd name="T1" fmla="*/ 1417 h 1417"/>
              <a:gd name="T2" fmla="*/ 155 w 1792"/>
              <a:gd name="T3" fmla="*/ 814 h 1417"/>
              <a:gd name="T4" fmla="*/ 786 w 1792"/>
              <a:gd name="T5" fmla="*/ 293 h 1417"/>
              <a:gd name="T6" fmla="*/ 1792 w 1792"/>
              <a:gd name="T7" fmla="*/ 0 h 1417"/>
            </a:gdLst>
            <a:ahLst/>
            <a:cxnLst>
              <a:cxn ang="0">
                <a:pos x="T0" y="T1"/>
              </a:cxn>
              <a:cxn ang="0">
                <a:pos x="T2" y="T3"/>
              </a:cxn>
              <a:cxn ang="0">
                <a:pos x="T4" y="T5"/>
              </a:cxn>
              <a:cxn ang="0">
                <a:pos x="T6" y="T7"/>
              </a:cxn>
            </a:cxnLst>
            <a:rect l="0" t="0" r="r" b="b"/>
            <a:pathLst>
              <a:path w="1792" h="1417">
                <a:moveTo>
                  <a:pt x="0" y="1417"/>
                </a:moveTo>
                <a:cubicBezTo>
                  <a:pt x="12" y="1209"/>
                  <a:pt x="24" y="1001"/>
                  <a:pt x="155" y="814"/>
                </a:cubicBezTo>
                <a:cubicBezTo>
                  <a:pt x="286" y="627"/>
                  <a:pt x="513" y="429"/>
                  <a:pt x="786" y="293"/>
                </a:cubicBezTo>
                <a:cubicBezTo>
                  <a:pt x="1059" y="157"/>
                  <a:pt x="1621" y="49"/>
                  <a:pt x="1792" y="0"/>
                </a:cubicBezTo>
              </a:path>
            </a:pathLst>
          </a:custGeom>
          <a:noFill/>
          <a:ln w="28575" cap="flat" cmpd="sng">
            <a:solidFill>
              <a:srgbClr val="83C2E5"/>
            </a:solidFill>
            <a:prstDash val="solid"/>
            <a:round/>
            <a:headEnd/>
            <a:tailEnd/>
          </a:ln>
          <a:effectLst/>
          <a:extLst>
            <a:ext uri="{909E8E84-426E-40DD-AFC4-6F175D3DCCD1}">
              <a14:hiddenFill xmlns="" xmlns:a14="http://schemas.microsoft.com/office/drawing/2010/main">
                <a:solidFill>
                  <a:schemeClr val="folHlink"/>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nchor="ctr"/>
          <a:lstStyle/>
          <a:p>
            <a:pPr marL="0" marR="0" lvl="0" indent="0" algn="ctr" defTabSz="914400" eaLnBrk="0" fontAlgn="auto" latinLnBrk="0" hangingPunct="0">
              <a:lnSpc>
                <a:spcPct val="100000"/>
              </a:lnSpc>
              <a:spcBef>
                <a:spcPts val="0"/>
              </a:spcBef>
              <a:spcAft>
                <a:spcPct val="50000"/>
              </a:spcAft>
              <a:buClr>
                <a:srgbClr val="000000"/>
              </a:buClr>
              <a:buSzPct val="100000"/>
              <a:buFont typeface="Arial" charset="0"/>
              <a:buNone/>
              <a:tabLst/>
              <a:defRPr/>
            </a:pPr>
            <a:endParaRPr kumimoji="0" lang="zh-CN" altLang="en-US" sz="1200" b="0" i="0" u="none" strike="noStrike" kern="0" cap="none" spc="0" normalizeH="0" baseline="0" noProof="0" smtClean="0">
              <a:ln>
                <a:noFill/>
              </a:ln>
              <a:solidFill>
                <a:srgbClr val="000000"/>
              </a:solidFill>
              <a:effectLst/>
              <a:uLnTx/>
              <a:uFillTx/>
              <a:latin typeface="+mn-ea"/>
              <a:ea typeface="+mn-ea"/>
            </a:endParaRPr>
          </a:p>
        </p:txBody>
      </p:sp>
      <p:sp>
        <p:nvSpPr>
          <p:cNvPr id="122" name="Freeform 9"/>
          <p:cNvSpPr>
            <a:spLocks/>
          </p:cNvSpPr>
          <p:nvPr/>
        </p:nvSpPr>
        <p:spPr bwMode="auto">
          <a:xfrm>
            <a:off x="8064506" y="1571213"/>
            <a:ext cx="2305459" cy="804478"/>
          </a:xfrm>
          <a:custGeom>
            <a:avLst/>
            <a:gdLst>
              <a:gd name="T0" fmla="*/ 0 w 1792"/>
              <a:gd name="T1" fmla="*/ 1417 h 1417"/>
              <a:gd name="T2" fmla="*/ 155 w 1792"/>
              <a:gd name="T3" fmla="*/ 814 h 1417"/>
              <a:gd name="T4" fmla="*/ 786 w 1792"/>
              <a:gd name="T5" fmla="*/ 293 h 1417"/>
              <a:gd name="T6" fmla="*/ 1792 w 1792"/>
              <a:gd name="T7" fmla="*/ 0 h 1417"/>
            </a:gdLst>
            <a:ahLst/>
            <a:cxnLst>
              <a:cxn ang="0">
                <a:pos x="T0" y="T1"/>
              </a:cxn>
              <a:cxn ang="0">
                <a:pos x="T2" y="T3"/>
              </a:cxn>
              <a:cxn ang="0">
                <a:pos x="T4" y="T5"/>
              </a:cxn>
              <a:cxn ang="0">
                <a:pos x="T6" y="T7"/>
              </a:cxn>
            </a:cxnLst>
            <a:rect l="0" t="0" r="r" b="b"/>
            <a:pathLst>
              <a:path w="1792" h="1417">
                <a:moveTo>
                  <a:pt x="0" y="1417"/>
                </a:moveTo>
                <a:cubicBezTo>
                  <a:pt x="12" y="1209"/>
                  <a:pt x="24" y="1001"/>
                  <a:pt x="155" y="814"/>
                </a:cubicBezTo>
                <a:cubicBezTo>
                  <a:pt x="286" y="627"/>
                  <a:pt x="513" y="429"/>
                  <a:pt x="786" y="293"/>
                </a:cubicBezTo>
                <a:cubicBezTo>
                  <a:pt x="1059" y="157"/>
                  <a:pt x="1621" y="49"/>
                  <a:pt x="1792" y="0"/>
                </a:cubicBezTo>
              </a:path>
            </a:pathLst>
          </a:custGeom>
          <a:noFill/>
          <a:ln w="28575" cap="flat" cmpd="sng">
            <a:solidFill>
              <a:srgbClr val="83C2E5"/>
            </a:solidFill>
            <a:prstDash val="solid"/>
            <a:round/>
            <a:headEnd/>
            <a:tailEnd/>
          </a:ln>
          <a:effectLst/>
          <a:extLst>
            <a:ext uri="{909E8E84-426E-40DD-AFC4-6F175D3DCCD1}">
              <a14:hiddenFill xmlns="" xmlns:a14="http://schemas.microsoft.com/office/drawing/2010/main">
                <a:solidFill>
                  <a:schemeClr val="folHlink"/>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nchor="ctr"/>
          <a:lstStyle/>
          <a:p>
            <a:pPr marL="0" marR="0" lvl="0" indent="0" algn="ctr" defTabSz="914400" eaLnBrk="0" fontAlgn="auto" latinLnBrk="0" hangingPunct="0">
              <a:lnSpc>
                <a:spcPct val="100000"/>
              </a:lnSpc>
              <a:spcBef>
                <a:spcPts val="0"/>
              </a:spcBef>
              <a:spcAft>
                <a:spcPct val="50000"/>
              </a:spcAft>
              <a:buClr>
                <a:srgbClr val="000000"/>
              </a:buClr>
              <a:buSzPct val="100000"/>
              <a:buFont typeface="Arial" charset="0"/>
              <a:buNone/>
              <a:tabLst/>
              <a:defRPr/>
            </a:pPr>
            <a:endParaRPr kumimoji="0" lang="zh-CN" altLang="en-US" sz="1200" b="0" i="0" u="none" strike="noStrike" kern="0" cap="none" spc="0" normalizeH="0" baseline="0" noProof="0" smtClean="0">
              <a:ln>
                <a:noFill/>
              </a:ln>
              <a:solidFill>
                <a:srgbClr val="000000"/>
              </a:solidFill>
              <a:effectLst/>
              <a:uLnTx/>
              <a:uFillTx/>
              <a:latin typeface="+mn-ea"/>
              <a:ea typeface="+mn-ea"/>
            </a:endParaRPr>
          </a:p>
        </p:txBody>
      </p:sp>
      <p:sp>
        <p:nvSpPr>
          <p:cNvPr id="123" name="AutoShape 10"/>
          <p:cNvSpPr>
            <a:spLocks noChangeArrowheads="1"/>
          </p:cNvSpPr>
          <p:nvPr/>
        </p:nvSpPr>
        <p:spPr bwMode="auto">
          <a:xfrm>
            <a:off x="1310481" y="5889235"/>
            <a:ext cx="3838575" cy="342900"/>
          </a:xfrm>
          <a:prstGeom prst="homePlate">
            <a:avLst>
              <a:gd name="adj" fmla="val 45348"/>
            </a:avLst>
          </a:prstGeom>
          <a:gradFill rotWithShape="1">
            <a:gsLst>
              <a:gs pos="0">
                <a:srgbClr val="288FC8"/>
              </a:gs>
              <a:gs pos="100000">
                <a:srgbClr val="83C2E5"/>
              </a:gs>
            </a:gsLst>
            <a:lin ang="0" scaled="1"/>
          </a:gra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sy="50000" kx="-2453608" rotWithShape="0">
                    <a:schemeClr val="bg2">
                      <a:alpha val="50000"/>
                    </a:schemeClr>
                  </a:outerShdw>
                </a:effectLst>
              </a14:hiddenEffects>
            </a:ext>
          </a:extLst>
        </p:spPr>
        <p:txBody>
          <a:bodyPr wrap="none" lIns="90488" tIns="44450" rIns="90488" bIns="44450" anchor="ctr"/>
          <a:lstStyle/>
          <a:p>
            <a:pPr marL="0" marR="0" lvl="0" indent="0" algn="ctr" defTabSz="914400" eaLnBrk="0" fontAlgn="auto" latinLnBrk="0" hangingPunct="0">
              <a:lnSpc>
                <a:spcPct val="100000"/>
              </a:lnSpc>
              <a:spcBef>
                <a:spcPts val="200"/>
              </a:spcBef>
              <a:spcAft>
                <a:spcPts val="0"/>
              </a:spcAft>
              <a:buClr>
                <a:srgbClr val="000000"/>
              </a:buClr>
              <a:buSzTx/>
              <a:buFont typeface="Wingdings" pitchFamily="2" charset="2"/>
              <a:buNone/>
              <a:tabLst/>
              <a:defRPr/>
            </a:pPr>
            <a:endParaRPr kumimoji="0" lang="zh-CN" altLang="en-US" sz="900" b="0" i="0" u="none" strike="noStrike" kern="0" cap="none" spc="0" normalizeH="0" baseline="0" noProof="0" smtClean="0">
              <a:ln>
                <a:noFill/>
              </a:ln>
              <a:solidFill>
                <a:srgbClr val="FFFFFF"/>
              </a:solidFill>
              <a:effectLst/>
              <a:uLnTx/>
              <a:uFillTx/>
              <a:latin typeface="+mn-ea"/>
              <a:ea typeface="+mn-ea"/>
            </a:endParaRPr>
          </a:p>
        </p:txBody>
      </p:sp>
      <p:sp>
        <p:nvSpPr>
          <p:cNvPr id="124" name="Text Box 11"/>
          <p:cNvSpPr txBox="1">
            <a:spLocks noChangeArrowheads="1"/>
          </p:cNvSpPr>
          <p:nvPr/>
        </p:nvSpPr>
        <p:spPr bwMode="auto">
          <a:xfrm>
            <a:off x="1351756" y="5905307"/>
            <a:ext cx="3622674"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1400" b="1" dirty="0" smtClean="0">
                <a:solidFill>
                  <a:srgbClr val="000000"/>
                </a:solidFill>
                <a:latin typeface="+mn-ea"/>
                <a:ea typeface="+mn-ea"/>
              </a:rPr>
              <a:t>2013</a:t>
            </a:r>
            <a:r>
              <a:rPr lang="zh-CN" altLang="en-US" sz="1400" b="1" dirty="0" smtClean="0">
                <a:solidFill>
                  <a:srgbClr val="000000"/>
                </a:solidFill>
                <a:latin typeface="+mn-ea"/>
                <a:ea typeface="+mn-ea"/>
              </a:rPr>
              <a:t>年</a:t>
            </a:r>
          </a:p>
        </p:txBody>
      </p:sp>
      <p:sp>
        <p:nvSpPr>
          <p:cNvPr id="125" name="AutoShape 12"/>
          <p:cNvSpPr>
            <a:spLocks noChangeArrowheads="1"/>
          </p:cNvSpPr>
          <p:nvPr/>
        </p:nvSpPr>
        <p:spPr bwMode="auto">
          <a:xfrm>
            <a:off x="5047456" y="5898760"/>
            <a:ext cx="3312000" cy="342900"/>
          </a:xfrm>
          <a:prstGeom prst="chevron">
            <a:avLst>
              <a:gd name="adj" fmla="val 38423"/>
            </a:avLst>
          </a:prstGeom>
          <a:gradFill rotWithShape="1">
            <a:gsLst>
              <a:gs pos="0">
                <a:srgbClr val="83C2E5"/>
              </a:gs>
              <a:gs pos="100000">
                <a:srgbClr val="D6EBF6"/>
              </a:gs>
            </a:gsLst>
            <a:lin ang="0" scaled="1"/>
          </a:gra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pPr marL="0" marR="0" lvl="0" indent="0" algn="ctr" defTabSz="914400" eaLnBrk="0" fontAlgn="auto" latinLnBrk="0" hangingPunct="0">
              <a:lnSpc>
                <a:spcPct val="100000"/>
              </a:lnSpc>
              <a:spcBef>
                <a:spcPts val="200"/>
              </a:spcBef>
              <a:spcAft>
                <a:spcPts val="0"/>
              </a:spcAft>
              <a:buClr>
                <a:srgbClr val="000000"/>
              </a:buClr>
              <a:buSzTx/>
              <a:buFont typeface="Wingdings" pitchFamily="2" charset="2"/>
              <a:buNone/>
              <a:tabLst/>
              <a:defRPr/>
            </a:pPr>
            <a:endParaRPr kumimoji="0" lang="zh-CN" altLang="en-US" sz="900" b="0" i="0" u="none" strike="noStrike" kern="0" cap="none" spc="0" normalizeH="0" baseline="0" noProof="0" smtClean="0">
              <a:ln>
                <a:noFill/>
              </a:ln>
              <a:solidFill>
                <a:srgbClr val="FFFFFF"/>
              </a:solidFill>
              <a:effectLst/>
              <a:uLnTx/>
              <a:uFillTx/>
              <a:latin typeface="+mn-ea"/>
              <a:ea typeface="+mn-ea"/>
            </a:endParaRPr>
          </a:p>
        </p:txBody>
      </p:sp>
      <p:sp>
        <p:nvSpPr>
          <p:cNvPr id="126" name="Text Box 13"/>
          <p:cNvSpPr txBox="1">
            <a:spLocks noChangeArrowheads="1"/>
          </p:cNvSpPr>
          <p:nvPr/>
        </p:nvSpPr>
        <p:spPr bwMode="auto">
          <a:xfrm>
            <a:off x="5183186" y="5905308"/>
            <a:ext cx="29520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r>
              <a:rPr lang="en-US" altLang="zh-CN" sz="1400" b="1" dirty="0" smtClean="0">
                <a:solidFill>
                  <a:srgbClr val="000000"/>
                </a:solidFill>
                <a:latin typeface="+mn-ea"/>
                <a:ea typeface="+mn-ea"/>
              </a:rPr>
              <a:t>2014</a:t>
            </a:r>
            <a:r>
              <a:rPr lang="zh-CN" altLang="en-US" sz="1400" b="1" dirty="0" smtClean="0">
                <a:solidFill>
                  <a:srgbClr val="000000"/>
                </a:solidFill>
                <a:latin typeface="+mn-ea"/>
                <a:ea typeface="+mn-ea"/>
              </a:rPr>
              <a:t>年</a:t>
            </a:r>
            <a:r>
              <a:rPr lang="en-US" altLang="zh-CN" sz="1400" b="1" dirty="0" smtClean="0">
                <a:solidFill>
                  <a:srgbClr val="000000"/>
                </a:solidFill>
                <a:latin typeface="+mn-ea"/>
                <a:ea typeface="+mn-ea"/>
              </a:rPr>
              <a:t>——2015</a:t>
            </a:r>
            <a:r>
              <a:rPr lang="zh-CN" altLang="en-US" sz="1400" b="1" dirty="0" smtClean="0">
                <a:solidFill>
                  <a:srgbClr val="000000"/>
                </a:solidFill>
                <a:latin typeface="+mn-ea"/>
                <a:ea typeface="+mn-ea"/>
              </a:rPr>
              <a:t>年</a:t>
            </a:r>
          </a:p>
        </p:txBody>
      </p:sp>
      <p:sp>
        <p:nvSpPr>
          <p:cNvPr id="127" name="AutoShape 14"/>
          <p:cNvSpPr>
            <a:spLocks noChangeArrowheads="1"/>
          </p:cNvSpPr>
          <p:nvPr/>
        </p:nvSpPr>
        <p:spPr bwMode="auto">
          <a:xfrm>
            <a:off x="8280605" y="5898760"/>
            <a:ext cx="1971675" cy="341313"/>
          </a:xfrm>
          <a:prstGeom prst="chevron">
            <a:avLst>
              <a:gd name="adj" fmla="val 37683"/>
            </a:avLst>
          </a:prstGeom>
          <a:gradFill rotWithShape="1">
            <a:gsLst>
              <a:gs pos="0">
                <a:srgbClr val="D6EBF6"/>
              </a:gs>
              <a:gs pos="100000">
                <a:srgbClr val="FFFFFF"/>
              </a:gs>
            </a:gsLst>
            <a:lin ang="0" scaled="1"/>
          </a:gradFill>
          <a:ln>
            <a:noFill/>
          </a:ln>
          <a:effectLst/>
          <a:extLst>
            <a:ext uri="{91240B29-F687-4F45-9708-019B960494DF}">
              <a14:hiddenLine xmlns="" xmlns:a14="http://schemas.microsoft.com/office/drawing/2010/main" w="12700" algn="ctr">
                <a:solidFill>
                  <a:schemeClr val="tx1"/>
                </a:solidFill>
                <a:miter lim="800000"/>
                <a:headEnd type="none" w="sm" len="sm"/>
                <a:tailEnd type="none" w="sm" len="sm"/>
              </a14:hiddenLine>
            </a:ext>
            <a:ext uri="{AF507438-7753-43E0-B8FC-AC1667EBCBE1}">
              <a14:hiddenEffects xmlns="" xmlns:a14="http://schemas.microsoft.com/office/drawing/2010/main">
                <a:effectLst>
                  <a:outerShdw sy="50000" kx="-2453608" rotWithShape="0">
                    <a:schemeClr val="bg2">
                      <a:alpha val="50000"/>
                    </a:schemeClr>
                  </a:outerShdw>
                </a:effectLst>
              </a14:hiddenEffects>
            </a:ext>
          </a:extLst>
        </p:spPr>
        <p:txBody>
          <a:bodyPr wrap="none" lIns="90488" tIns="44450" rIns="90488" bIns="44450" anchor="ctr"/>
          <a:lstStyle/>
          <a:p>
            <a:pPr marL="0" marR="0" lvl="0" indent="0" algn="ctr" defTabSz="914400" eaLnBrk="0" fontAlgn="auto" latinLnBrk="0" hangingPunct="0">
              <a:lnSpc>
                <a:spcPct val="100000"/>
              </a:lnSpc>
              <a:spcBef>
                <a:spcPts val="200"/>
              </a:spcBef>
              <a:spcAft>
                <a:spcPts val="0"/>
              </a:spcAft>
              <a:buClr>
                <a:srgbClr val="000000"/>
              </a:buClr>
              <a:buSzTx/>
              <a:buFont typeface="Wingdings" pitchFamily="2" charset="2"/>
              <a:buNone/>
              <a:tabLst/>
              <a:defRPr/>
            </a:pPr>
            <a:endParaRPr kumimoji="0" lang="zh-CN" altLang="en-US" sz="900" b="0" i="0" u="none" strike="noStrike" kern="0" cap="none" spc="0" normalizeH="0" baseline="0" noProof="0" smtClean="0">
              <a:ln>
                <a:noFill/>
              </a:ln>
              <a:solidFill>
                <a:srgbClr val="FFFFFF"/>
              </a:solidFill>
              <a:effectLst/>
              <a:uLnTx/>
              <a:uFillTx/>
              <a:latin typeface="+mn-ea"/>
              <a:ea typeface="+mn-ea"/>
            </a:endParaRPr>
          </a:p>
        </p:txBody>
      </p:sp>
      <p:sp>
        <p:nvSpPr>
          <p:cNvPr id="128" name="Text Box 15"/>
          <p:cNvSpPr txBox="1">
            <a:spLocks noChangeArrowheads="1"/>
          </p:cNvSpPr>
          <p:nvPr/>
        </p:nvSpPr>
        <p:spPr bwMode="auto">
          <a:xfrm>
            <a:off x="8446884" y="5905308"/>
            <a:ext cx="1805395"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en-US" altLang="zh-CN" sz="1400" b="1" dirty="0" smtClean="0">
                <a:solidFill>
                  <a:srgbClr val="000000"/>
                </a:solidFill>
                <a:latin typeface="+mn-ea"/>
                <a:ea typeface="+mn-ea"/>
              </a:rPr>
              <a:t>2015</a:t>
            </a:r>
            <a:r>
              <a:rPr lang="zh-CN" altLang="en-US" sz="1400" b="1" dirty="0" smtClean="0">
                <a:solidFill>
                  <a:srgbClr val="000000"/>
                </a:solidFill>
                <a:latin typeface="+mn-ea"/>
                <a:ea typeface="+mn-ea"/>
              </a:rPr>
              <a:t>年以后</a:t>
            </a:r>
          </a:p>
        </p:txBody>
      </p:sp>
      <p:sp>
        <p:nvSpPr>
          <p:cNvPr id="129" name="Line 18"/>
          <p:cNvSpPr>
            <a:spLocks noChangeShapeType="1"/>
          </p:cNvSpPr>
          <p:nvPr/>
        </p:nvSpPr>
        <p:spPr bwMode="gray">
          <a:xfrm>
            <a:off x="1326356" y="5374885"/>
            <a:ext cx="8988425" cy="0"/>
          </a:xfrm>
          <a:prstGeom prst="line">
            <a:avLst/>
          </a:prstGeom>
          <a:noFill/>
          <a:ln w="1270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eaLnBrk="0" hangingPunct="0">
              <a:spcAft>
                <a:spcPct val="50000"/>
              </a:spcAft>
              <a:buClr>
                <a:srgbClr val="000000"/>
              </a:buClr>
              <a:buSzPct val="100000"/>
              <a:buFont typeface="Arial" charset="0"/>
              <a:buNone/>
            </a:pPr>
            <a:endParaRPr lang="zh-CN" altLang="en-US" sz="1200" smtClean="0">
              <a:solidFill>
                <a:srgbClr val="000000"/>
              </a:solidFill>
              <a:latin typeface="+mn-ea"/>
              <a:ea typeface="+mn-ea"/>
            </a:endParaRPr>
          </a:p>
        </p:txBody>
      </p:sp>
      <p:sp>
        <p:nvSpPr>
          <p:cNvPr id="130" name="Line 19"/>
          <p:cNvSpPr>
            <a:spLocks noChangeShapeType="1"/>
          </p:cNvSpPr>
          <p:nvPr/>
        </p:nvSpPr>
        <p:spPr bwMode="gray">
          <a:xfrm flipV="1">
            <a:off x="1326356" y="1250560"/>
            <a:ext cx="0" cy="4114800"/>
          </a:xfrm>
          <a:prstGeom prst="line">
            <a:avLst/>
          </a:prstGeom>
          <a:noFill/>
          <a:ln w="12700">
            <a:solidFill>
              <a:srgbClr val="000000"/>
            </a:solidFill>
            <a:round/>
            <a:headEnd/>
            <a:tailEnd type="triangle" w="med" len="me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nchor="ctr"/>
          <a:lstStyle/>
          <a:p>
            <a:pPr algn="ctr" eaLnBrk="0" hangingPunct="0">
              <a:spcAft>
                <a:spcPct val="50000"/>
              </a:spcAft>
              <a:buClr>
                <a:srgbClr val="000000"/>
              </a:buClr>
              <a:buSzPct val="100000"/>
              <a:buFont typeface="Arial" charset="0"/>
              <a:buNone/>
            </a:pPr>
            <a:endParaRPr lang="zh-CN" altLang="en-US" sz="1200" smtClean="0">
              <a:solidFill>
                <a:srgbClr val="000000"/>
              </a:solidFill>
              <a:latin typeface="+mn-ea"/>
              <a:ea typeface="+mn-ea"/>
            </a:endParaRPr>
          </a:p>
        </p:txBody>
      </p:sp>
      <p:sp>
        <p:nvSpPr>
          <p:cNvPr id="131" name="Rectangle 20"/>
          <p:cNvSpPr>
            <a:spLocks noChangeArrowheads="1"/>
          </p:cNvSpPr>
          <p:nvPr/>
        </p:nvSpPr>
        <p:spPr bwMode="gray">
          <a:xfrm>
            <a:off x="853281" y="2717410"/>
            <a:ext cx="520700" cy="1628775"/>
          </a:xfrm>
          <a:prstGeom prst="rect">
            <a:avLst/>
          </a:prstGeom>
          <a:noFill/>
          <a:ln>
            <a:noFill/>
          </a:ln>
          <a:effectLst/>
          <a:extLst>
            <a:ext uri="{909E8E84-426E-40DD-AFC4-6F175D3DCCD1}">
              <a14:hiddenFill xmlns="" xmlns:a14="http://schemas.microsoft.com/office/drawing/2010/main">
                <a:solidFill>
                  <a:srgbClr val="006699"/>
                </a:solidFill>
              </a14:hiddenFill>
            </a:ext>
            <a:ext uri="{91240B29-F687-4F45-9708-019B960494DF}">
              <a14:hiddenLine xmlns="" xmlns:a14="http://schemas.microsoft.com/office/drawing/2010/main" w="12700" algn="ctr">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lnSpc>
                <a:spcPct val="90000"/>
              </a:lnSpc>
              <a:spcBef>
                <a:spcPct val="20000"/>
              </a:spcBef>
            </a:pPr>
            <a:r>
              <a:rPr lang="zh-CN" altLang="en-US" sz="1400" b="1" smtClean="0">
                <a:solidFill>
                  <a:srgbClr val="000000"/>
                </a:solidFill>
                <a:latin typeface="+mn-ea"/>
                <a:ea typeface="+mn-ea"/>
              </a:rPr>
              <a:t>对企业价值的创造</a:t>
            </a:r>
          </a:p>
        </p:txBody>
      </p:sp>
      <p:grpSp>
        <p:nvGrpSpPr>
          <p:cNvPr id="132" name="Group 82"/>
          <p:cNvGrpSpPr>
            <a:grpSpLocks/>
          </p:cNvGrpSpPr>
          <p:nvPr/>
        </p:nvGrpSpPr>
        <p:grpSpPr bwMode="auto">
          <a:xfrm>
            <a:off x="8343108" y="4338248"/>
            <a:ext cx="1525588" cy="884237"/>
            <a:chOff x="4788" y="2795"/>
            <a:chExt cx="961" cy="557"/>
          </a:xfrm>
        </p:grpSpPr>
        <p:sp>
          <p:nvSpPr>
            <p:cNvPr id="133" name="Oval 27"/>
            <p:cNvSpPr>
              <a:spLocks noChangeArrowheads="1"/>
            </p:cNvSpPr>
            <p:nvPr/>
          </p:nvSpPr>
          <p:spPr bwMode="auto">
            <a:xfrm>
              <a:off x="4788" y="2795"/>
              <a:ext cx="170" cy="170"/>
            </a:xfrm>
            <a:prstGeom prst="ellipse">
              <a:avLst/>
            </a:prstGeom>
            <a:solidFill>
              <a:srgbClr val="288FC8"/>
            </a:solidFill>
            <a:ln w="9525" algn="ctr">
              <a:solidFill>
                <a:srgbClr val="288FC8"/>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46800" rIns="0" bIns="46800" anchor="ctr"/>
            <a:lstStyle/>
            <a:p>
              <a:pPr marL="182563" marR="0" lvl="0" indent="-182563" algn="ctr" defTabSz="914400" eaLnBrk="0" fontAlgn="auto" latinLnBrk="0" hangingPunct="0">
                <a:lnSpc>
                  <a:spcPct val="100000"/>
                </a:lnSpc>
                <a:spcBef>
                  <a:spcPts val="0"/>
                </a:spcBef>
                <a:spcAft>
                  <a:spcPct val="50000"/>
                </a:spcAft>
                <a:buClr>
                  <a:srgbClr val="000000"/>
                </a:buClr>
                <a:buSzPct val="100000"/>
                <a:buFont typeface="Arial" charset="0"/>
                <a:buNone/>
                <a:tabLst/>
                <a:defRPr/>
              </a:pPr>
              <a:r>
                <a:rPr lang="zh-CN" altLang="en-US" sz="1400" b="1" kern="0" dirty="0">
                  <a:solidFill>
                    <a:srgbClr val="FFFFFF"/>
                  </a:solidFill>
                  <a:latin typeface="+mn-ea"/>
                  <a:ea typeface="+mn-ea"/>
                </a:rPr>
                <a:t>应</a:t>
              </a:r>
              <a:endParaRPr kumimoji="0" lang="zh-CN" altLang="en-US" sz="1400" b="1" i="0" u="none" strike="noStrike" kern="0" cap="none" spc="0" normalizeH="0" baseline="0" noProof="0" dirty="0" smtClean="0">
                <a:ln>
                  <a:noFill/>
                </a:ln>
                <a:solidFill>
                  <a:srgbClr val="FFFFFF"/>
                </a:solidFill>
                <a:effectLst/>
                <a:uLnTx/>
                <a:uFillTx/>
                <a:latin typeface="+mn-ea"/>
                <a:ea typeface="+mn-ea"/>
              </a:endParaRPr>
            </a:p>
          </p:txBody>
        </p:sp>
        <p:sp>
          <p:nvSpPr>
            <p:cNvPr id="134" name="Oval 28"/>
            <p:cNvSpPr>
              <a:spLocks noChangeArrowheads="1"/>
            </p:cNvSpPr>
            <p:nvPr/>
          </p:nvSpPr>
          <p:spPr bwMode="auto">
            <a:xfrm>
              <a:off x="4788" y="3182"/>
              <a:ext cx="170" cy="170"/>
            </a:xfrm>
            <a:prstGeom prst="ellipse">
              <a:avLst/>
            </a:prstGeom>
            <a:solidFill>
              <a:srgbClr val="288FC8"/>
            </a:solidFill>
            <a:ln w="9525" algn="ctr">
              <a:solidFill>
                <a:srgbClr val="288FC8"/>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46800" rIns="0" bIns="46800" anchor="ctr"/>
            <a:lstStyle/>
            <a:p>
              <a:pPr marL="182563" marR="0" lvl="0" indent="-182563" algn="ctr" defTabSz="914400" eaLnBrk="0" fontAlgn="auto" latinLnBrk="0" hangingPunct="0">
                <a:lnSpc>
                  <a:spcPct val="100000"/>
                </a:lnSpc>
                <a:spcBef>
                  <a:spcPts val="0"/>
                </a:spcBef>
                <a:spcAft>
                  <a:spcPct val="50000"/>
                </a:spcAft>
                <a:buClr>
                  <a:srgbClr val="000000"/>
                </a:buClr>
                <a:buSzPct val="100000"/>
                <a:buFont typeface="Arial" charset="0"/>
                <a:buNone/>
                <a:tabLst/>
                <a:defRPr/>
              </a:pPr>
              <a:r>
                <a:rPr kumimoji="0" lang="zh-CN" altLang="en-US" sz="1400" b="1" i="0" u="none" strike="noStrike" kern="0" cap="none" spc="0" normalizeH="0" baseline="0" noProof="0" smtClean="0">
                  <a:ln>
                    <a:noFill/>
                  </a:ln>
                  <a:solidFill>
                    <a:srgbClr val="FFFFFF"/>
                  </a:solidFill>
                  <a:effectLst/>
                  <a:uLnTx/>
                  <a:uFillTx/>
                  <a:latin typeface="+mn-ea"/>
                  <a:ea typeface="+mn-ea"/>
                </a:rPr>
                <a:t>管</a:t>
              </a:r>
            </a:p>
          </p:txBody>
        </p:sp>
        <p:sp>
          <p:nvSpPr>
            <p:cNvPr id="135" name="Oval 29"/>
            <p:cNvSpPr>
              <a:spLocks noChangeArrowheads="1"/>
            </p:cNvSpPr>
            <p:nvPr/>
          </p:nvSpPr>
          <p:spPr bwMode="auto">
            <a:xfrm>
              <a:off x="4788" y="2988"/>
              <a:ext cx="170" cy="170"/>
            </a:xfrm>
            <a:prstGeom prst="ellipse">
              <a:avLst/>
            </a:prstGeom>
            <a:solidFill>
              <a:srgbClr val="288FC8"/>
            </a:solidFill>
            <a:ln w="9525" algn="ctr">
              <a:solidFill>
                <a:srgbClr val="288FC8"/>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46800" rIns="0" bIns="46800" anchor="ctr"/>
            <a:lstStyle/>
            <a:p>
              <a:pPr marL="182563" marR="0" lvl="0" indent="-182563" algn="ctr" defTabSz="914400" eaLnBrk="0" fontAlgn="auto" latinLnBrk="0" hangingPunct="0">
                <a:lnSpc>
                  <a:spcPct val="100000"/>
                </a:lnSpc>
                <a:spcBef>
                  <a:spcPts val="0"/>
                </a:spcBef>
                <a:spcAft>
                  <a:spcPct val="50000"/>
                </a:spcAft>
                <a:buClr>
                  <a:srgbClr val="000000"/>
                </a:buClr>
                <a:buSzPct val="100000"/>
                <a:buFont typeface="Arial" charset="0"/>
                <a:buNone/>
                <a:tabLst/>
                <a:defRPr/>
              </a:pPr>
              <a:r>
                <a:rPr kumimoji="0" lang="zh-CN" altLang="en-US" sz="1400" b="1" i="0" u="none" strike="noStrike" kern="0" cap="none" spc="0" normalizeH="0" baseline="0" noProof="0" smtClean="0">
                  <a:ln>
                    <a:noFill/>
                  </a:ln>
                  <a:solidFill>
                    <a:srgbClr val="FFFFFF"/>
                  </a:solidFill>
                  <a:effectLst/>
                  <a:uLnTx/>
                  <a:uFillTx/>
                  <a:latin typeface="+mn-ea"/>
                  <a:ea typeface="+mn-ea"/>
                </a:rPr>
                <a:t>技</a:t>
              </a:r>
            </a:p>
          </p:txBody>
        </p:sp>
        <p:sp>
          <p:nvSpPr>
            <p:cNvPr id="136" name="AcnBodyText_ID_3382303"/>
            <p:cNvSpPr>
              <a:spLocks noChangeArrowheads="1"/>
            </p:cNvSpPr>
            <p:nvPr>
              <p:custDataLst>
                <p:tags r:id="rId4"/>
              </p:custDataLst>
            </p:nvPr>
          </p:nvSpPr>
          <p:spPr bwMode="auto">
            <a:xfrm>
              <a:off x="5070" y="2805"/>
              <a:ext cx="679" cy="136"/>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31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defTabSz="914400" eaLnBrk="0" fontAlgn="auto" latinLnBrk="0" hangingPunct="0">
                <a:lnSpc>
                  <a:spcPct val="100000"/>
                </a:lnSpc>
                <a:spcBef>
                  <a:spcPct val="20000"/>
                </a:spcBef>
                <a:spcAft>
                  <a:spcPts val="0"/>
                </a:spcAft>
                <a:buClr>
                  <a:srgbClr val="000000"/>
                </a:buClr>
                <a:buSzPct val="55000"/>
                <a:buFont typeface="Wingdings" pitchFamily="2" charset="2"/>
                <a:buNone/>
                <a:tabLst/>
                <a:defRPr/>
              </a:pPr>
              <a:r>
                <a:rPr kumimoji="0" lang="zh-CN" altLang="en-US" sz="1400" b="1" i="0" u="none" strike="noStrike" kern="0" cap="none" spc="0" normalizeH="0" baseline="0" noProof="0" smtClean="0">
                  <a:ln>
                    <a:noFill/>
                  </a:ln>
                  <a:solidFill>
                    <a:srgbClr val="4D4D4D"/>
                  </a:solidFill>
                  <a:effectLst/>
                  <a:uLnTx/>
                  <a:uFillTx/>
                  <a:latin typeface="+mn-ea"/>
                  <a:ea typeface="+mn-ea"/>
                </a:rPr>
                <a:t>业务分析框架</a:t>
              </a:r>
            </a:p>
          </p:txBody>
        </p:sp>
        <p:sp>
          <p:nvSpPr>
            <p:cNvPr id="137" name="AcnBodyText_ID_3382303"/>
            <p:cNvSpPr>
              <a:spLocks noChangeArrowheads="1"/>
            </p:cNvSpPr>
            <p:nvPr>
              <p:custDataLst>
                <p:tags r:id="rId5"/>
              </p:custDataLst>
            </p:nvPr>
          </p:nvSpPr>
          <p:spPr bwMode="auto">
            <a:xfrm>
              <a:off x="5070" y="3009"/>
              <a:ext cx="679" cy="136"/>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31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defTabSz="914400" eaLnBrk="0" fontAlgn="auto" latinLnBrk="0" hangingPunct="0">
                <a:lnSpc>
                  <a:spcPct val="100000"/>
                </a:lnSpc>
                <a:spcBef>
                  <a:spcPct val="20000"/>
                </a:spcBef>
                <a:spcAft>
                  <a:spcPts val="0"/>
                </a:spcAft>
                <a:buClr>
                  <a:srgbClr val="000000"/>
                </a:buClr>
                <a:buSzPct val="55000"/>
                <a:buFont typeface="Wingdings" pitchFamily="2" charset="2"/>
                <a:buNone/>
                <a:tabLst/>
                <a:defRPr/>
              </a:pPr>
              <a:r>
                <a:rPr kumimoji="0" lang="zh-CN" altLang="en-US" sz="1400" b="1" i="0" u="none" strike="noStrike" kern="0" cap="none" spc="0" normalizeH="0" baseline="0" noProof="0" dirty="0" smtClean="0">
                  <a:ln>
                    <a:noFill/>
                  </a:ln>
                  <a:solidFill>
                    <a:srgbClr val="4D4D4D"/>
                  </a:solidFill>
                  <a:effectLst/>
                  <a:uLnTx/>
                  <a:uFillTx/>
                  <a:latin typeface="+mn-ea"/>
                  <a:ea typeface="+mn-ea"/>
                </a:rPr>
                <a:t>基础数据平台</a:t>
              </a:r>
            </a:p>
          </p:txBody>
        </p:sp>
        <p:sp>
          <p:nvSpPr>
            <p:cNvPr id="138" name="AcnBodyText_ID_3382303"/>
            <p:cNvSpPr>
              <a:spLocks noChangeArrowheads="1"/>
            </p:cNvSpPr>
            <p:nvPr>
              <p:custDataLst>
                <p:tags r:id="rId6"/>
              </p:custDataLst>
            </p:nvPr>
          </p:nvSpPr>
          <p:spPr bwMode="auto">
            <a:xfrm>
              <a:off x="5070" y="3213"/>
              <a:ext cx="679" cy="136"/>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31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marL="0" marR="0" lvl="0" indent="0" defTabSz="914400" eaLnBrk="0" fontAlgn="auto" latinLnBrk="0" hangingPunct="0">
                <a:lnSpc>
                  <a:spcPct val="100000"/>
                </a:lnSpc>
                <a:spcBef>
                  <a:spcPct val="20000"/>
                </a:spcBef>
                <a:spcAft>
                  <a:spcPts val="0"/>
                </a:spcAft>
                <a:buClr>
                  <a:srgbClr val="000000"/>
                </a:buClr>
                <a:buSzPct val="55000"/>
                <a:buFont typeface="Wingdings" pitchFamily="2" charset="2"/>
                <a:buNone/>
                <a:tabLst/>
                <a:defRPr/>
              </a:pPr>
              <a:r>
                <a:rPr kumimoji="0" lang="zh-CN" altLang="en-US" sz="1400" b="1" i="0" u="none" strike="noStrike" kern="0" cap="none" spc="0" normalizeH="0" baseline="0" noProof="0" smtClean="0">
                  <a:ln>
                    <a:noFill/>
                  </a:ln>
                  <a:solidFill>
                    <a:srgbClr val="4D4D4D"/>
                  </a:solidFill>
                  <a:effectLst/>
                  <a:uLnTx/>
                  <a:uFillTx/>
                  <a:latin typeface="+mn-ea"/>
                  <a:ea typeface="+mn-ea"/>
                </a:rPr>
                <a:t>数据管控体系</a:t>
              </a:r>
            </a:p>
          </p:txBody>
        </p:sp>
      </p:grpSp>
      <p:sp>
        <p:nvSpPr>
          <p:cNvPr id="139" name="Oval 34"/>
          <p:cNvSpPr>
            <a:spLocks noChangeArrowheads="1"/>
          </p:cNvSpPr>
          <p:nvPr/>
        </p:nvSpPr>
        <p:spPr bwMode="auto">
          <a:xfrm>
            <a:off x="1780967" y="3672285"/>
            <a:ext cx="304800" cy="304800"/>
          </a:xfrm>
          <a:prstGeom prst="ellipse">
            <a:avLst/>
          </a:prstGeom>
          <a:solidFill>
            <a:srgbClr val="288FC8"/>
          </a:solidFill>
          <a:ln w="9525" algn="ctr">
            <a:solidFill>
              <a:srgbClr val="288FC8"/>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46800" rIns="0" bIns="46800" anchor="ctr"/>
          <a:lstStyle/>
          <a:p>
            <a:pPr marL="182563" marR="0" lvl="0" indent="-182563" algn="ctr" defTabSz="914400" eaLnBrk="0" fontAlgn="auto" latinLnBrk="0" hangingPunct="0">
              <a:lnSpc>
                <a:spcPct val="100000"/>
              </a:lnSpc>
              <a:spcBef>
                <a:spcPts val="0"/>
              </a:spcBef>
              <a:spcAft>
                <a:spcPct val="50000"/>
              </a:spcAft>
              <a:buClr>
                <a:srgbClr val="000000"/>
              </a:buClr>
              <a:buSzPct val="100000"/>
              <a:buFont typeface="Arial" charset="0"/>
              <a:buNone/>
              <a:tabLst/>
              <a:defRPr/>
            </a:pPr>
            <a:r>
              <a:rPr lang="zh-CN" altLang="en-US" sz="1400" b="1" kern="0" dirty="0">
                <a:solidFill>
                  <a:srgbClr val="FFFFFF"/>
                </a:solidFill>
                <a:latin typeface="+mn-ea"/>
                <a:ea typeface="+mn-ea"/>
              </a:rPr>
              <a:t>应</a:t>
            </a:r>
            <a:endParaRPr kumimoji="0" lang="zh-CN" altLang="en-US" sz="1400" b="1" i="0" u="none" strike="noStrike" kern="0" cap="none" spc="0" normalizeH="0" baseline="0" noProof="0" dirty="0" smtClean="0">
              <a:ln>
                <a:noFill/>
              </a:ln>
              <a:solidFill>
                <a:srgbClr val="FFFFFF"/>
              </a:solidFill>
              <a:effectLst/>
              <a:uLnTx/>
              <a:uFillTx/>
              <a:latin typeface="+mn-ea"/>
              <a:ea typeface="+mn-ea"/>
            </a:endParaRPr>
          </a:p>
        </p:txBody>
      </p:sp>
      <p:sp>
        <p:nvSpPr>
          <p:cNvPr id="140" name="Oval 35"/>
          <p:cNvSpPr>
            <a:spLocks noChangeArrowheads="1"/>
          </p:cNvSpPr>
          <p:nvPr/>
        </p:nvSpPr>
        <p:spPr bwMode="auto">
          <a:xfrm>
            <a:off x="1763504" y="4248549"/>
            <a:ext cx="304800" cy="304800"/>
          </a:xfrm>
          <a:prstGeom prst="ellipse">
            <a:avLst/>
          </a:prstGeom>
          <a:solidFill>
            <a:srgbClr val="288FC8"/>
          </a:solidFill>
          <a:ln w="9525" algn="ctr">
            <a:solidFill>
              <a:srgbClr val="288FC8"/>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46800" rIns="0" bIns="46800" anchor="ctr"/>
          <a:lstStyle/>
          <a:p>
            <a:pPr marL="182563" marR="0" lvl="0" indent="-182563" algn="ctr" defTabSz="914400" eaLnBrk="0" fontAlgn="auto" latinLnBrk="0" hangingPunct="0">
              <a:lnSpc>
                <a:spcPct val="100000"/>
              </a:lnSpc>
              <a:spcBef>
                <a:spcPts val="0"/>
              </a:spcBef>
              <a:spcAft>
                <a:spcPct val="50000"/>
              </a:spcAft>
              <a:buClr>
                <a:srgbClr val="000000"/>
              </a:buClr>
              <a:buSzPct val="100000"/>
              <a:buFont typeface="Arial" charset="0"/>
              <a:buNone/>
              <a:tabLst/>
              <a:defRPr/>
            </a:pPr>
            <a:r>
              <a:rPr kumimoji="0" lang="zh-CN" altLang="en-US" sz="1400" b="1" i="0" u="none" strike="noStrike" kern="0" cap="none" spc="0" normalizeH="0" baseline="0" noProof="0" smtClean="0">
                <a:ln>
                  <a:noFill/>
                </a:ln>
                <a:solidFill>
                  <a:srgbClr val="FFFFFF"/>
                </a:solidFill>
                <a:effectLst/>
                <a:uLnTx/>
                <a:uFillTx/>
                <a:latin typeface="+mn-ea"/>
                <a:ea typeface="+mn-ea"/>
              </a:rPr>
              <a:t>技</a:t>
            </a:r>
          </a:p>
        </p:txBody>
      </p:sp>
      <p:sp>
        <p:nvSpPr>
          <p:cNvPr id="141" name="Oval 36"/>
          <p:cNvSpPr>
            <a:spLocks noChangeArrowheads="1"/>
          </p:cNvSpPr>
          <p:nvPr/>
        </p:nvSpPr>
        <p:spPr bwMode="auto">
          <a:xfrm>
            <a:off x="1763504" y="4824813"/>
            <a:ext cx="304800" cy="304800"/>
          </a:xfrm>
          <a:prstGeom prst="ellipse">
            <a:avLst/>
          </a:prstGeom>
          <a:solidFill>
            <a:srgbClr val="288FC8"/>
          </a:solidFill>
          <a:ln w="9525" algn="ctr">
            <a:solidFill>
              <a:srgbClr val="288FC8"/>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46800" rIns="0" bIns="46800" anchor="ctr"/>
          <a:lstStyle/>
          <a:p>
            <a:pPr marL="182563" marR="0" lvl="0" indent="-182563" algn="ctr" defTabSz="914400" eaLnBrk="0" fontAlgn="auto" latinLnBrk="0" hangingPunct="0">
              <a:lnSpc>
                <a:spcPct val="100000"/>
              </a:lnSpc>
              <a:spcBef>
                <a:spcPts val="0"/>
              </a:spcBef>
              <a:spcAft>
                <a:spcPct val="50000"/>
              </a:spcAft>
              <a:buClr>
                <a:srgbClr val="000000"/>
              </a:buClr>
              <a:buSzPct val="100000"/>
              <a:buFont typeface="Arial" charset="0"/>
              <a:buNone/>
              <a:tabLst/>
              <a:defRPr/>
            </a:pPr>
            <a:r>
              <a:rPr kumimoji="0" lang="zh-CN" altLang="en-US" sz="1400" b="1" i="0" u="none" strike="noStrike" kern="0" cap="none" spc="0" normalizeH="0" baseline="0" noProof="0" smtClean="0">
                <a:ln>
                  <a:noFill/>
                </a:ln>
                <a:solidFill>
                  <a:srgbClr val="FFFFFF"/>
                </a:solidFill>
                <a:effectLst/>
                <a:uLnTx/>
                <a:uFillTx/>
                <a:latin typeface="+mn-ea"/>
                <a:ea typeface="+mn-ea"/>
              </a:rPr>
              <a:t>管</a:t>
            </a:r>
          </a:p>
        </p:txBody>
      </p:sp>
      <p:sp>
        <p:nvSpPr>
          <p:cNvPr id="142" name="Rectangle 37"/>
          <p:cNvSpPr>
            <a:spLocks noChangeArrowheads="1"/>
          </p:cNvSpPr>
          <p:nvPr/>
        </p:nvSpPr>
        <p:spPr bwMode="auto">
          <a:xfrm>
            <a:off x="5149056" y="2735856"/>
            <a:ext cx="2915450" cy="2395015"/>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90488" tIns="44450" rIns="90488" bIns="44450">
            <a:spAutoFit/>
          </a:bodyPr>
          <a:lstStyle/>
          <a:p>
            <a:pPr marL="231775" indent="-231775" eaLnBrk="0" hangingPunct="0">
              <a:lnSpc>
                <a:spcPct val="110000"/>
              </a:lnSpc>
              <a:spcBef>
                <a:spcPct val="40000"/>
              </a:spcBef>
              <a:buClr>
                <a:srgbClr val="FFFFFF"/>
              </a:buClr>
              <a:buSzPct val="80000"/>
              <a:buFont typeface="Wingdings" pitchFamily="2" charset="2"/>
              <a:buChar char="p"/>
            </a:pPr>
            <a:r>
              <a:rPr lang="zh-CN" altLang="en-US" sz="1400" dirty="0" smtClean="0">
                <a:solidFill>
                  <a:srgbClr val="000000"/>
                </a:solidFill>
                <a:latin typeface="+mn-ea"/>
                <a:ea typeface="+mn-ea"/>
              </a:rPr>
              <a:t>全面开展内部管理分析、实时分析和沙盘演练应用建设，初步展开增值</a:t>
            </a:r>
            <a:r>
              <a:rPr lang="zh-CN" altLang="en-US" sz="1400" dirty="0">
                <a:solidFill>
                  <a:srgbClr val="000000"/>
                </a:solidFill>
                <a:latin typeface="+mn-ea"/>
                <a:ea typeface="+mn-ea"/>
              </a:rPr>
              <a:t>数据产品</a:t>
            </a:r>
            <a:r>
              <a:rPr lang="zh-CN" altLang="en-US" sz="1400" dirty="0" smtClean="0">
                <a:solidFill>
                  <a:srgbClr val="000000"/>
                </a:solidFill>
                <a:latin typeface="+mn-ea"/>
                <a:ea typeface="+mn-ea"/>
              </a:rPr>
              <a:t>开发工作</a:t>
            </a:r>
            <a:endParaRPr lang="zh-CN" altLang="en-US" sz="1400" dirty="0">
              <a:solidFill>
                <a:srgbClr val="000000"/>
              </a:solidFill>
              <a:latin typeface="+mn-ea"/>
              <a:ea typeface="+mn-ea"/>
            </a:endParaRPr>
          </a:p>
          <a:p>
            <a:pPr marL="231775" indent="-231775" eaLnBrk="0" hangingPunct="0">
              <a:lnSpc>
                <a:spcPct val="110000"/>
              </a:lnSpc>
              <a:spcBef>
                <a:spcPct val="40000"/>
              </a:spcBef>
              <a:buClr>
                <a:srgbClr val="FFFFFF"/>
              </a:buClr>
              <a:buSzPct val="80000"/>
              <a:buFont typeface="Wingdings" pitchFamily="2" charset="2"/>
              <a:buChar char="p"/>
            </a:pPr>
            <a:r>
              <a:rPr lang="zh-CN" altLang="en-US" sz="1400" dirty="0" smtClean="0">
                <a:solidFill>
                  <a:srgbClr val="000000"/>
                </a:solidFill>
                <a:latin typeface="+mn-ea"/>
                <a:ea typeface="+mn-ea"/>
              </a:rPr>
              <a:t>全面开展大数据分析平台建设，引入更多数据源，丰富并完善平台数据区建设</a:t>
            </a:r>
          </a:p>
          <a:p>
            <a:pPr marL="231775" indent="-231775" eaLnBrk="0" hangingPunct="0">
              <a:lnSpc>
                <a:spcPct val="110000"/>
              </a:lnSpc>
              <a:spcBef>
                <a:spcPct val="40000"/>
              </a:spcBef>
              <a:buClr>
                <a:srgbClr val="FFFFFF"/>
              </a:buClr>
              <a:buSzPct val="80000"/>
              <a:buFont typeface="Wingdings" pitchFamily="2" charset="2"/>
              <a:buChar char="p"/>
            </a:pPr>
            <a:r>
              <a:rPr lang="zh-CN" altLang="en-US" sz="1400" dirty="0" smtClean="0">
                <a:solidFill>
                  <a:srgbClr val="000000"/>
                </a:solidFill>
                <a:latin typeface="+mn-ea"/>
                <a:ea typeface="+mn-ea"/>
              </a:rPr>
              <a:t>随着应用体系的搭建，完善数据质量和元数据建设，开展数据标准化工作</a:t>
            </a:r>
          </a:p>
        </p:txBody>
      </p:sp>
      <p:sp>
        <p:nvSpPr>
          <p:cNvPr id="143" name="Oval 38"/>
          <p:cNvSpPr>
            <a:spLocks noChangeArrowheads="1"/>
          </p:cNvSpPr>
          <p:nvPr/>
        </p:nvSpPr>
        <p:spPr bwMode="auto">
          <a:xfrm>
            <a:off x="5022452" y="2978369"/>
            <a:ext cx="304800" cy="304800"/>
          </a:xfrm>
          <a:prstGeom prst="ellipse">
            <a:avLst/>
          </a:prstGeom>
          <a:solidFill>
            <a:srgbClr val="288FC8"/>
          </a:solidFill>
          <a:ln w="9525" algn="ctr">
            <a:solidFill>
              <a:srgbClr val="288FC8"/>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46800" rIns="0" bIns="46800" anchor="ctr"/>
          <a:lstStyle/>
          <a:p>
            <a:pPr marL="182563" marR="0" lvl="0" indent="-182563" algn="ctr" defTabSz="914400" eaLnBrk="0" fontAlgn="auto" latinLnBrk="0" hangingPunct="0">
              <a:lnSpc>
                <a:spcPct val="100000"/>
              </a:lnSpc>
              <a:spcBef>
                <a:spcPts val="0"/>
              </a:spcBef>
              <a:spcAft>
                <a:spcPct val="50000"/>
              </a:spcAft>
              <a:buClr>
                <a:srgbClr val="000000"/>
              </a:buClr>
              <a:buSzPct val="100000"/>
              <a:buFont typeface="Arial" charset="0"/>
              <a:buNone/>
              <a:tabLst/>
              <a:defRPr/>
            </a:pPr>
            <a:r>
              <a:rPr lang="zh-CN" altLang="en-US" sz="1400" b="1" kern="0" dirty="0">
                <a:solidFill>
                  <a:srgbClr val="FFFFFF"/>
                </a:solidFill>
                <a:latin typeface="+mn-ea"/>
                <a:ea typeface="+mn-ea"/>
              </a:rPr>
              <a:t>应</a:t>
            </a:r>
            <a:endParaRPr kumimoji="0" lang="zh-CN" altLang="en-US" sz="1400" b="1" i="0" u="none" strike="noStrike" kern="0" cap="none" spc="0" normalizeH="0" baseline="0" noProof="0" dirty="0" smtClean="0">
              <a:ln>
                <a:noFill/>
              </a:ln>
              <a:solidFill>
                <a:srgbClr val="FFFFFF"/>
              </a:solidFill>
              <a:effectLst/>
              <a:uLnTx/>
              <a:uFillTx/>
              <a:latin typeface="+mn-ea"/>
              <a:ea typeface="+mn-ea"/>
            </a:endParaRPr>
          </a:p>
        </p:txBody>
      </p:sp>
      <p:sp>
        <p:nvSpPr>
          <p:cNvPr id="144" name="Oval 39"/>
          <p:cNvSpPr>
            <a:spLocks noChangeArrowheads="1"/>
          </p:cNvSpPr>
          <p:nvPr/>
        </p:nvSpPr>
        <p:spPr bwMode="auto">
          <a:xfrm>
            <a:off x="5022452" y="3770531"/>
            <a:ext cx="304800" cy="304800"/>
          </a:xfrm>
          <a:prstGeom prst="ellipse">
            <a:avLst/>
          </a:prstGeom>
          <a:solidFill>
            <a:srgbClr val="288FC8"/>
          </a:solidFill>
          <a:ln w="9525" algn="ctr">
            <a:solidFill>
              <a:srgbClr val="288FC8"/>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46800" rIns="0" bIns="46800" anchor="ctr"/>
          <a:lstStyle/>
          <a:p>
            <a:pPr marL="182563" marR="0" lvl="0" indent="-182563" algn="ctr" defTabSz="914400" eaLnBrk="0" fontAlgn="auto" latinLnBrk="0" hangingPunct="0">
              <a:lnSpc>
                <a:spcPct val="100000"/>
              </a:lnSpc>
              <a:spcBef>
                <a:spcPts val="0"/>
              </a:spcBef>
              <a:spcAft>
                <a:spcPct val="50000"/>
              </a:spcAft>
              <a:buClr>
                <a:srgbClr val="000000"/>
              </a:buClr>
              <a:buSzPct val="100000"/>
              <a:buFont typeface="Arial" charset="0"/>
              <a:buNone/>
              <a:tabLst/>
              <a:defRPr/>
            </a:pPr>
            <a:r>
              <a:rPr kumimoji="0" lang="zh-CN" altLang="en-US" sz="1400" b="1" i="0" u="none" strike="noStrike" kern="0" cap="none" spc="0" normalizeH="0" baseline="0" noProof="0" smtClean="0">
                <a:ln>
                  <a:noFill/>
                </a:ln>
                <a:solidFill>
                  <a:srgbClr val="FFFFFF"/>
                </a:solidFill>
                <a:effectLst/>
                <a:uLnTx/>
                <a:uFillTx/>
                <a:latin typeface="+mn-ea"/>
                <a:ea typeface="+mn-ea"/>
              </a:rPr>
              <a:t>技</a:t>
            </a:r>
          </a:p>
        </p:txBody>
      </p:sp>
      <p:sp>
        <p:nvSpPr>
          <p:cNvPr id="145" name="Oval 40"/>
          <p:cNvSpPr>
            <a:spLocks noChangeArrowheads="1"/>
          </p:cNvSpPr>
          <p:nvPr/>
        </p:nvSpPr>
        <p:spPr bwMode="auto">
          <a:xfrm>
            <a:off x="5017689" y="4507131"/>
            <a:ext cx="304800" cy="304800"/>
          </a:xfrm>
          <a:prstGeom prst="ellipse">
            <a:avLst/>
          </a:prstGeom>
          <a:solidFill>
            <a:srgbClr val="288FC8"/>
          </a:solidFill>
          <a:ln w="9525" algn="ctr">
            <a:solidFill>
              <a:srgbClr val="288FC8"/>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46800" rIns="0" bIns="46800" anchor="ctr"/>
          <a:lstStyle/>
          <a:p>
            <a:pPr marL="182563" marR="0" lvl="0" indent="-182563" algn="ctr" defTabSz="914400" eaLnBrk="0" fontAlgn="auto" latinLnBrk="0" hangingPunct="0">
              <a:lnSpc>
                <a:spcPct val="100000"/>
              </a:lnSpc>
              <a:spcBef>
                <a:spcPts val="0"/>
              </a:spcBef>
              <a:spcAft>
                <a:spcPct val="50000"/>
              </a:spcAft>
              <a:buClr>
                <a:srgbClr val="000000"/>
              </a:buClr>
              <a:buSzPct val="100000"/>
              <a:buFont typeface="Arial" charset="0"/>
              <a:buNone/>
              <a:tabLst/>
              <a:defRPr/>
            </a:pPr>
            <a:r>
              <a:rPr kumimoji="0" lang="zh-CN" altLang="en-US" sz="1400" b="1" i="0" u="none" strike="noStrike" kern="0" cap="none" spc="0" normalizeH="0" baseline="0" noProof="0" smtClean="0">
                <a:ln>
                  <a:noFill/>
                </a:ln>
                <a:solidFill>
                  <a:srgbClr val="FFFFFF"/>
                </a:solidFill>
                <a:effectLst/>
                <a:uLnTx/>
                <a:uFillTx/>
                <a:latin typeface="+mn-ea"/>
                <a:ea typeface="+mn-ea"/>
              </a:rPr>
              <a:t>管</a:t>
            </a:r>
          </a:p>
        </p:txBody>
      </p:sp>
      <p:sp>
        <p:nvSpPr>
          <p:cNvPr id="146" name="Rectangle 41"/>
          <p:cNvSpPr>
            <a:spLocks noChangeArrowheads="1"/>
          </p:cNvSpPr>
          <p:nvPr/>
        </p:nvSpPr>
        <p:spPr bwMode="auto">
          <a:xfrm>
            <a:off x="8297069" y="2191948"/>
            <a:ext cx="2100262" cy="1921039"/>
          </a:xfrm>
          <a:prstGeom prst="rect">
            <a:avLst/>
          </a:prstGeom>
          <a:noFill/>
          <a:ln>
            <a:noFill/>
          </a:ln>
          <a:effectLst/>
          <a:extLst>
            <a:ext uri="{909E8E84-426E-40DD-AFC4-6F175D3DCCD1}">
              <a14:hiddenFill xmlns="" xmlns:a14="http://schemas.microsoft.com/office/drawing/2010/main">
                <a:solidFill>
                  <a:schemeClr val="bg1"/>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p>
            <a:pPr marL="231775" indent="-231775" eaLnBrk="0" hangingPunct="0">
              <a:lnSpc>
                <a:spcPct val="110000"/>
              </a:lnSpc>
              <a:spcBef>
                <a:spcPct val="40000"/>
              </a:spcBef>
              <a:buClr>
                <a:srgbClr val="FFFFFF"/>
              </a:buClr>
              <a:buSzPct val="80000"/>
              <a:buFont typeface="Wingdings" pitchFamily="2" charset="2"/>
              <a:buChar char="p"/>
            </a:pPr>
            <a:r>
              <a:rPr lang="zh-CN" altLang="en-US" sz="1400" dirty="0" smtClean="0">
                <a:solidFill>
                  <a:srgbClr val="000000"/>
                </a:solidFill>
                <a:latin typeface="+mn-ea"/>
                <a:ea typeface="+mn-ea"/>
              </a:rPr>
              <a:t>深化分析体系，形成深度智能化业务分析</a:t>
            </a:r>
          </a:p>
          <a:p>
            <a:pPr marL="231775" indent="-231775" eaLnBrk="0" hangingPunct="0">
              <a:lnSpc>
                <a:spcPct val="110000"/>
              </a:lnSpc>
              <a:spcBef>
                <a:spcPct val="40000"/>
              </a:spcBef>
              <a:buClr>
                <a:srgbClr val="FFFFFF"/>
              </a:buClr>
              <a:buSzPct val="80000"/>
              <a:buFont typeface="Wingdings" pitchFamily="2" charset="2"/>
              <a:buChar char="p"/>
            </a:pPr>
            <a:r>
              <a:rPr lang="zh-CN" altLang="en-US" sz="1400" dirty="0" smtClean="0">
                <a:solidFill>
                  <a:srgbClr val="000000"/>
                </a:solidFill>
                <a:latin typeface="+mn-ea"/>
                <a:ea typeface="+mn-ea"/>
              </a:rPr>
              <a:t>性能持续优化、数据</a:t>
            </a:r>
            <a:r>
              <a:rPr lang="zh-CN" altLang="en-US" sz="1400" dirty="0">
                <a:solidFill>
                  <a:srgbClr val="000000"/>
                </a:solidFill>
                <a:latin typeface="+mn-ea"/>
                <a:ea typeface="+mn-ea"/>
              </a:rPr>
              <a:t>平台</a:t>
            </a:r>
            <a:r>
              <a:rPr lang="zh-CN" altLang="en-US" sz="1400" dirty="0" smtClean="0">
                <a:solidFill>
                  <a:srgbClr val="000000"/>
                </a:solidFill>
                <a:latin typeface="+mn-ea"/>
                <a:ea typeface="+mn-ea"/>
              </a:rPr>
              <a:t>持续完善、</a:t>
            </a:r>
          </a:p>
          <a:p>
            <a:pPr marL="231775" indent="-231775" eaLnBrk="0" hangingPunct="0">
              <a:lnSpc>
                <a:spcPct val="110000"/>
              </a:lnSpc>
              <a:spcBef>
                <a:spcPct val="40000"/>
              </a:spcBef>
              <a:buClr>
                <a:srgbClr val="FFFFFF"/>
              </a:buClr>
              <a:buSzPct val="80000"/>
              <a:buFont typeface="Wingdings" pitchFamily="2" charset="2"/>
              <a:buChar char="p"/>
            </a:pPr>
            <a:r>
              <a:rPr lang="zh-CN" altLang="en-US" sz="1400" dirty="0" smtClean="0">
                <a:solidFill>
                  <a:srgbClr val="000000"/>
                </a:solidFill>
                <a:latin typeface="+mn-ea"/>
                <a:ea typeface="+mn-ea"/>
              </a:rPr>
              <a:t>持续深化数据管控体系，形成金融集团企业级的数据管控体系</a:t>
            </a:r>
          </a:p>
        </p:txBody>
      </p:sp>
      <p:sp>
        <p:nvSpPr>
          <p:cNvPr id="147" name="Oval 42"/>
          <p:cNvSpPr>
            <a:spLocks noChangeArrowheads="1"/>
          </p:cNvSpPr>
          <p:nvPr/>
        </p:nvSpPr>
        <p:spPr bwMode="auto">
          <a:xfrm>
            <a:off x="8208169" y="2315773"/>
            <a:ext cx="304800" cy="304800"/>
          </a:xfrm>
          <a:prstGeom prst="ellipse">
            <a:avLst/>
          </a:prstGeom>
          <a:solidFill>
            <a:srgbClr val="288FC8"/>
          </a:solidFill>
          <a:ln w="9525" algn="ctr">
            <a:solidFill>
              <a:srgbClr val="288FC8"/>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46800" rIns="0" bIns="46800" anchor="ctr"/>
          <a:lstStyle/>
          <a:p>
            <a:pPr marL="182563" marR="0" lvl="0" indent="-182563" algn="ctr" defTabSz="914400" eaLnBrk="0" fontAlgn="auto" latinLnBrk="0" hangingPunct="0">
              <a:lnSpc>
                <a:spcPct val="100000"/>
              </a:lnSpc>
              <a:spcBef>
                <a:spcPts val="0"/>
              </a:spcBef>
              <a:spcAft>
                <a:spcPct val="50000"/>
              </a:spcAft>
              <a:buClr>
                <a:srgbClr val="000000"/>
              </a:buClr>
              <a:buSzPct val="100000"/>
              <a:buFont typeface="Arial" charset="0"/>
              <a:buNone/>
              <a:tabLst/>
              <a:defRPr/>
            </a:pPr>
            <a:r>
              <a:rPr lang="zh-CN" altLang="en-US" sz="1400" b="1" kern="0" dirty="0">
                <a:solidFill>
                  <a:srgbClr val="FFFFFF"/>
                </a:solidFill>
                <a:latin typeface="+mn-ea"/>
                <a:ea typeface="+mn-ea"/>
              </a:rPr>
              <a:t>应</a:t>
            </a:r>
            <a:endParaRPr kumimoji="0" lang="zh-CN" altLang="en-US" sz="1400" b="1" i="0" u="none" strike="noStrike" kern="0" cap="none" spc="0" normalizeH="0" baseline="0" noProof="0" dirty="0" smtClean="0">
              <a:ln>
                <a:noFill/>
              </a:ln>
              <a:solidFill>
                <a:srgbClr val="FFFFFF"/>
              </a:solidFill>
              <a:effectLst/>
              <a:uLnTx/>
              <a:uFillTx/>
              <a:latin typeface="+mn-ea"/>
              <a:ea typeface="+mn-ea"/>
            </a:endParaRPr>
          </a:p>
        </p:txBody>
      </p:sp>
      <p:sp>
        <p:nvSpPr>
          <p:cNvPr id="148" name="Oval 43"/>
          <p:cNvSpPr>
            <a:spLocks noChangeArrowheads="1"/>
          </p:cNvSpPr>
          <p:nvPr/>
        </p:nvSpPr>
        <p:spPr bwMode="auto">
          <a:xfrm>
            <a:off x="8190706" y="2909498"/>
            <a:ext cx="304800" cy="304800"/>
          </a:xfrm>
          <a:prstGeom prst="ellipse">
            <a:avLst/>
          </a:prstGeom>
          <a:solidFill>
            <a:srgbClr val="288FC8"/>
          </a:solidFill>
          <a:ln w="9525" algn="ctr">
            <a:solidFill>
              <a:srgbClr val="288FC8"/>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46800" rIns="0" bIns="46800" anchor="ctr"/>
          <a:lstStyle/>
          <a:p>
            <a:pPr marL="182563" marR="0" lvl="0" indent="-182563" algn="ctr" defTabSz="914400" eaLnBrk="0" fontAlgn="auto" latinLnBrk="0" hangingPunct="0">
              <a:lnSpc>
                <a:spcPct val="100000"/>
              </a:lnSpc>
              <a:spcBef>
                <a:spcPts val="0"/>
              </a:spcBef>
              <a:spcAft>
                <a:spcPct val="50000"/>
              </a:spcAft>
              <a:buClr>
                <a:srgbClr val="000000"/>
              </a:buClr>
              <a:buSzPct val="100000"/>
              <a:buFont typeface="Arial" charset="0"/>
              <a:buNone/>
              <a:tabLst/>
              <a:defRPr/>
            </a:pPr>
            <a:r>
              <a:rPr kumimoji="0" lang="zh-CN" altLang="en-US" sz="1400" b="1" i="0" u="none" strike="noStrike" kern="0" cap="none" spc="0" normalizeH="0" baseline="0" noProof="0" smtClean="0">
                <a:ln>
                  <a:noFill/>
                </a:ln>
                <a:solidFill>
                  <a:srgbClr val="FFFFFF"/>
                </a:solidFill>
                <a:effectLst/>
                <a:uLnTx/>
                <a:uFillTx/>
                <a:latin typeface="+mn-ea"/>
                <a:ea typeface="+mn-ea"/>
              </a:rPr>
              <a:t>技</a:t>
            </a:r>
          </a:p>
        </p:txBody>
      </p:sp>
      <p:sp>
        <p:nvSpPr>
          <p:cNvPr id="149" name="Oval 44"/>
          <p:cNvSpPr>
            <a:spLocks noChangeArrowheads="1"/>
          </p:cNvSpPr>
          <p:nvPr/>
        </p:nvSpPr>
        <p:spPr bwMode="auto">
          <a:xfrm>
            <a:off x="8190706" y="3430198"/>
            <a:ext cx="304800" cy="304800"/>
          </a:xfrm>
          <a:prstGeom prst="ellipse">
            <a:avLst/>
          </a:prstGeom>
          <a:solidFill>
            <a:srgbClr val="288FC8"/>
          </a:solidFill>
          <a:ln w="9525" algn="ctr">
            <a:solidFill>
              <a:srgbClr val="288FC8"/>
            </a:solidFill>
            <a:round/>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46800" rIns="0" bIns="46800" anchor="ctr"/>
          <a:lstStyle/>
          <a:p>
            <a:pPr marL="182563" marR="0" lvl="0" indent="-182563" algn="ctr" defTabSz="914400" eaLnBrk="0" fontAlgn="auto" latinLnBrk="0" hangingPunct="0">
              <a:lnSpc>
                <a:spcPct val="100000"/>
              </a:lnSpc>
              <a:spcBef>
                <a:spcPts val="0"/>
              </a:spcBef>
              <a:spcAft>
                <a:spcPct val="50000"/>
              </a:spcAft>
              <a:buClr>
                <a:srgbClr val="000000"/>
              </a:buClr>
              <a:buSzPct val="100000"/>
              <a:buFont typeface="Arial" charset="0"/>
              <a:buNone/>
              <a:tabLst/>
              <a:defRPr/>
            </a:pPr>
            <a:r>
              <a:rPr kumimoji="0" lang="zh-CN" altLang="en-US" sz="1400" b="1" i="0" u="none" strike="noStrike" kern="0" cap="none" spc="0" normalizeH="0" baseline="0" noProof="0" smtClean="0">
                <a:ln>
                  <a:noFill/>
                </a:ln>
                <a:solidFill>
                  <a:srgbClr val="FFFFFF"/>
                </a:solidFill>
                <a:effectLst/>
                <a:uLnTx/>
                <a:uFillTx/>
                <a:latin typeface="+mn-ea"/>
                <a:ea typeface="+mn-ea"/>
              </a:rPr>
              <a:t>管</a:t>
            </a:r>
          </a:p>
        </p:txBody>
      </p:sp>
      <p:sp>
        <p:nvSpPr>
          <p:cNvPr id="151" name="AutoShape 48"/>
          <p:cNvSpPr>
            <a:spLocks noChangeArrowheads="1"/>
          </p:cNvSpPr>
          <p:nvPr/>
        </p:nvSpPr>
        <p:spPr bwMode="auto">
          <a:xfrm>
            <a:off x="3021806" y="1276345"/>
            <a:ext cx="5591175" cy="234950"/>
          </a:xfrm>
          <a:prstGeom prst="homePlate">
            <a:avLst>
              <a:gd name="adj" fmla="val 52002"/>
            </a:avLst>
          </a:prstGeom>
          <a:gradFill rotWithShape="1">
            <a:gsLst>
              <a:gs pos="0">
                <a:srgbClr val="83C2E5"/>
              </a:gs>
              <a:gs pos="100000">
                <a:srgbClr val="FFFFFF"/>
              </a:gs>
            </a:gsLst>
            <a:lin ang="0" scaled="1"/>
          </a:gradFill>
          <a:ln w="6350" algn="ctr">
            <a:solidFill>
              <a:srgbClr val="EAEAEA"/>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139214" tIns="72009" rIns="72009" bIns="72009" anchor="ctr"/>
          <a:lstStyle/>
          <a:p>
            <a:pPr marL="182563" marR="0" lvl="0" indent="-182563" defTabSz="914400" eaLnBrk="0" fontAlgn="auto" latinLnBrk="0" hangingPunct="0">
              <a:lnSpc>
                <a:spcPct val="100000"/>
              </a:lnSpc>
              <a:spcBef>
                <a:spcPts val="0"/>
              </a:spcBef>
              <a:spcAft>
                <a:spcPct val="50000"/>
              </a:spcAft>
              <a:buClr>
                <a:srgbClr val="000000"/>
              </a:buClr>
              <a:buSzPct val="100000"/>
              <a:buFont typeface="Arial" charset="0"/>
              <a:buNone/>
              <a:tabLst/>
              <a:defRPr/>
            </a:pPr>
            <a:endParaRPr kumimoji="0" lang="zh-CN" altLang="zh-CN" sz="1200" b="0" i="0" u="none" strike="noStrike" kern="0" cap="none" spc="0" normalizeH="0" baseline="0" noProof="0" smtClean="0">
              <a:ln>
                <a:noFill/>
              </a:ln>
              <a:solidFill>
                <a:srgbClr val="000000"/>
              </a:solidFill>
              <a:effectLst/>
              <a:uLnTx/>
              <a:uFillTx/>
              <a:latin typeface="+mn-ea"/>
              <a:ea typeface="+mn-ea"/>
            </a:endParaRPr>
          </a:p>
        </p:txBody>
      </p:sp>
      <p:sp>
        <p:nvSpPr>
          <p:cNvPr id="152" name="AutoShape 47"/>
          <p:cNvSpPr>
            <a:spLocks noChangeArrowheads="1"/>
          </p:cNvSpPr>
          <p:nvPr/>
        </p:nvSpPr>
        <p:spPr bwMode="auto">
          <a:xfrm>
            <a:off x="1351756" y="1276345"/>
            <a:ext cx="1957388" cy="234950"/>
          </a:xfrm>
          <a:prstGeom prst="homePlate">
            <a:avLst>
              <a:gd name="adj" fmla="val 76831"/>
            </a:avLst>
          </a:prstGeom>
          <a:solidFill>
            <a:srgbClr val="83C2E5"/>
          </a:solidFill>
          <a:ln w="6350" algn="ctr">
            <a:solidFill>
              <a:srgbClr val="DDDDDD"/>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72009" tIns="72009" rIns="72009" bIns="72009" anchor="ctr"/>
          <a:lstStyle/>
          <a:p>
            <a:pPr marL="182563" marR="0" lvl="0" indent="-182563" defTabSz="914400" eaLnBrk="0" fontAlgn="auto" latinLnBrk="0" hangingPunct="0">
              <a:lnSpc>
                <a:spcPct val="100000"/>
              </a:lnSpc>
              <a:spcBef>
                <a:spcPts val="0"/>
              </a:spcBef>
              <a:spcAft>
                <a:spcPct val="50000"/>
              </a:spcAft>
              <a:buClr>
                <a:srgbClr val="000000"/>
              </a:buClr>
              <a:buSzPct val="100000"/>
              <a:buFont typeface="Arial" charset="0"/>
              <a:buNone/>
              <a:tabLst/>
              <a:defRPr/>
            </a:pPr>
            <a:endParaRPr kumimoji="0" lang="zh-CN" altLang="zh-CN" sz="1200" b="0" i="0" u="none" strike="noStrike" kern="0" cap="none" spc="0" normalizeH="0" baseline="0" noProof="0" smtClean="0">
              <a:ln>
                <a:noFill/>
              </a:ln>
              <a:solidFill>
                <a:srgbClr val="000000"/>
              </a:solidFill>
              <a:effectLst/>
              <a:uLnTx/>
              <a:uFillTx/>
              <a:latin typeface="+mn-ea"/>
              <a:ea typeface="+mn-ea"/>
            </a:endParaRPr>
          </a:p>
        </p:txBody>
      </p:sp>
      <p:sp>
        <p:nvSpPr>
          <p:cNvPr id="153" name="Rectangle 50"/>
          <p:cNvSpPr>
            <a:spLocks noChangeArrowheads="1"/>
          </p:cNvSpPr>
          <p:nvPr/>
        </p:nvSpPr>
        <p:spPr bwMode="auto">
          <a:xfrm>
            <a:off x="1351756" y="1276345"/>
            <a:ext cx="890588" cy="234950"/>
          </a:xfrm>
          <a:prstGeom prst="rect">
            <a:avLst/>
          </a:prstGeom>
          <a:solidFill>
            <a:srgbClr val="33CC33"/>
          </a:solidFill>
          <a:ln w="9525" algn="ctr">
            <a:solidFill>
              <a:srgbClr val="DDDDDD"/>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46800" rIns="0" bIns="46800" anchor="ctr"/>
          <a:lstStyle/>
          <a:p>
            <a:pPr algn="ctr" eaLnBrk="0" hangingPunct="0">
              <a:spcAft>
                <a:spcPct val="50000"/>
              </a:spcAft>
              <a:buClr>
                <a:srgbClr val="000000"/>
              </a:buClr>
              <a:buSzPct val="100000"/>
              <a:buFont typeface="Arial" charset="0"/>
              <a:buNone/>
            </a:pPr>
            <a:endParaRPr lang="zh-CN" altLang="en-US" sz="1200" smtClean="0">
              <a:solidFill>
                <a:srgbClr val="000000"/>
              </a:solidFill>
              <a:latin typeface="+mn-ea"/>
              <a:ea typeface="+mn-ea"/>
            </a:endParaRPr>
          </a:p>
        </p:txBody>
      </p:sp>
      <p:sp>
        <p:nvSpPr>
          <p:cNvPr id="154" name="AutoShape 52"/>
          <p:cNvSpPr>
            <a:spLocks/>
          </p:cNvSpPr>
          <p:nvPr/>
        </p:nvSpPr>
        <p:spPr bwMode="auto">
          <a:xfrm rot="16200000">
            <a:off x="2170343" y="229620"/>
            <a:ext cx="144000" cy="1781175"/>
          </a:xfrm>
          <a:prstGeom prst="rightBrace">
            <a:avLst>
              <a:gd name="adj1" fmla="val 65384"/>
              <a:gd name="adj2" fmla="val 50000"/>
            </a:avLst>
          </a:prstGeom>
          <a:noFill/>
          <a:ln w="9525">
            <a:solidFill>
              <a:srgbClr val="00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46800" rIns="0" bIns="46800" anchor="ctr"/>
          <a:lstStyle/>
          <a:p>
            <a:pPr marL="0" marR="0" lvl="0" indent="0" algn="ctr" defTabSz="914400" eaLnBrk="0" fontAlgn="auto" latinLnBrk="0" hangingPunct="0">
              <a:lnSpc>
                <a:spcPct val="100000"/>
              </a:lnSpc>
              <a:spcBef>
                <a:spcPts val="0"/>
              </a:spcBef>
              <a:spcAft>
                <a:spcPct val="50000"/>
              </a:spcAft>
              <a:buClr>
                <a:srgbClr val="000000"/>
              </a:buClr>
              <a:buSzPct val="100000"/>
              <a:buFont typeface="Arial" charset="0"/>
              <a:buNone/>
              <a:tabLst/>
              <a:defRPr/>
            </a:pPr>
            <a:endParaRPr kumimoji="0" lang="zh-CN" altLang="en-US" sz="1200" b="0" i="0" u="none" strike="noStrike" kern="0" cap="none" spc="0" normalizeH="0" baseline="0" noProof="0" smtClean="0">
              <a:ln>
                <a:noFill/>
              </a:ln>
              <a:solidFill>
                <a:srgbClr val="000000"/>
              </a:solidFill>
              <a:effectLst/>
              <a:uLnTx/>
              <a:uFillTx/>
              <a:latin typeface="+mn-ea"/>
              <a:ea typeface="+mn-ea"/>
            </a:endParaRPr>
          </a:p>
        </p:txBody>
      </p:sp>
      <p:sp>
        <p:nvSpPr>
          <p:cNvPr id="155" name="AcnBodyText_ID_3382326"/>
          <p:cNvSpPr>
            <a:spLocks noChangeArrowheads="1"/>
          </p:cNvSpPr>
          <p:nvPr>
            <p:custDataLst>
              <p:tags r:id="rId1"/>
            </p:custDataLst>
          </p:nvPr>
        </p:nvSpPr>
        <p:spPr bwMode="auto">
          <a:xfrm>
            <a:off x="2138155" y="852406"/>
            <a:ext cx="307777" cy="184666"/>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31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spcBef>
                <a:spcPct val="20000"/>
              </a:spcBef>
              <a:buClr>
                <a:srgbClr val="000000"/>
              </a:buClr>
              <a:buSzPct val="55000"/>
              <a:buFont typeface="Wingdings" pitchFamily="2" charset="2"/>
              <a:buNone/>
            </a:pPr>
            <a:r>
              <a:rPr lang="zh-CN" altLang="en-US" sz="1200" b="1" dirty="0" smtClean="0">
                <a:solidFill>
                  <a:srgbClr val="000000"/>
                </a:solidFill>
                <a:latin typeface="+mn-ea"/>
                <a:ea typeface="+mn-ea"/>
              </a:rPr>
              <a:t>一期</a:t>
            </a:r>
          </a:p>
        </p:txBody>
      </p:sp>
      <p:sp>
        <p:nvSpPr>
          <p:cNvPr id="160" name="Line 60"/>
          <p:cNvSpPr>
            <a:spLocks noChangeShapeType="1"/>
          </p:cNvSpPr>
          <p:nvPr/>
        </p:nvSpPr>
        <p:spPr bwMode="auto">
          <a:xfrm flipV="1">
            <a:off x="3177381" y="1078700"/>
            <a:ext cx="131763" cy="197644"/>
          </a:xfrm>
          <a:prstGeom prst="line">
            <a:avLst/>
          </a:prstGeom>
          <a:noFill/>
          <a:ln w="9525">
            <a:solidFill>
              <a:srgbClr val="000000"/>
            </a:solidFill>
            <a:round/>
            <a:headEnd type="triangle" w="med" len="me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46800" rIns="0" bIns="46800" anchor="ctr"/>
          <a:lstStyle/>
          <a:p>
            <a:pPr marL="0" marR="0" lvl="0" indent="0" algn="ctr" defTabSz="914400" eaLnBrk="0" fontAlgn="auto" latinLnBrk="0" hangingPunct="0">
              <a:lnSpc>
                <a:spcPct val="100000"/>
              </a:lnSpc>
              <a:spcBef>
                <a:spcPts val="0"/>
              </a:spcBef>
              <a:spcAft>
                <a:spcPct val="50000"/>
              </a:spcAft>
              <a:buClr>
                <a:srgbClr val="000000"/>
              </a:buClr>
              <a:buSzPct val="100000"/>
              <a:buFont typeface="Arial" charset="0"/>
              <a:buNone/>
              <a:tabLst/>
              <a:defRPr/>
            </a:pPr>
            <a:endParaRPr kumimoji="0" lang="zh-CN" altLang="en-US" sz="1200" b="0" i="0" u="none" strike="noStrike" kern="0" cap="none" spc="0" normalizeH="0" baseline="0" noProof="0" smtClean="0">
              <a:ln>
                <a:noFill/>
              </a:ln>
              <a:solidFill>
                <a:srgbClr val="000000"/>
              </a:solidFill>
              <a:effectLst/>
              <a:uLnTx/>
              <a:uFillTx/>
              <a:latin typeface="+mn-ea"/>
              <a:ea typeface="+mn-ea"/>
            </a:endParaRPr>
          </a:p>
        </p:txBody>
      </p:sp>
      <p:sp>
        <p:nvSpPr>
          <p:cNvPr id="161" name="AcnBodyText_ID_3382326"/>
          <p:cNvSpPr>
            <a:spLocks noChangeArrowheads="1"/>
          </p:cNvSpPr>
          <p:nvPr>
            <p:custDataLst>
              <p:tags r:id="rId2"/>
            </p:custDataLst>
          </p:nvPr>
        </p:nvSpPr>
        <p:spPr bwMode="auto">
          <a:xfrm>
            <a:off x="3380581" y="935031"/>
            <a:ext cx="610745" cy="184666"/>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31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spcBef>
                <a:spcPct val="20000"/>
              </a:spcBef>
              <a:buClr>
                <a:srgbClr val="000000"/>
              </a:buClr>
              <a:buSzPct val="55000"/>
              <a:buFont typeface="Wingdings" pitchFamily="2" charset="2"/>
              <a:buNone/>
            </a:pPr>
            <a:r>
              <a:rPr lang="en-US" altLang="zh-CN" sz="1200" b="1" dirty="0" smtClean="0">
                <a:solidFill>
                  <a:srgbClr val="000000"/>
                </a:solidFill>
                <a:latin typeface="+mn-ea"/>
                <a:ea typeface="+mn-ea"/>
              </a:rPr>
              <a:t>2013.10</a:t>
            </a:r>
            <a:endParaRPr lang="zh-CN" altLang="en-US" sz="1200" b="1" dirty="0" smtClean="0">
              <a:solidFill>
                <a:srgbClr val="000000"/>
              </a:solidFill>
              <a:latin typeface="+mn-ea"/>
              <a:ea typeface="+mn-ea"/>
            </a:endParaRPr>
          </a:p>
        </p:txBody>
      </p:sp>
      <p:sp>
        <p:nvSpPr>
          <p:cNvPr id="162" name="AcnBodyText_ID_3382326"/>
          <p:cNvSpPr>
            <a:spLocks noChangeArrowheads="1"/>
          </p:cNvSpPr>
          <p:nvPr>
            <p:custDataLst>
              <p:tags r:id="rId3"/>
            </p:custDataLst>
          </p:nvPr>
        </p:nvSpPr>
        <p:spPr bwMode="auto">
          <a:xfrm>
            <a:off x="1491456" y="1295395"/>
            <a:ext cx="615553" cy="184666"/>
          </a:xfrm>
          <a:prstGeom prst="rect">
            <a:avLst/>
          </a:prstGeom>
          <a:noFill/>
          <a:ln>
            <a:noFill/>
          </a:ln>
          <a:effectLst/>
          <a:extLst>
            <a:ext uri="{909E8E84-426E-40DD-AFC4-6F175D3DCCD1}">
              <a14:hiddenFill xmlns="" xmlns:a14="http://schemas.microsoft.com/office/drawing/2010/main">
                <a:solidFill>
                  <a:schemeClr val="hlink"/>
                </a:solidFill>
              </a14:hiddenFill>
            </a:ext>
            <a:ext uri="{91240B29-F687-4F45-9708-019B960494DF}">
              <a14:hiddenLine xmlns="" xmlns:a14="http://schemas.microsoft.com/office/drawing/2010/main" w="317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eaLnBrk="0" hangingPunct="0">
              <a:spcBef>
                <a:spcPct val="20000"/>
              </a:spcBef>
              <a:buClr>
                <a:srgbClr val="000000"/>
              </a:buClr>
              <a:buSzPct val="55000"/>
              <a:buFont typeface="Wingdings" pitchFamily="2" charset="2"/>
              <a:buNone/>
            </a:pPr>
            <a:r>
              <a:rPr lang="zh-CN" altLang="en-US" sz="1200" dirty="0" smtClean="0">
                <a:solidFill>
                  <a:srgbClr val="000000"/>
                </a:solidFill>
                <a:latin typeface="+mn-ea"/>
                <a:ea typeface="+mn-ea"/>
              </a:rPr>
              <a:t>当前位置</a:t>
            </a:r>
          </a:p>
        </p:txBody>
      </p:sp>
      <p:sp>
        <p:nvSpPr>
          <p:cNvPr id="163" name="Text Box 5"/>
          <p:cNvSpPr txBox="1">
            <a:spLocks noChangeArrowheads="1"/>
          </p:cNvSpPr>
          <p:nvPr/>
        </p:nvSpPr>
        <p:spPr bwMode="auto">
          <a:xfrm>
            <a:off x="8282033" y="1087295"/>
            <a:ext cx="2176462" cy="563744"/>
          </a:xfrm>
          <a:prstGeom prst="rect">
            <a:avLst/>
          </a:prstGeom>
          <a:noFill/>
          <a:ln>
            <a:noFill/>
          </a:ln>
          <a:effectLst/>
          <a:extLst>
            <a:ext uri="{909E8E84-426E-40DD-AFC4-6F175D3DCCD1}">
              <a14:hiddenFill xmlns="" xmlns:a14="http://schemas.microsoft.com/office/drawing/2010/main">
                <a:solidFill>
                  <a:schemeClr val="folHlink"/>
                </a:solidFill>
              </a14:hiddenFill>
            </a:ext>
            <a:ext uri="{91240B29-F687-4F45-9708-019B960494DF}">
              <a14:hiddenLine xmlns="" xmlns:a14="http://schemas.microsoft.com/office/drawing/2010/main" w="12700"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90488" tIns="44450" rIns="90488" bIns="44450">
            <a:spAutoFit/>
          </a:bodyPr>
          <a:lstStyle>
            <a:defPPr>
              <a:defRPr lang="zh-CN"/>
            </a:defPPr>
            <a:lvl1pPr algn="ctr" eaLnBrk="0" hangingPunct="0">
              <a:spcBef>
                <a:spcPct val="20000"/>
              </a:spcBef>
              <a:defRPr sz="1200">
                <a:solidFill>
                  <a:srgbClr val="006699"/>
                </a:solidFill>
                <a:latin typeface="+mn-ea"/>
                <a:ea typeface="+mn-ea"/>
              </a:defRPr>
            </a:lvl1pPr>
          </a:lstStyle>
          <a:p>
            <a:r>
              <a:rPr lang="zh-CN" altLang="en-US" sz="1400" dirty="0"/>
              <a:t>未来</a:t>
            </a:r>
          </a:p>
          <a:p>
            <a:r>
              <a:rPr lang="zh-CN" altLang="en-US" sz="1400" dirty="0"/>
              <a:t>持续优化提升阶段</a:t>
            </a:r>
          </a:p>
        </p:txBody>
      </p:sp>
      <p:sp>
        <p:nvSpPr>
          <p:cNvPr id="164" name="AutoShape 66"/>
          <p:cNvSpPr>
            <a:spLocks noChangeArrowheads="1"/>
          </p:cNvSpPr>
          <p:nvPr/>
        </p:nvSpPr>
        <p:spPr bwMode="auto">
          <a:xfrm>
            <a:off x="1316831" y="5474899"/>
            <a:ext cx="3814763" cy="323850"/>
          </a:xfrm>
          <a:prstGeom prst="homePlate">
            <a:avLst>
              <a:gd name="adj" fmla="val 32870"/>
            </a:avLst>
          </a:prstGeom>
          <a:gradFill rotWithShape="1">
            <a:gsLst>
              <a:gs pos="0">
                <a:srgbClr val="288FC8"/>
              </a:gs>
              <a:gs pos="100000">
                <a:srgbClr val="83C2E5"/>
              </a:gs>
            </a:gsLst>
            <a:lin ang="0" scaled="1"/>
          </a:gra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sy="50000" kx="-2453608" rotWithShape="0">
                    <a:schemeClr val="bg2">
                      <a:alpha val="50000"/>
                    </a:schemeClr>
                  </a:outerShdw>
                </a:effectLst>
              </a14:hiddenEffects>
            </a:ext>
          </a:extLst>
        </p:spPr>
        <p:txBody>
          <a:bodyPr wrap="none" lIns="90488" tIns="44450" rIns="90488" bIns="44450" anchor="ctr"/>
          <a:lstStyle/>
          <a:p>
            <a:pPr marL="0" marR="0" lvl="0" indent="0" algn="ctr" defTabSz="914400" eaLnBrk="0" fontAlgn="auto" latinLnBrk="0" hangingPunct="0">
              <a:lnSpc>
                <a:spcPct val="100000"/>
              </a:lnSpc>
              <a:spcBef>
                <a:spcPts val="200"/>
              </a:spcBef>
              <a:spcAft>
                <a:spcPts val="0"/>
              </a:spcAft>
              <a:buClr>
                <a:srgbClr val="000000"/>
              </a:buClr>
              <a:buSzTx/>
              <a:buFont typeface="Wingdings" pitchFamily="2" charset="2"/>
              <a:buNone/>
              <a:tabLst/>
              <a:defRPr/>
            </a:pPr>
            <a:endParaRPr kumimoji="0" lang="zh-CN" altLang="en-US" sz="900" b="0" i="0" u="none" strike="noStrike" kern="0" cap="none" spc="0" normalizeH="0" baseline="0" noProof="0" smtClean="0">
              <a:ln>
                <a:noFill/>
              </a:ln>
              <a:solidFill>
                <a:srgbClr val="FFFFFF"/>
              </a:solidFill>
              <a:effectLst/>
              <a:uLnTx/>
              <a:uFillTx/>
              <a:latin typeface="+mn-ea"/>
              <a:ea typeface="+mn-ea"/>
            </a:endParaRPr>
          </a:p>
        </p:txBody>
      </p:sp>
      <p:sp>
        <p:nvSpPr>
          <p:cNvPr id="165" name="AutoShape 68"/>
          <p:cNvSpPr>
            <a:spLocks noChangeArrowheads="1"/>
          </p:cNvSpPr>
          <p:nvPr/>
        </p:nvSpPr>
        <p:spPr bwMode="auto">
          <a:xfrm>
            <a:off x="5047456" y="5474897"/>
            <a:ext cx="3312000" cy="323851"/>
          </a:xfrm>
          <a:prstGeom prst="chevron">
            <a:avLst>
              <a:gd name="adj" fmla="val 30131"/>
            </a:avLst>
          </a:prstGeom>
          <a:gradFill rotWithShape="1">
            <a:gsLst>
              <a:gs pos="0">
                <a:srgbClr val="83C2E5"/>
              </a:gs>
              <a:gs pos="100000">
                <a:srgbClr val="D6EBF6"/>
              </a:gs>
            </a:gsLst>
            <a:lin ang="0" scaled="1"/>
          </a:gradFill>
          <a:ln>
            <a:noFill/>
          </a:ln>
          <a:effectLst/>
          <a:extLst>
            <a:ext uri="{91240B29-F687-4F45-9708-019B960494DF}">
              <a14:hiddenLine xmlns="" xmlns:a14="http://schemas.microsoft.com/office/drawing/2010/main" w="12700">
                <a:solidFill>
                  <a:schemeClr val="tx1"/>
                </a:solidFill>
                <a:miter lim="800000"/>
                <a:headEnd type="none" w="sm" len="sm"/>
                <a:tailEnd type="none" w="sm" len="sm"/>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none" lIns="90488" tIns="44450" rIns="90488" bIns="44450" anchor="ctr"/>
          <a:lstStyle/>
          <a:p>
            <a:pPr marL="0" marR="0" lvl="0" indent="0" algn="ctr" defTabSz="914400" eaLnBrk="0" fontAlgn="auto" latinLnBrk="0" hangingPunct="0">
              <a:lnSpc>
                <a:spcPct val="100000"/>
              </a:lnSpc>
              <a:spcBef>
                <a:spcPts val="200"/>
              </a:spcBef>
              <a:spcAft>
                <a:spcPts val="0"/>
              </a:spcAft>
              <a:buClr>
                <a:srgbClr val="000000"/>
              </a:buClr>
              <a:buSzTx/>
              <a:buFont typeface="Wingdings" pitchFamily="2" charset="2"/>
              <a:buNone/>
              <a:tabLst/>
              <a:defRPr/>
            </a:pPr>
            <a:endParaRPr kumimoji="0" lang="zh-CN" altLang="en-US" sz="900" b="0" i="0" u="none" strike="noStrike" kern="0" cap="none" spc="0" normalizeH="0" baseline="0" noProof="0" smtClean="0">
              <a:ln>
                <a:noFill/>
              </a:ln>
              <a:solidFill>
                <a:srgbClr val="FFFFFF"/>
              </a:solidFill>
              <a:effectLst/>
              <a:uLnTx/>
              <a:uFillTx/>
              <a:latin typeface="+mn-ea"/>
              <a:ea typeface="+mn-ea"/>
            </a:endParaRPr>
          </a:p>
        </p:txBody>
      </p:sp>
      <p:sp>
        <p:nvSpPr>
          <p:cNvPr id="166" name="AutoShape 69"/>
          <p:cNvSpPr>
            <a:spLocks noChangeArrowheads="1"/>
          </p:cNvSpPr>
          <p:nvPr/>
        </p:nvSpPr>
        <p:spPr bwMode="auto">
          <a:xfrm>
            <a:off x="8325853" y="5465373"/>
            <a:ext cx="1872000" cy="341312"/>
          </a:xfrm>
          <a:prstGeom prst="chevron">
            <a:avLst>
              <a:gd name="adj" fmla="val 18629"/>
            </a:avLst>
          </a:prstGeom>
          <a:gradFill rotWithShape="1">
            <a:gsLst>
              <a:gs pos="0">
                <a:srgbClr val="D6EBF6"/>
              </a:gs>
              <a:gs pos="100000">
                <a:srgbClr val="FFFFFF"/>
              </a:gs>
            </a:gsLst>
            <a:lin ang="0" scaled="1"/>
          </a:gradFill>
          <a:ln>
            <a:noFill/>
          </a:ln>
          <a:effectLst/>
          <a:extLst>
            <a:ext uri="{91240B29-F687-4F45-9708-019B960494DF}">
              <a14:hiddenLine xmlns="" xmlns:a14="http://schemas.microsoft.com/office/drawing/2010/main" w="12700" algn="ctr">
                <a:solidFill>
                  <a:schemeClr val="tx1"/>
                </a:solidFill>
                <a:miter lim="800000"/>
                <a:headEnd type="none" w="sm" len="sm"/>
                <a:tailEnd type="none" w="sm" len="sm"/>
              </a14:hiddenLine>
            </a:ext>
            <a:ext uri="{AF507438-7753-43E0-B8FC-AC1667EBCBE1}">
              <a14:hiddenEffects xmlns="" xmlns:a14="http://schemas.microsoft.com/office/drawing/2010/main">
                <a:effectLst>
                  <a:outerShdw sy="50000" kx="-2453608" rotWithShape="0">
                    <a:schemeClr val="bg2">
                      <a:alpha val="50000"/>
                    </a:schemeClr>
                  </a:outerShdw>
                </a:effectLst>
              </a14:hiddenEffects>
            </a:ext>
          </a:extLst>
        </p:spPr>
        <p:txBody>
          <a:bodyPr wrap="none" lIns="90488" tIns="44450" rIns="90488" bIns="44450" anchor="ctr"/>
          <a:lstStyle/>
          <a:p>
            <a:pPr marL="0" marR="0" lvl="0" indent="0" algn="ctr" defTabSz="914400" eaLnBrk="0" fontAlgn="auto" latinLnBrk="0" hangingPunct="0">
              <a:lnSpc>
                <a:spcPct val="100000"/>
              </a:lnSpc>
              <a:spcBef>
                <a:spcPts val="200"/>
              </a:spcBef>
              <a:spcAft>
                <a:spcPts val="0"/>
              </a:spcAft>
              <a:buClr>
                <a:srgbClr val="000000"/>
              </a:buClr>
              <a:buSzTx/>
              <a:buFont typeface="Wingdings" pitchFamily="2" charset="2"/>
              <a:buNone/>
              <a:tabLst/>
              <a:defRPr/>
            </a:pPr>
            <a:endParaRPr kumimoji="0" lang="zh-CN" altLang="en-US" sz="900" b="0" i="0" u="none" strike="noStrike" kern="0" cap="none" spc="0" normalizeH="0" baseline="0" noProof="0" smtClean="0">
              <a:ln>
                <a:noFill/>
              </a:ln>
              <a:solidFill>
                <a:srgbClr val="FFFFFF"/>
              </a:solidFill>
              <a:effectLst/>
              <a:uLnTx/>
              <a:uFillTx/>
              <a:latin typeface="+mn-ea"/>
              <a:ea typeface="+mn-ea"/>
            </a:endParaRPr>
          </a:p>
        </p:txBody>
      </p:sp>
      <p:sp>
        <p:nvSpPr>
          <p:cNvPr id="167" name="Text Box 70"/>
          <p:cNvSpPr txBox="1">
            <a:spLocks noChangeArrowheads="1"/>
          </p:cNvSpPr>
          <p:nvPr/>
        </p:nvSpPr>
        <p:spPr bwMode="auto">
          <a:xfrm>
            <a:off x="1351756" y="5473110"/>
            <a:ext cx="3644900" cy="30777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1400" b="1" dirty="0" smtClean="0">
                <a:solidFill>
                  <a:srgbClr val="000000"/>
                </a:solidFill>
                <a:latin typeface="+mn-ea"/>
                <a:ea typeface="+mn-ea"/>
              </a:rPr>
              <a:t>第一阶段</a:t>
            </a:r>
          </a:p>
        </p:txBody>
      </p:sp>
      <p:sp>
        <p:nvSpPr>
          <p:cNvPr id="169" name="Text Box 74"/>
          <p:cNvSpPr txBox="1">
            <a:spLocks noChangeArrowheads="1"/>
          </p:cNvSpPr>
          <p:nvPr/>
        </p:nvSpPr>
        <p:spPr bwMode="auto">
          <a:xfrm>
            <a:off x="5183186" y="5493948"/>
            <a:ext cx="2952000" cy="304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1400" b="1" dirty="0" smtClean="0">
                <a:solidFill>
                  <a:srgbClr val="000000"/>
                </a:solidFill>
                <a:latin typeface="+mn-ea"/>
                <a:ea typeface="+mn-ea"/>
              </a:rPr>
              <a:t>第二阶段</a:t>
            </a:r>
          </a:p>
        </p:txBody>
      </p:sp>
      <p:sp>
        <p:nvSpPr>
          <p:cNvPr id="170" name="Text Box 75"/>
          <p:cNvSpPr txBox="1">
            <a:spLocks noChangeArrowheads="1"/>
          </p:cNvSpPr>
          <p:nvPr/>
        </p:nvSpPr>
        <p:spPr bwMode="auto">
          <a:xfrm>
            <a:off x="8440573" y="5461150"/>
            <a:ext cx="1811707" cy="3127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lgn="ctr">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a:spAutoFit/>
          </a:bodyPr>
          <a:lstStyle/>
          <a:p>
            <a:pPr algn="ctr"/>
            <a:r>
              <a:rPr lang="zh-CN" altLang="en-US" sz="1400" b="1" dirty="0" smtClean="0">
                <a:solidFill>
                  <a:srgbClr val="000000"/>
                </a:solidFill>
                <a:latin typeface="+mn-ea"/>
                <a:ea typeface="+mn-ea"/>
              </a:rPr>
              <a:t>第三阶段</a:t>
            </a:r>
          </a:p>
        </p:txBody>
      </p:sp>
    </p:spTree>
    <p:extLst>
      <p:ext uri="{BB962C8B-B14F-4D97-AF65-F5344CB8AC3E}">
        <p14:creationId xmlns="" xmlns:p14="http://schemas.microsoft.com/office/powerpoint/2010/main" val="164616651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大数据分析平台演进说明</a:t>
            </a:r>
            <a:r>
              <a:rPr lang="en-US" altLang="zh-CN" dirty="0" smtClean="0"/>
              <a:t>——</a:t>
            </a:r>
            <a:r>
              <a:rPr lang="zh-CN" altLang="en-US" dirty="0" smtClean="0"/>
              <a:t>基础数据平台</a:t>
            </a:r>
            <a:endParaRPr lang="zh-CN" altLang="en-US" dirty="0"/>
          </a:p>
        </p:txBody>
      </p:sp>
      <p:graphicFrame>
        <p:nvGraphicFramePr>
          <p:cNvPr id="54" name="Group 280"/>
          <p:cNvGraphicFramePr>
            <a:graphicFrameLocks noGrp="1"/>
          </p:cNvGraphicFramePr>
          <p:nvPr>
            <p:extLst>
              <p:ext uri="{D42A27DB-BD31-4B8C-83A1-F6EECF244321}">
                <p14:modId xmlns="" xmlns:p14="http://schemas.microsoft.com/office/powerpoint/2010/main" val="646429594"/>
              </p:ext>
            </p:extLst>
          </p:nvPr>
        </p:nvGraphicFramePr>
        <p:xfrm>
          <a:off x="933239" y="935031"/>
          <a:ext cx="9652422" cy="5437949"/>
        </p:xfrm>
        <a:graphic>
          <a:graphicData uri="http://schemas.openxmlformats.org/drawingml/2006/table">
            <a:tbl>
              <a:tblPr/>
              <a:tblGrid>
                <a:gridCol w="1008462"/>
                <a:gridCol w="5474508"/>
                <a:gridCol w="3169452"/>
              </a:tblGrid>
              <a:tr h="441893">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kumimoji="0" lang="zh-CN" altLang="en-US" sz="1600" b="1" i="0" u="none" strike="noStrike" cap="none" normalizeH="0" baseline="0" dirty="0" smtClean="0">
                          <a:ln>
                            <a:noFill/>
                          </a:ln>
                          <a:solidFill>
                            <a:schemeClr val="bg1"/>
                          </a:solidFill>
                          <a:effectLst/>
                          <a:latin typeface="+mn-ea"/>
                          <a:ea typeface="+mn-ea"/>
                        </a:rPr>
                        <a:t>阶段划分</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kumimoji="0" lang="zh-CN" altLang="en-US" sz="1600" b="1" i="0" u="none" strike="noStrike" cap="none" normalizeH="0" baseline="0" dirty="0" smtClean="0">
                          <a:ln>
                            <a:noFill/>
                          </a:ln>
                          <a:solidFill>
                            <a:schemeClr val="bg1"/>
                          </a:solidFill>
                          <a:effectLst/>
                          <a:latin typeface="+mn-ea"/>
                          <a:ea typeface="+mn-ea"/>
                        </a:rPr>
                        <a:t>建设内容</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kumimoji="0" lang="zh-CN" altLang="en-US" sz="1600" b="1" i="0" u="none" strike="noStrike" cap="none" normalizeH="0" baseline="0" dirty="0" smtClean="0">
                          <a:ln>
                            <a:noFill/>
                          </a:ln>
                          <a:solidFill>
                            <a:schemeClr val="bg1"/>
                          </a:solidFill>
                          <a:effectLst/>
                          <a:latin typeface="+mn-ea"/>
                          <a:ea typeface="+mn-ea"/>
                        </a:rPr>
                        <a:t>预期效果</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solidFill>
                      <a:schemeClr val="accent6">
                        <a:lumMod val="60000"/>
                        <a:lumOff val="40000"/>
                      </a:schemeClr>
                    </a:solidFill>
                  </a:tcPr>
                </a:tc>
              </a:tr>
              <a:tr h="1466919">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lang="zh-CN" altLang="en-US" sz="1400" b="1" kern="1200" dirty="0" smtClean="0">
                          <a:solidFill>
                            <a:schemeClr val="tx1">
                              <a:lumMod val="50000"/>
                              <a:lumOff val="50000"/>
                            </a:schemeClr>
                          </a:solidFill>
                          <a:latin typeface="+mj-ea"/>
                          <a:ea typeface="+mj-ea"/>
                          <a:cs typeface="+mn-cs"/>
                        </a:rPr>
                        <a:t>第一阶段</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搭建数据交换平台，部署</a:t>
                      </a:r>
                      <a:r>
                        <a:rPr lang="en-US" altLang="zh-CN" sz="1400" b="1" kern="1200" dirty="0" smtClean="0">
                          <a:solidFill>
                            <a:schemeClr val="tx1">
                              <a:lumMod val="50000"/>
                              <a:lumOff val="50000"/>
                            </a:schemeClr>
                          </a:solidFill>
                          <a:latin typeface="+mj-ea"/>
                          <a:ea typeface="+mj-ea"/>
                          <a:cs typeface="+mn-cs"/>
                        </a:rPr>
                        <a:t>NAS</a:t>
                      </a:r>
                      <a:r>
                        <a:rPr lang="zh-CN" altLang="en-US" sz="1400" b="1" kern="1200" dirty="0" smtClean="0">
                          <a:solidFill>
                            <a:schemeClr val="tx1">
                              <a:lumMod val="50000"/>
                              <a:lumOff val="50000"/>
                            </a:schemeClr>
                          </a:solidFill>
                          <a:latin typeface="+mj-ea"/>
                          <a:ea typeface="+mj-ea"/>
                          <a:cs typeface="+mn-cs"/>
                        </a:rPr>
                        <a:t>存储集群，设计并实施数据库交换组件和数据区交换组件</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搭建基础计算平台，</a:t>
                      </a:r>
                      <a:r>
                        <a:rPr lang="zh-CN" altLang="en-US" sz="1400" b="1" kern="1200" dirty="0" smtClean="0">
                          <a:solidFill>
                            <a:schemeClr val="tx1">
                              <a:lumMod val="50000"/>
                              <a:lumOff val="50000"/>
                            </a:schemeClr>
                          </a:solidFill>
                          <a:latin typeface="+mj-ea"/>
                          <a:ea typeface="+mn-ea"/>
                          <a:cs typeface="+mn-cs"/>
                        </a:rPr>
                        <a:t>设计并实施</a:t>
                      </a:r>
                      <a:r>
                        <a:rPr lang="zh-CN" altLang="en-US" sz="1400" b="1" kern="1200" dirty="0" smtClean="0">
                          <a:solidFill>
                            <a:schemeClr val="tx1">
                              <a:lumMod val="50000"/>
                              <a:lumOff val="50000"/>
                            </a:schemeClr>
                          </a:solidFill>
                          <a:latin typeface="+mj-ea"/>
                          <a:ea typeface="+mj-ea"/>
                          <a:cs typeface="+mn-cs"/>
                        </a:rPr>
                        <a:t>贴源数据区，以</a:t>
                      </a:r>
                      <a:r>
                        <a:rPr lang="en-US" altLang="zh-CN" sz="1400" b="1" kern="1200" dirty="0" smtClean="0">
                          <a:solidFill>
                            <a:schemeClr val="tx1">
                              <a:lumMod val="50000"/>
                              <a:lumOff val="50000"/>
                            </a:schemeClr>
                          </a:solidFill>
                          <a:latin typeface="+mj-ea"/>
                          <a:ea typeface="+mj-ea"/>
                          <a:cs typeface="+mn-cs"/>
                        </a:rPr>
                        <a:t>T+1</a:t>
                      </a:r>
                      <a:r>
                        <a:rPr lang="zh-CN" altLang="en-US" sz="1400" b="1" kern="1200" dirty="0" smtClean="0">
                          <a:solidFill>
                            <a:schemeClr val="tx1">
                              <a:lumMod val="50000"/>
                              <a:lumOff val="50000"/>
                            </a:schemeClr>
                          </a:solidFill>
                          <a:latin typeface="+mj-ea"/>
                          <a:ea typeface="+mj-ea"/>
                          <a:cs typeface="+mn-cs"/>
                        </a:rPr>
                        <a:t>频率整合商城和金融业务数据</a:t>
                      </a: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搭建历史归档查询平台，归档</a:t>
                      </a:r>
                      <a:r>
                        <a:rPr lang="zh-CN" altLang="en-US" sz="1400" b="1" kern="1200" dirty="0" smtClean="0">
                          <a:solidFill>
                            <a:schemeClr val="tx1">
                              <a:lumMod val="50000"/>
                              <a:lumOff val="50000"/>
                            </a:schemeClr>
                          </a:solidFill>
                          <a:latin typeface="+mj-ea"/>
                          <a:ea typeface="+mn-ea"/>
                          <a:cs typeface="+mn-cs"/>
                        </a:rPr>
                        <a:t>商城和金融业务数据文件</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搭建内部管理分析应用平台，部署</a:t>
                      </a:r>
                      <a:r>
                        <a:rPr lang="en-US" altLang="zh-CN" sz="1400" b="1" kern="1200" dirty="0" smtClean="0">
                          <a:solidFill>
                            <a:schemeClr val="tx1">
                              <a:lumMod val="50000"/>
                              <a:lumOff val="50000"/>
                            </a:schemeClr>
                          </a:solidFill>
                          <a:latin typeface="+mj-ea"/>
                          <a:ea typeface="+mj-ea"/>
                          <a:cs typeface="+mn-cs"/>
                        </a:rPr>
                        <a:t>MPP</a:t>
                      </a:r>
                      <a:r>
                        <a:rPr lang="zh-CN" altLang="en-US" sz="1400" b="1" kern="1200" dirty="0" smtClean="0">
                          <a:solidFill>
                            <a:schemeClr val="tx1">
                              <a:lumMod val="50000"/>
                              <a:lumOff val="50000"/>
                            </a:schemeClr>
                          </a:solidFill>
                          <a:latin typeface="+mj-ea"/>
                          <a:ea typeface="+mj-ea"/>
                          <a:cs typeface="+mn-cs"/>
                        </a:rPr>
                        <a:t>集群和</a:t>
                      </a:r>
                      <a:r>
                        <a:rPr lang="en-US" altLang="zh-CN" sz="1400" b="1" kern="1200" dirty="0" smtClean="0">
                          <a:solidFill>
                            <a:schemeClr val="tx1">
                              <a:lumMod val="50000"/>
                              <a:lumOff val="50000"/>
                            </a:schemeClr>
                          </a:solidFill>
                          <a:latin typeface="+mj-ea"/>
                          <a:ea typeface="+mj-ea"/>
                          <a:cs typeface="+mn-cs"/>
                        </a:rPr>
                        <a:t>BI</a:t>
                      </a:r>
                      <a:r>
                        <a:rPr lang="zh-CN" altLang="en-US" sz="1400" b="1" kern="1200" dirty="0" smtClean="0">
                          <a:solidFill>
                            <a:schemeClr val="tx1">
                              <a:lumMod val="50000"/>
                              <a:lumOff val="50000"/>
                            </a:schemeClr>
                          </a:solidFill>
                          <a:latin typeface="+mj-ea"/>
                          <a:ea typeface="+mj-ea"/>
                          <a:cs typeface="+mn-cs"/>
                        </a:rPr>
                        <a:t>分析应用环境</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搭建实时分析平台，部署内存数据库和实时</a:t>
                      </a:r>
                      <a:r>
                        <a:rPr lang="en-US" altLang="zh-CN" sz="1400" b="1" kern="1200" dirty="0" smtClean="0">
                          <a:solidFill>
                            <a:schemeClr val="tx1">
                              <a:lumMod val="50000"/>
                              <a:lumOff val="50000"/>
                            </a:schemeClr>
                          </a:solidFill>
                          <a:latin typeface="+mj-ea"/>
                          <a:ea typeface="+mj-ea"/>
                          <a:cs typeface="+mn-cs"/>
                        </a:rPr>
                        <a:t>BI</a:t>
                      </a:r>
                      <a:r>
                        <a:rPr lang="zh-CN" altLang="en-US" sz="1400" b="1" kern="1200" dirty="0" smtClean="0">
                          <a:solidFill>
                            <a:schemeClr val="tx1">
                              <a:lumMod val="50000"/>
                              <a:lumOff val="50000"/>
                            </a:schemeClr>
                          </a:solidFill>
                          <a:latin typeface="+mj-ea"/>
                          <a:ea typeface="+mj-ea"/>
                          <a:cs typeface="+mn-cs"/>
                        </a:rPr>
                        <a:t>分析环境</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实现了数据平台内部个数据区之间、数据平台与外部系统间的双向数据传输</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实现了业务数据按照贴源数据模整合</a:t>
                      </a: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实现了数据按照生命周期的归档管理</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实现了内部管理分析环境搭建</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实现实时分析环境搭建</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r>
              <a:tr h="1091028">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lang="zh-CN" altLang="en-US" sz="1400" b="1" kern="1200" dirty="0" smtClean="0">
                          <a:solidFill>
                            <a:schemeClr val="tx1">
                              <a:lumMod val="50000"/>
                              <a:lumOff val="50000"/>
                            </a:schemeClr>
                          </a:solidFill>
                          <a:latin typeface="+mj-ea"/>
                          <a:ea typeface="+mj-ea"/>
                          <a:cs typeface="+mn-cs"/>
                        </a:rPr>
                        <a:t>第二阶段</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n-ea"/>
                          <a:cs typeface="+mn-cs"/>
                        </a:rPr>
                        <a:t>数据交换平台增强和优化，包括：大数据交换组件设计实施</a:t>
                      </a:r>
                      <a:endParaRPr lang="en-US" altLang="zh-CN" sz="1400" b="1" kern="1200" dirty="0" smtClean="0">
                        <a:solidFill>
                          <a:schemeClr val="tx1">
                            <a:lumMod val="50000"/>
                            <a:lumOff val="50000"/>
                          </a:schemeClr>
                        </a:solidFill>
                        <a:latin typeface="+mj-ea"/>
                        <a:ea typeface="+mn-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n-ea"/>
                          <a:cs typeface="+mn-cs"/>
                        </a:rPr>
                        <a:t>基础计算平台增强，包括：</a:t>
                      </a:r>
                      <a:r>
                        <a:rPr lang="zh-CN" altLang="en-US" sz="1400" b="1" kern="1200" dirty="0" smtClean="0">
                          <a:solidFill>
                            <a:schemeClr val="tx1">
                              <a:lumMod val="50000"/>
                              <a:lumOff val="50000"/>
                            </a:schemeClr>
                          </a:solidFill>
                          <a:latin typeface="+mj-ea"/>
                          <a:ea typeface="+mj-ea"/>
                          <a:cs typeface="+mn-cs"/>
                        </a:rPr>
                        <a:t>引入更多的数据源，增强贴源数据区；</a:t>
                      </a:r>
                      <a:r>
                        <a:rPr lang="zh-CN" altLang="en-US" sz="1400" b="1" kern="1200" dirty="0" smtClean="0">
                          <a:solidFill>
                            <a:schemeClr val="tx1">
                              <a:lumMod val="50000"/>
                              <a:lumOff val="50000"/>
                            </a:schemeClr>
                          </a:solidFill>
                          <a:latin typeface="+mj-ea"/>
                          <a:ea typeface="+mn-ea"/>
                          <a:cs typeface="+mn-cs"/>
                        </a:rPr>
                        <a:t>设计并实施主题数据区，打破业务条线整合数据；设计并实施大数据区，实现企业内外部非结构化、半结构化数据加工、处理</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搭建沙盘演练平台</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实时分析平台增强和优化，包括：</a:t>
                      </a:r>
                      <a:r>
                        <a:rPr lang="zh-CN" altLang="en-US" sz="1400" b="1" kern="1200" dirty="0" smtClean="0">
                          <a:solidFill>
                            <a:schemeClr val="tx1">
                              <a:lumMod val="50000"/>
                              <a:lumOff val="50000"/>
                            </a:schemeClr>
                          </a:solidFill>
                          <a:latin typeface="+mj-ea"/>
                          <a:ea typeface="+mn-ea"/>
                          <a:cs typeface="+mn-cs"/>
                        </a:rPr>
                        <a:t>引入更多应用及相关数据源</a:t>
                      </a:r>
                      <a:endParaRPr lang="en-US" altLang="zh-CN" sz="1400" b="1" kern="1200" dirty="0" smtClean="0">
                        <a:solidFill>
                          <a:schemeClr val="tx1">
                            <a:lumMod val="50000"/>
                            <a:lumOff val="50000"/>
                          </a:schemeClr>
                        </a:solidFill>
                        <a:latin typeface="+mj-ea"/>
                        <a:ea typeface="+mj-ea"/>
                        <a:cs typeface="+mn-cs"/>
                      </a:endParaRP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实现了基础数据一次存储、一次计算、多次使用</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建立了数据分析人员的实验环境，实现了用户自主用数</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为实时、准实时类分析用提供平台</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为封装、销售数据类产品提供了平台</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r>
              <a:tr h="1091028">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lang="zh-CN" altLang="en-US" sz="1400" b="1" kern="1200" dirty="0" smtClean="0">
                          <a:solidFill>
                            <a:schemeClr val="tx1">
                              <a:lumMod val="50000"/>
                              <a:lumOff val="50000"/>
                            </a:schemeClr>
                          </a:solidFill>
                          <a:latin typeface="+mj-ea"/>
                          <a:ea typeface="+mj-ea"/>
                          <a:cs typeface="+mn-cs"/>
                        </a:rPr>
                        <a:t>第三阶段</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n-ea"/>
                          <a:cs typeface="+mn-cs"/>
                        </a:rPr>
                        <a:t>基础计算平台持续增强和优化，引入更多的数据源、优化模型和</a:t>
                      </a:r>
                      <a:r>
                        <a:rPr lang="en-US" altLang="zh-CN" sz="1400" b="1" kern="1200" dirty="0" smtClean="0">
                          <a:solidFill>
                            <a:schemeClr val="tx1">
                              <a:lumMod val="50000"/>
                              <a:lumOff val="50000"/>
                            </a:schemeClr>
                          </a:solidFill>
                          <a:latin typeface="+mj-ea"/>
                          <a:ea typeface="+mn-ea"/>
                          <a:cs typeface="+mn-cs"/>
                        </a:rPr>
                        <a:t>ETL</a:t>
                      </a:r>
                      <a:r>
                        <a:rPr lang="zh-CN" altLang="en-US" sz="1400" b="1" kern="1200" dirty="0" smtClean="0">
                          <a:solidFill>
                            <a:schemeClr val="tx1">
                              <a:lumMod val="50000"/>
                              <a:lumOff val="50000"/>
                            </a:schemeClr>
                          </a:solidFill>
                          <a:latin typeface="+mj-ea"/>
                          <a:ea typeface="+mn-ea"/>
                          <a:cs typeface="+mn-cs"/>
                        </a:rPr>
                        <a:t>处理</a:t>
                      </a:r>
                      <a:endParaRPr lang="en-US" altLang="zh-CN" sz="1400" b="1" kern="1200" dirty="0" smtClean="0">
                        <a:solidFill>
                          <a:schemeClr val="tx1">
                            <a:lumMod val="50000"/>
                            <a:lumOff val="50000"/>
                          </a:schemeClr>
                        </a:solidFill>
                        <a:latin typeface="+mj-ea"/>
                        <a:ea typeface="+mn-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搭建增值产品平台，设计并实施增值产品数据区</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n-ea"/>
                          <a:cs typeface="+mn-cs"/>
                        </a:rPr>
                        <a:t>数据交换平台、沙盘演练平台、实时分析平台进一步增强和优化</a:t>
                      </a:r>
                      <a:endParaRPr lang="zh-CN" altLang="en-US" sz="1400" b="1" kern="1200" dirty="0" smtClean="0">
                        <a:solidFill>
                          <a:schemeClr val="tx1">
                            <a:lumMod val="50000"/>
                            <a:lumOff val="50000"/>
                          </a:schemeClr>
                        </a:solidFill>
                        <a:latin typeface="+mj-ea"/>
                        <a:ea typeface="+mj-ea"/>
                        <a:cs typeface="+mn-cs"/>
                      </a:endParaRP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数据平台纳入尽可能多的企业内外部数据</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数据平台以最优的性能支持各类数据应用</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 xmlns:p14="http://schemas.microsoft.com/office/powerpoint/2010/main" val="30359100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大数据分析平台建设目标</a:t>
            </a:r>
            <a:endParaRPr lang="zh-CN" altLang="en-US" dirty="0"/>
          </a:p>
        </p:txBody>
      </p:sp>
      <p:sp>
        <p:nvSpPr>
          <p:cNvPr id="5" name="AutoShape 97"/>
          <p:cNvSpPr>
            <a:spLocks noChangeArrowheads="1"/>
          </p:cNvSpPr>
          <p:nvPr/>
        </p:nvSpPr>
        <p:spPr bwMode="auto">
          <a:xfrm>
            <a:off x="7096447" y="5268904"/>
            <a:ext cx="1064977" cy="548640"/>
          </a:xfrm>
          <a:prstGeom prst="flowChartMagneticDisk">
            <a:avLst/>
          </a:prstGeom>
          <a:solidFill>
            <a:srgbClr val="FFFF99"/>
          </a:soli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mj-ea"/>
                <a:ea typeface="+mj-ea"/>
              </a:rPr>
              <a:t>外部非结构化数据</a:t>
            </a:r>
            <a:endParaRPr kumimoji="0" lang="zh-CN" altLang="en-US" sz="1000" b="0" i="0" u="none" strike="noStrike" kern="0" cap="none" spc="0" normalizeH="0" baseline="0" noProof="0" dirty="0">
              <a:ln>
                <a:noFill/>
              </a:ln>
              <a:solidFill>
                <a:srgbClr val="000000"/>
              </a:solidFill>
              <a:effectLst/>
              <a:uLnTx/>
              <a:uFillTx/>
              <a:latin typeface="+mj-ea"/>
              <a:ea typeface="+mj-ea"/>
            </a:endParaRPr>
          </a:p>
        </p:txBody>
      </p:sp>
      <p:sp>
        <p:nvSpPr>
          <p:cNvPr id="6" name="Freeform 3"/>
          <p:cNvSpPr>
            <a:spLocks/>
          </p:cNvSpPr>
          <p:nvPr/>
        </p:nvSpPr>
        <p:spPr bwMode="auto">
          <a:xfrm>
            <a:off x="1678309" y="1677458"/>
            <a:ext cx="7518400" cy="1797050"/>
          </a:xfrm>
          <a:custGeom>
            <a:avLst/>
            <a:gdLst/>
            <a:ahLst/>
            <a:cxnLst>
              <a:cxn ang="0">
                <a:pos x="1792" y="1200"/>
              </a:cxn>
              <a:cxn ang="0">
                <a:pos x="344" y="592"/>
              </a:cxn>
              <a:cxn ang="0">
                <a:pos x="64" y="72"/>
              </a:cxn>
              <a:cxn ang="0">
                <a:pos x="0" y="32"/>
              </a:cxn>
              <a:cxn ang="0">
                <a:pos x="5624" y="0"/>
              </a:cxn>
              <a:cxn ang="0">
                <a:pos x="5384" y="544"/>
              </a:cxn>
              <a:cxn ang="0">
                <a:pos x="3952" y="1216"/>
              </a:cxn>
              <a:cxn ang="0">
                <a:pos x="1792" y="1200"/>
              </a:cxn>
            </a:cxnLst>
            <a:rect l="0" t="0" r="r" b="b"/>
            <a:pathLst>
              <a:path w="5624" h="1216">
                <a:moveTo>
                  <a:pt x="1792" y="1200"/>
                </a:moveTo>
                <a:lnTo>
                  <a:pt x="344" y="592"/>
                </a:lnTo>
                <a:lnTo>
                  <a:pt x="64" y="72"/>
                </a:lnTo>
                <a:lnTo>
                  <a:pt x="0" y="32"/>
                </a:lnTo>
                <a:lnTo>
                  <a:pt x="5624" y="0"/>
                </a:lnTo>
                <a:lnTo>
                  <a:pt x="5384" y="544"/>
                </a:lnTo>
                <a:lnTo>
                  <a:pt x="3952" y="1216"/>
                </a:lnTo>
                <a:lnTo>
                  <a:pt x="1792" y="1200"/>
                </a:lnTo>
                <a:close/>
              </a:path>
            </a:pathLst>
          </a:custGeom>
          <a:gradFill rotWithShape="1">
            <a:gsLst>
              <a:gs pos="0">
                <a:srgbClr val="83C2E5">
                  <a:gamma/>
                  <a:tint val="0"/>
                  <a:invGamma/>
                </a:srgbClr>
              </a:gs>
              <a:gs pos="100000">
                <a:srgbClr val="83C2E5"/>
              </a:gs>
            </a:gsLst>
            <a:lin ang="5400000" scaled="1"/>
          </a:gradFill>
          <a:ln w="12700" cap="flat" cmpd="sng">
            <a:noFill/>
            <a:prstDash val="solid"/>
            <a:round/>
            <a:headEnd type="none" w="med" len="med"/>
            <a:tailEnd type="none" w="med" len="med"/>
          </a:ln>
          <a:effectLst>
            <a:outerShdw algn="ctr" rotWithShape="0">
              <a:srgbClr val="FFFFFF"/>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grpSp>
        <p:nvGrpSpPr>
          <p:cNvPr id="7" name="Group 34"/>
          <p:cNvGrpSpPr>
            <a:grpSpLocks/>
          </p:cNvGrpSpPr>
          <p:nvPr/>
        </p:nvGrpSpPr>
        <p:grpSpPr bwMode="auto">
          <a:xfrm>
            <a:off x="2267272" y="2044171"/>
            <a:ext cx="1436687" cy="838200"/>
            <a:chOff x="2062" y="530"/>
            <a:chExt cx="766" cy="449"/>
          </a:xfrm>
        </p:grpSpPr>
        <p:sp>
          <p:nvSpPr>
            <p:cNvPr id="8" name="Oval 35"/>
            <p:cNvSpPr>
              <a:spLocks noChangeArrowheads="1"/>
            </p:cNvSpPr>
            <p:nvPr/>
          </p:nvSpPr>
          <p:spPr bwMode="auto">
            <a:xfrm>
              <a:off x="2062" y="530"/>
              <a:ext cx="766" cy="449"/>
            </a:xfrm>
            <a:prstGeom prst="ellipse">
              <a:avLst/>
            </a:prstGeom>
            <a:noFill/>
            <a:ln w="19050" algn="ctr">
              <a:solidFill>
                <a:srgbClr val="006699"/>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graphicFrame>
          <p:nvGraphicFramePr>
            <p:cNvPr id="9" name="Object 2"/>
            <p:cNvGraphicFramePr>
              <a:graphicFrameLocks noChangeAspect="1"/>
            </p:cNvGraphicFramePr>
            <p:nvPr/>
          </p:nvGraphicFramePr>
          <p:xfrm>
            <a:off x="2120" y="567"/>
            <a:ext cx="637" cy="412"/>
          </p:xfrm>
          <a:graphic>
            <a:graphicData uri="http://schemas.openxmlformats.org/presentationml/2006/ole">
              <p:oleObj spid="_x0000_s1408" name="Chart" r:id="rId3" imgW="6096000" imgH="4067175" progId="MSGraph.Chart.8">
                <p:embed followColorScheme="full"/>
              </p:oleObj>
            </a:graphicData>
          </a:graphic>
        </p:graphicFrame>
      </p:grpSp>
      <p:sp>
        <p:nvSpPr>
          <p:cNvPr id="10" name="Text Box 37"/>
          <p:cNvSpPr txBox="1">
            <a:spLocks noChangeArrowheads="1"/>
          </p:cNvSpPr>
          <p:nvPr/>
        </p:nvSpPr>
        <p:spPr bwMode="auto">
          <a:xfrm>
            <a:off x="2224409" y="1679046"/>
            <a:ext cx="1436688" cy="424732"/>
          </a:xfrm>
          <a:prstGeom prst="rect">
            <a:avLst/>
          </a:prstGeom>
          <a:noFill/>
          <a:ln w="19050" algn="ctr">
            <a:noFill/>
            <a:miter lim="800000"/>
            <a:headEnd/>
            <a:tailEnd/>
          </a:ln>
        </p:spPr>
        <p:txBody>
          <a:bodyPr>
            <a:spAutoFit/>
          </a:bodyPr>
          <a:lstStyle/>
          <a:p>
            <a:pPr algn="ctr">
              <a:lnSpc>
                <a:spcPct val="90000"/>
              </a:lnSpc>
              <a:spcBef>
                <a:spcPct val="50000"/>
              </a:spcBef>
              <a:defRPr/>
            </a:pPr>
            <a:r>
              <a:rPr lang="zh-CN" altLang="en-US" sz="1200" dirty="0">
                <a:latin typeface="+mj-ea"/>
                <a:ea typeface="+mj-ea"/>
              </a:rPr>
              <a:t>统一制定目标和分析模型</a:t>
            </a:r>
          </a:p>
        </p:txBody>
      </p:sp>
      <p:grpSp>
        <p:nvGrpSpPr>
          <p:cNvPr id="11" name="Group 38"/>
          <p:cNvGrpSpPr>
            <a:grpSpLocks/>
          </p:cNvGrpSpPr>
          <p:nvPr/>
        </p:nvGrpSpPr>
        <p:grpSpPr bwMode="auto">
          <a:xfrm>
            <a:off x="4003997" y="3120496"/>
            <a:ext cx="3441700" cy="2240935"/>
            <a:chOff x="1488" y="1390"/>
            <a:chExt cx="2168" cy="2304"/>
          </a:xfrm>
        </p:grpSpPr>
        <p:sp>
          <p:nvSpPr>
            <p:cNvPr id="12" name="Oval 39"/>
            <p:cNvSpPr>
              <a:spLocks noChangeArrowheads="1"/>
            </p:cNvSpPr>
            <p:nvPr/>
          </p:nvSpPr>
          <p:spPr bwMode="auto">
            <a:xfrm>
              <a:off x="2084" y="3484"/>
              <a:ext cx="995" cy="193"/>
            </a:xfrm>
            <a:prstGeom prst="ellipse">
              <a:avLst/>
            </a:prstGeom>
            <a:solidFill>
              <a:srgbClr val="D6EBF6"/>
            </a:solidFill>
            <a:ln w="6350">
              <a:solidFill>
                <a:srgbClr val="000000"/>
              </a:solidFill>
              <a:round/>
              <a:headEnd/>
              <a:tailEnd/>
            </a:ln>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3" name="Oval 40"/>
            <p:cNvSpPr>
              <a:spLocks noChangeArrowheads="1"/>
            </p:cNvSpPr>
            <p:nvPr/>
          </p:nvSpPr>
          <p:spPr bwMode="auto">
            <a:xfrm>
              <a:off x="1850" y="2630"/>
              <a:ext cx="1463" cy="331"/>
            </a:xfrm>
            <a:prstGeom prst="ellipse">
              <a:avLst/>
            </a:prstGeom>
            <a:solidFill>
              <a:srgbClr val="D6EBF6"/>
            </a:solidFill>
            <a:ln w="6350">
              <a:solidFill>
                <a:srgbClr val="000000"/>
              </a:solidFill>
              <a:round/>
              <a:headEnd/>
              <a:tailEnd/>
            </a:ln>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4" name="Freeform 41"/>
            <p:cNvSpPr>
              <a:spLocks/>
            </p:cNvSpPr>
            <p:nvPr/>
          </p:nvSpPr>
          <p:spPr bwMode="auto">
            <a:xfrm>
              <a:off x="1846" y="2795"/>
              <a:ext cx="1468" cy="752"/>
            </a:xfrm>
            <a:custGeom>
              <a:avLst/>
              <a:gdLst/>
              <a:ahLst/>
              <a:cxnLst>
                <a:cxn ang="0">
                  <a:pos x="0" y="0"/>
                </a:cxn>
                <a:cxn ang="0">
                  <a:pos x="239" y="633"/>
                </a:cxn>
                <a:cxn ang="0">
                  <a:pos x="1234" y="633"/>
                </a:cxn>
                <a:cxn ang="0">
                  <a:pos x="1468" y="0"/>
                </a:cxn>
                <a:cxn ang="0">
                  <a:pos x="0" y="0"/>
                </a:cxn>
              </a:cxnLst>
              <a:rect l="0" t="0" r="r" b="b"/>
              <a:pathLst>
                <a:path w="1468" h="752">
                  <a:moveTo>
                    <a:pt x="0" y="0"/>
                  </a:moveTo>
                  <a:cubicBezTo>
                    <a:pt x="0" y="0"/>
                    <a:pt x="119" y="316"/>
                    <a:pt x="239" y="633"/>
                  </a:cubicBezTo>
                  <a:cubicBezTo>
                    <a:pt x="284" y="749"/>
                    <a:pt x="1183" y="752"/>
                    <a:pt x="1234" y="633"/>
                  </a:cubicBezTo>
                  <a:cubicBezTo>
                    <a:pt x="1234" y="633"/>
                    <a:pt x="1351" y="316"/>
                    <a:pt x="1468" y="0"/>
                  </a:cubicBezTo>
                  <a:cubicBezTo>
                    <a:pt x="1270" y="231"/>
                    <a:pt x="81" y="185"/>
                    <a:pt x="0" y="0"/>
                  </a:cubicBezTo>
                  <a:close/>
                </a:path>
              </a:pathLst>
            </a:custGeom>
            <a:gradFill rotWithShape="0">
              <a:gsLst>
                <a:gs pos="0">
                  <a:srgbClr val="D6EBF6">
                    <a:gamma/>
                    <a:shade val="76078"/>
                    <a:invGamma/>
                  </a:srgbClr>
                </a:gs>
                <a:gs pos="50000">
                  <a:srgbClr val="D6EBF6"/>
                </a:gs>
                <a:gs pos="100000">
                  <a:srgbClr val="D6EBF6">
                    <a:gamma/>
                    <a:shade val="76078"/>
                    <a:invGamma/>
                  </a:srgbClr>
                </a:gs>
              </a:gsLst>
              <a:lin ang="0" scaled="1"/>
            </a:gradFill>
            <a:ln w="6350" cap="flat" cmpd="sng">
              <a:solidFill>
                <a:srgbClr val="000066"/>
              </a:solidFill>
              <a:prstDash val="solid"/>
              <a:round/>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5" name="Oval 42"/>
            <p:cNvSpPr>
              <a:spLocks noChangeArrowheads="1"/>
            </p:cNvSpPr>
            <p:nvPr/>
          </p:nvSpPr>
          <p:spPr bwMode="auto">
            <a:xfrm>
              <a:off x="1494" y="1390"/>
              <a:ext cx="2160" cy="490"/>
            </a:xfrm>
            <a:prstGeom prst="ellipse">
              <a:avLst/>
            </a:prstGeom>
            <a:solidFill>
              <a:srgbClr val="D6EBF6"/>
            </a:solidFill>
            <a:ln w="6350">
              <a:solidFill>
                <a:srgbClr val="000000"/>
              </a:solidFill>
              <a:round/>
              <a:headEnd/>
              <a:tailEnd/>
            </a:ln>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6" name="Freeform 43"/>
            <p:cNvSpPr>
              <a:spLocks/>
            </p:cNvSpPr>
            <p:nvPr/>
          </p:nvSpPr>
          <p:spPr bwMode="auto">
            <a:xfrm>
              <a:off x="1488" y="1635"/>
              <a:ext cx="2168" cy="1120"/>
            </a:xfrm>
            <a:custGeom>
              <a:avLst/>
              <a:gdLst/>
              <a:ahLst/>
              <a:cxnLst>
                <a:cxn ang="0">
                  <a:pos x="0" y="0"/>
                </a:cxn>
                <a:cxn ang="0">
                  <a:pos x="353" y="934"/>
                </a:cxn>
                <a:cxn ang="0">
                  <a:pos x="1823" y="934"/>
                </a:cxn>
                <a:cxn ang="0">
                  <a:pos x="2168" y="0"/>
                </a:cxn>
                <a:cxn ang="0">
                  <a:pos x="0" y="0"/>
                </a:cxn>
              </a:cxnLst>
              <a:rect l="0" t="0" r="r" b="b"/>
              <a:pathLst>
                <a:path w="2168" h="1119">
                  <a:moveTo>
                    <a:pt x="0" y="0"/>
                  </a:moveTo>
                  <a:cubicBezTo>
                    <a:pt x="0" y="0"/>
                    <a:pt x="176" y="467"/>
                    <a:pt x="353" y="934"/>
                  </a:cubicBezTo>
                  <a:cubicBezTo>
                    <a:pt x="440" y="1109"/>
                    <a:pt x="1706" y="1119"/>
                    <a:pt x="1823" y="934"/>
                  </a:cubicBezTo>
                  <a:cubicBezTo>
                    <a:pt x="1823" y="934"/>
                    <a:pt x="1995" y="467"/>
                    <a:pt x="2168" y="0"/>
                  </a:cubicBezTo>
                  <a:cubicBezTo>
                    <a:pt x="1875" y="341"/>
                    <a:pt x="120" y="273"/>
                    <a:pt x="0" y="0"/>
                  </a:cubicBezTo>
                  <a:close/>
                </a:path>
              </a:pathLst>
            </a:custGeom>
            <a:gradFill rotWithShape="0">
              <a:gsLst>
                <a:gs pos="0">
                  <a:srgbClr val="D6EBF6">
                    <a:gamma/>
                    <a:shade val="76078"/>
                    <a:invGamma/>
                  </a:srgbClr>
                </a:gs>
                <a:gs pos="50000">
                  <a:srgbClr val="D6EBF6"/>
                </a:gs>
                <a:gs pos="100000">
                  <a:srgbClr val="D6EBF6">
                    <a:gamma/>
                    <a:shade val="76078"/>
                    <a:invGamma/>
                  </a:srgbClr>
                </a:gs>
              </a:gsLst>
              <a:lin ang="0" scaled="1"/>
            </a:gradFill>
            <a:ln w="6350" cap="flat" cmpd="sng">
              <a:solidFill>
                <a:srgbClr val="000000"/>
              </a:solidFill>
              <a:prstDash val="solid"/>
              <a:round/>
              <a:headEnd/>
              <a:tailEnd/>
            </a:ln>
            <a:effectLst/>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7" name="Oval 44"/>
            <p:cNvSpPr>
              <a:spLocks noChangeArrowheads="1"/>
            </p:cNvSpPr>
            <p:nvPr/>
          </p:nvSpPr>
          <p:spPr bwMode="auto">
            <a:xfrm>
              <a:off x="1844" y="2415"/>
              <a:ext cx="1462" cy="282"/>
            </a:xfrm>
            <a:prstGeom prst="ellipse">
              <a:avLst/>
            </a:prstGeom>
            <a:noFill/>
            <a:ln w="6350">
              <a:solidFill>
                <a:srgbClr val="006699"/>
              </a:solidFill>
              <a:round/>
              <a:headEnd/>
              <a:tailEnd/>
            </a:ln>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8" name="Text Box 45"/>
            <p:cNvSpPr txBox="1">
              <a:spLocks noChangeArrowheads="1"/>
            </p:cNvSpPr>
            <p:nvPr/>
          </p:nvSpPr>
          <p:spPr bwMode="auto">
            <a:xfrm>
              <a:off x="2208" y="2981"/>
              <a:ext cx="775" cy="190"/>
            </a:xfrm>
            <a:prstGeom prst="rect">
              <a:avLst/>
            </a:prstGeom>
            <a:noFill/>
            <a:ln w="6350">
              <a:noFill/>
              <a:miter lim="800000"/>
              <a:headEnd/>
              <a:tailEnd/>
            </a:ln>
          </p:spPr>
          <p:txBody>
            <a:bodyPr wrap="square" lIns="0" tIns="0" rIns="0" bIns="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smtClean="0">
                  <a:ln>
                    <a:noFill/>
                  </a:ln>
                  <a:solidFill>
                    <a:sysClr val="windowText" lastClr="000000"/>
                  </a:solidFill>
                  <a:effectLst/>
                  <a:uLnTx/>
                  <a:uFillTx/>
                  <a:latin typeface="+mj-ea"/>
                  <a:ea typeface="+mj-ea"/>
                </a:rPr>
                <a:t>统一划分分析主题</a:t>
              </a:r>
              <a:endParaRPr kumimoji="1" lang="zh-CN" altLang="en-US" sz="1200" b="0" i="0" u="none" strike="noStrike" kern="0" cap="none" spc="0" normalizeH="0" baseline="0" noProof="0" dirty="0">
                <a:ln>
                  <a:noFill/>
                </a:ln>
                <a:solidFill>
                  <a:sysClr val="windowText" lastClr="000000"/>
                </a:solidFill>
                <a:effectLst/>
                <a:uLnTx/>
                <a:uFillTx/>
                <a:latin typeface="+mj-ea"/>
                <a:ea typeface="+mj-ea"/>
              </a:endParaRPr>
            </a:p>
          </p:txBody>
        </p:sp>
        <p:sp>
          <p:nvSpPr>
            <p:cNvPr id="19" name="Text Box 46"/>
            <p:cNvSpPr txBox="1">
              <a:spLocks noChangeArrowheads="1"/>
            </p:cNvSpPr>
            <p:nvPr/>
          </p:nvSpPr>
          <p:spPr bwMode="auto">
            <a:xfrm>
              <a:off x="2197" y="3252"/>
              <a:ext cx="776" cy="190"/>
            </a:xfrm>
            <a:prstGeom prst="rect">
              <a:avLst/>
            </a:prstGeom>
            <a:noFill/>
            <a:ln w="6350">
              <a:noFill/>
              <a:miter lim="800000"/>
              <a:headEnd/>
              <a:tailEnd/>
            </a:ln>
          </p:spPr>
          <p:txBody>
            <a:bodyPr wrap="none" lIns="0" tIns="0" rIns="0" bIns="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smtClean="0">
                  <a:ln>
                    <a:noFill/>
                  </a:ln>
                  <a:solidFill>
                    <a:sysClr val="windowText" lastClr="000000"/>
                  </a:solidFill>
                  <a:effectLst/>
                  <a:uLnTx/>
                  <a:uFillTx/>
                  <a:latin typeface="+mj-ea"/>
                  <a:ea typeface="+mj-ea"/>
                </a:rPr>
                <a:t>统一设计数据</a:t>
              </a:r>
              <a:r>
                <a:rPr kumimoji="1" lang="zh-CN" altLang="en-US" sz="1200" b="0" i="0" u="none" strike="noStrike" kern="0" cap="none" spc="0" normalizeH="0" baseline="0" noProof="0" dirty="0">
                  <a:ln>
                    <a:noFill/>
                  </a:ln>
                  <a:solidFill>
                    <a:sysClr val="windowText" lastClr="000000"/>
                  </a:solidFill>
                  <a:effectLst/>
                  <a:uLnTx/>
                  <a:uFillTx/>
                  <a:latin typeface="+mj-ea"/>
                  <a:ea typeface="+mj-ea"/>
                </a:rPr>
                <a:t>模式</a:t>
              </a:r>
            </a:p>
          </p:txBody>
        </p:sp>
        <p:sp>
          <p:nvSpPr>
            <p:cNvPr id="20" name="Text Box 47"/>
            <p:cNvSpPr txBox="1">
              <a:spLocks noChangeArrowheads="1"/>
            </p:cNvSpPr>
            <p:nvPr/>
          </p:nvSpPr>
          <p:spPr bwMode="auto">
            <a:xfrm>
              <a:off x="2186" y="2710"/>
              <a:ext cx="790" cy="189"/>
            </a:xfrm>
            <a:prstGeom prst="rect">
              <a:avLst/>
            </a:prstGeom>
            <a:noFill/>
            <a:ln w="6350">
              <a:noFill/>
              <a:miter lim="800000"/>
              <a:headEnd/>
              <a:tailEnd/>
            </a:ln>
          </p:spPr>
          <p:txBody>
            <a:bodyPr lIns="0" tIns="0" rIns="0" bIns="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smtClean="0">
                  <a:ln>
                    <a:noFill/>
                  </a:ln>
                  <a:solidFill>
                    <a:sysClr val="windowText" lastClr="000000"/>
                  </a:solidFill>
                  <a:effectLst/>
                  <a:uLnTx/>
                  <a:uFillTx/>
                  <a:latin typeface="+mj-ea"/>
                  <a:ea typeface="+mj-ea"/>
                </a:rPr>
                <a:t>统一规划分析方法</a:t>
              </a:r>
              <a:endParaRPr kumimoji="1" lang="zh-CN" altLang="en-US" sz="1200" b="0" i="0" u="none" strike="noStrike" kern="0" cap="none" spc="0" normalizeH="0" baseline="0" noProof="0" dirty="0">
                <a:ln>
                  <a:noFill/>
                </a:ln>
                <a:solidFill>
                  <a:sysClr val="windowText" lastClr="000000"/>
                </a:solidFill>
                <a:effectLst/>
                <a:uLnTx/>
                <a:uFillTx/>
                <a:latin typeface="+mj-ea"/>
                <a:ea typeface="+mj-ea"/>
              </a:endParaRPr>
            </a:p>
          </p:txBody>
        </p:sp>
        <p:sp>
          <p:nvSpPr>
            <p:cNvPr id="21" name="Freeform 48"/>
            <p:cNvSpPr>
              <a:spLocks/>
            </p:cNvSpPr>
            <p:nvPr/>
          </p:nvSpPr>
          <p:spPr bwMode="auto">
            <a:xfrm>
              <a:off x="1979" y="3146"/>
              <a:ext cx="1205" cy="245"/>
            </a:xfrm>
            <a:custGeom>
              <a:avLst/>
              <a:gdLst>
                <a:gd name="T0" fmla="*/ 0 w 1324"/>
                <a:gd name="T1" fmla="*/ 0 h 244"/>
                <a:gd name="T2" fmla="*/ 623 w 1324"/>
                <a:gd name="T3" fmla="*/ 1 h 244"/>
                <a:gd name="T4" fmla="*/ 0 60000 65536"/>
                <a:gd name="T5" fmla="*/ 0 60000 65536"/>
                <a:gd name="T6" fmla="*/ 0 w 1324"/>
                <a:gd name="T7" fmla="*/ 0 h 244"/>
                <a:gd name="T8" fmla="*/ 1324 w 1324"/>
                <a:gd name="T9" fmla="*/ 244 h 244"/>
              </a:gdLst>
              <a:ahLst/>
              <a:cxnLst>
                <a:cxn ang="T4">
                  <a:pos x="T0" y="T1"/>
                </a:cxn>
                <a:cxn ang="T5">
                  <a:pos x="T2" y="T3"/>
                </a:cxn>
              </a:cxnLst>
              <a:rect l="T6" t="T7" r="T8" b="T9"/>
              <a:pathLst>
                <a:path w="1324" h="244">
                  <a:moveTo>
                    <a:pt x="0" y="0"/>
                  </a:moveTo>
                  <a:cubicBezTo>
                    <a:pt x="0" y="0"/>
                    <a:pt x="607" y="244"/>
                    <a:pt x="1324" y="1"/>
                  </a:cubicBezTo>
                </a:path>
              </a:pathLst>
            </a:custGeom>
            <a:noFill/>
            <a:ln w="6350" cap="flat" cmpd="sng">
              <a:solidFill>
                <a:srgbClr val="000000"/>
              </a:solidFill>
              <a:prstDash val="solid"/>
              <a:round/>
              <a:headEnd/>
              <a:tailEnd/>
            </a:ln>
          </p:spPr>
          <p:txBody>
            <a:bodyPr wrap="none" lIns="0" tIns="0" rIns="0" bIns="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2" name="Text Box 49"/>
            <p:cNvSpPr txBox="1">
              <a:spLocks noChangeArrowheads="1"/>
            </p:cNvSpPr>
            <p:nvPr/>
          </p:nvSpPr>
          <p:spPr bwMode="auto">
            <a:xfrm>
              <a:off x="2197" y="3504"/>
              <a:ext cx="776" cy="190"/>
            </a:xfrm>
            <a:prstGeom prst="rect">
              <a:avLst/>
            </a:prstGeom>
            <a:noFill/>
            <a:ln w="6350">
              <a:noFill/>
              <a:miter lim="800000"/>
              <a:headEnd/>
              <a:tailEnd/>
            </a:ln>
          </p:spPr>
          <p:txBody>
            <a:bodyPr wrap="none" lIns="0" tIns="0" rIns="0" bIns="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200" b="0" i="0" u="none" strike="noStrike" kern="0" cap="none" spc="0" normalizeH="0" baseline="0" noProof="0" dirty="0" smtClean="0">
                  <a:ln>
                    <a:noFill/>
                  </a:ln>
                  <a:solidFill>
                    <a:sysClr val="windowText" lastClr="000000"/>
                  </a:solidFill>
                  <a:effectLst/>
                  <a:uLnTx/>
                  <a:uFillTx/>
                  <a:latin typeface="+mj-ea"/>
                  <a:ea typeface="+mj-ea"/>
                </a:rPr>
                <a:t>统一部署技术</a:t>
              </a:r>
              <a:r>
                <a:rPr kumimoji="1" lang="zh-CN" altLang="en-US" sz="1200" b="0" i="0" u="none" strike="noStrike" kern="0" cap="none" spc="0" normalizeH="0" baseline="0" noProof="0" dirty="0">
                  <a:ln>
                    <a:noFill/>
                  </a:ln>
                  <a:solidFill>
                    <a:sysClr val="windowText" lastClr="000000"/>
                  </a:solidFill>
                  <a:effectLst/>
                  <a:uLnTx/>
                  <a:uFillTx/>
                  <a:latin typeface="+mj-ea"/>
                  <a:ea typeface="+mj-ea"/>
                </a:rPr>
                <a:t>基础</a:t>
              </a:r>
            </a:p>
          </p:txBody>
        </p:sp>
        <p:grpSp>
          <p:nvGrpSpPr>
            <p:cNvPr id="23" name="Group 50"/>
            <p:cNvGrpSpPr>
              <a:grpSpLocks/>
            </p:cNvGrpSpPr>
            <p:nvPr/>
          </p:nvGrpSpPr>
          <p:grpSpPr bwMode="auto">
            <a:xfrm>
              <a:off x="2053" y="1886"/>
              <a:ext cx="1026" cy="237"/>
              <a:chOff x="3806" y="2064"/>
              <a:chExt cx="1730" cy="237"/>
            </a:xfrm>
          </p:grpSpPr>
          <p:sp>
            <p:nvSpPr>
              <p:cNvPr id="442" name="AutoShape 51"/>
              <p:cNvSpPr>
                <a:spLocks noChangeArrowheads="1"/>
              </p:cNvSpPr>
              <p:nvPr/>
            </p:nvSpPr>
            <p:spPr bwMode="auto">
              <a:xfrm flipV="1">
                <a:off x="3806" y="2064"/>
                <a:ext cx="1730" cy="88"/>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3546 w 21600"/>
                  <a:gd name="T13" fmla="*/ 3640 h 21600"/>
                  <a:gd name="T14" fmla="*/ 18054 w 21600"/>
                  <a:gd name="T15" fmla="*/ 17960 h 21600"/>
                </a:gdLst>
                <a:ahLst/>
                <a:cxnLst>
                  <a:cxn ang="T8">
                    <a:pos x="T0" y="T1"/>
                  </a:cxn>
                  <a:cxn ang="T9">
                    <a:pos x="T2" y="T3"/>
                  </a:cxn>
                  <a:cxn ang="T10">
                    <a:pos x="T4" y="T5"/>
                  </a:cxn>
                  <a:cxn ang="T11">
                    <a:pos x="T6" y="T7"/>
                  </a:cxn>
                </a:cxnLst>
                <a:rect l="T12" t="T13" r="T14" b="T15"/>
                <a:pathLst>
                  <a:path w="21600" h="21600">
                    <a:moveTo>
                      <a:pt x="0" y="0"/>
                    </a:moveTo>
                    <a:lnTo>
                      <a:pt x="3491" y="21600"/>
                    </a:lnTo>
                    <a:lnTo>
                      <a:pt x="18109" y="21600"/>
                    </a:lnTo>
                    <a:lnTo>
                      <a:pt x="21600" y="0"/>
                    </a:lnTo>
                    <a:close/>
                  </a:path>
                </a:pathLst>
              </a:custGeom>
              <a:solidFill>
                <a:srgbClr val="83C2E5"/>
              </a:solidFill>
              <a:ln w="6350">
                <a:solidFill>
                  <a:srgbClr val="006699"/>
                </a:solidFill>
                <a:miter lim="800000"/>
                <a:headEnd/>
                <a:tailEnd/>
              </a:ln>
            </p:spPr>
            <p:txBody>
              <a:bodyPr wrap="none" lIns="45720" rIns="45720" anchor="ctr" anchorCtr="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43" name="Rectangle 52"/>
              <p:cNvSpPr>
                <a:spLocks noChangeArrowheads="1"/>
              </p:cNvSpPr>
              <p:nvPr/>
            </p:nvSpPr>
            <p:spPr bwMode="auto">
              <a:xfrm>
                <a:off x="3806" y="2152"/>
                <a:ext cx="1730" cy="149"/>
              </a:xfrm>
              <a:prstGeom prst="rect">
                <a:avLst/>
              </a:prstGeom>
              <a:solidFill>
                <a:srgbClr val="D6EBF6"/>
              </a:solidFill>
              <a:ln w="6350">
                <a:solidFill>
                  <a:srgbClr val="006699"/>
                </a:solidFill>
                <a:miter lim="800000"/>
                <a:headEnd/>
                <a:tailEnd/>
              </a:ln>
            </p:spPr>
            <p:txBody>
              <a:bodyPr wrap="none" lIns="45720" rIns="45720" anchor="ctr" anchorCtr="1"/>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GB" sz="1200" b="0" i="0" u="none" strike="noStrike" kern="0" cap="none" spc="0" normalizeH="0" baseline="0" noProof="0" dirty="0">
                    <a:ln>
                      <a:noFill/>
                    </a:ln>
                    <a:solidFill>
                      <a:sysClr val="windowText" lastClr="000000"/>
                    </a:solidFill>
                    <a:effectLst/>
                    <a:uLnTx/>
                    <a:uFillTx/>
                    <a:latin typeface="+mj-ea"/>
                    <a:ea typeface="+mj-ea"/>
                  </a:rPr>
                  <a:t>统一定</a:t>
                </a:r>
                <a:r>
                  <a:rPr kumimoji="0" lang="zh-CN" altLang="en-GB" sz="1200" b="0" i="0" u="none" strike="noStrike" kern="0" cap="none" spc="0" normalizeH="0" baseline="0" noProof="0" dirty="0" smtClean="0">
                    <a:ln>
                      <a:noFill/>
                    </a:ln>
                    <a:solidFill>
                      <a:sysClr val="windowText" lastClr="000000"/>
                    </a:solidFill>
                    <a:effectLst/>
                    <a:uLnTx/>
                    <a:uFillTx/>
                    <a:latin typeface="+mj-ea"/>
                    <a:ea typeface="+mj-ea"/>
                  </a:rPr>
                  <a:t>义</a:t>
                </a:r>
                <a:r>
                  <a:rPr kumimoji="0" lang="en-US" altLang="zh-CN" sz="1200" b="0" i="0" u="none" strike="noStrike" kern="0" cap="none" spc="0" normalizeH="0" baseline="0" noProof="0" dirty="0" smtClean="0">
                    <a:ln>
                      <a:noFill/>
                    </a:ln>
                    <a:solidFill>
                      <a:sysClr val="windowText" lastClr="000000"/>
                    </a:solidFill>
                    <a:effectLst/>
                    <a:uLnTx/>
                    <a:uFillTx/>
                    <a:latin typeface="+mj-ea"/>
                    <a:ea typeface="+mj-ea"/>
                  </a:rPr>
                  <a:t>BI </a:t>
                </a:r>
                <a:r>
                  <a:rPr kumimoji="0" lang="zh-CN" altLang="en-US" sz="1200" b="0" i="0" u="none" strike="noStrike" kern="0" cap="none" spc="0" normalizeH="0" baseline="0" noProof="0" dirty="0" smtClean="0">
                    <a:ln>
                      <a:noFill/>
                    </a:ln>
                    <a:solidFill>
                      <a:sysClr val="windowText" lastClr="000000"/>
                    </a:solidFill>
                    <a:effectLst/>
                    <a:uLnTx/>
                    <a:uFillTx/>
                    <a:latin typeface="+mj-ea"/>
                    <a:ea typeface="+mj-ea"/>
                  </a:rPr>
                  <a:t>应用</a:t>
                </a:r>
                <a:endParaRPr kumimoji="0" lang="zh-CN" altLang="en-GB" sz="1200" b="0" i="0" u="none" strike="noStrike" kern="0" cap="none" spc="0" normalizeH="0" baseline="0" noProof="0" dirty="0">
                  <a:ln>
                    <a:noFill/>
                  </a:ln>
                  <a:solidFill>
                    <a:sysClr val="windowText" lastClr="000000"/>
                  </a:solidFill>
                  <a:effectLst/>
                  <a:uLnTx/>
                  <a:uFillTx/>
                  <a:latin typeface="+mj-ea"/>
                  <a:ea typeface="+mj-ea"/>
                </a:endParaRPr>
              </a:p>
            </p:txBody>
          </p:sp>
        </p:grpSp>
        <p:grpSp>
          <p:nvGrpSpPr>
            <p:cNvPr id="24" name="Group 53"/>
            <p:cNvGrpSpPr>
              <a:grpSpLocks/>
            </p:cNvGrpSpPr>
            <p:nvPr/>
          </p:nvGrpSpPr>
          <p:grpSpPr bwMode="auto">
            <a:xfrm rot="-5400000" flipH="1" flipV="1">
              <a:off x="2511" y="1791"/>
              <a:ext cx="173" cy="958"/>
              <a:chOff x="1150" y="1456"/>
              <a:chExt cx="1125" cy="2345"/>
            </a:xfrm>
          </p:grpSpPr>
          <p:sp>
            <p:nvSpPr>
              <p:cNvPr id="234" name="Rectangle 54"/>
              <p:cNvSpPr>
                <a:spLocks noChangeArrowheads="1"/>
              </p:cNvSpPr>
              <p:nvPr/>
            </p:nvSpPr>
            <p:spPr bwMode="auto">
              <a:xfrm>
                <a:off x="2040" y="1460"/>
                <a:ext cx="234" cy="2330"/>
              </a:xfrm>
              <a:prstGeom prst="rect">
                <a:avLst/>
              </a:prstGeom>
              <a:solidFill>
                <a:srgbClr val="D6EBF6"/>
              </a:solid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35" name="Freeform 55"/>
              <p:cNvSpPr>
                <a:spLocks/>
              </p:cNvSpPr>
              <p:nvPr/>
            </p:nvSpPr>
            <p:spPr bwMode="auto">
              <a:xfrm>
                <a:off x="1148" y="1455"/>
                <a:ext cx="881" cy="2345"/>
              </a:xfrm>
              <a:custGeom>
                <a:avLst/>
                <a:gdLst>
                  <a:gd name="T0" fmla="*/ 884 w 885"/>
                  <a:gd name="T1" fmla="*/ 0 h 2345"/>
                  <a:gd name="T2" fmla="*/ 884 w 885"/>
                  <a:gd name="T3" fmla="*/ 0 h 2345"/>
                  <a:gd name="T4" fmla="*/ 0 w 885"/>
                  <a:gd name="T5" fmla="*/ 647 h 2345"/>
                  <a:gd name="T6" fmla="*/ 0 w 885"/>
                  <a:gd name="T7" fmla="*/ 1884 h 2345"/>
                  <a:gd name="T8" fmla="*/ 884 w 885"/>
                  <a:gd name="T9" fmla="*/ 2344 h 2345"/>
                  <a:gd name="T10" fmla="*/ 884 w 885"/>
                  <a:gd name="T11" fmla="*/ 0 h 2345"/>
                  <a:gd name="T12" fmla="*/ 0 60000 65536"/>
                  <a:gd name="T13" fmla="*/ 0 60000 65536"/>
                  <a:gd name="T14" fmla="*/ 0 60000 65536"/>
                  <a:gd name="T15" fmla="*/ 0 60000 65536"/>
                  <a:gd name="T16" fmla="*/ 0 60000 65536"/>
                  <a:gd name="T17" fmla="*/ 0 60000 65536"/>
                  <a:gd name="T18" fmla="*/ 0 w 885"/>
                  <a:gd name="T19" fmla="*/ 0 h 2345"/>
                  <a:gd name="T20" fmla="*/ 885 w 885"/>
                  <a:gd name="T21" fmla="*/ 2345 h 2345"/>
                </a:gdLst>
                <a:ahLst/>
                <a:cxnLst>
                  <a:cxn ang="T12">
                    <a:pos x="T0" y="T1"/>
                  </a:cxn>
                  <a:cxn ang="T13">
                    <a:pos x="T2" y="T3"/>
                  </a:cxn>
                  <a:cxn ang="T14">
                    <a:pos x="T4" y="T5"/>
                  </a:cxn>
                  <a:cxn ang="T15">
                    <a:pos x="T6" y="T7"/>
                  </a:cxn>
                  <a:cxn ang="T16">
                    <a:pos x="T8" y="T9"/>
                  </a:cxn>
                  <a:cxn ang="T17">
                    <a:pos x="T10" y="T11"/>
                  </a:cxn>
                </a:cxnLst>
                <a:rect l="T18" t="T19" r="T20" b="T21"/>
                <a:pathLst>
                  <a:path w="885" h="2345">
                    <a:moveTo>
                      <a:pt x="884" y="0"/>
                    </a:moveTo>
                    <a:lnTo>
                      <a:pt x="884" y="0"/>
                    </a:lnTo>
                    <a:lnTo>
                      <a:pt x="0" y="647"/>
                    </a:lnTo>
                    <a:lnTo>
                      <a:pt x="0" y="1884"/>
                    </a:lnTo>
                    <a:lnTo>
                      <a:pt x="884" y="2344"/>
                    </a:lnTo>
                    <a:lnTo>
                      <a:pt x="884" y="0"/>
                    </a:lnTo>
                  </a:path>
                </a:pathLst>
              </a:custGeom>
              <a:solidFill>
                <a:srgbClr val="D6EBF6"/>
              </a:solidFill>
              <a:ln w="12700" cap="rnd" cmpd="sng">
                <a:solidFill>
                  <a:srgbClr val="000000"/>
                </a:solidFill>
                <a:prstDash val="solid"/>
                <a:roun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grpSp>
            <p:nvGrpSpPr>
              <p:cNvPr id="236" name="Group 56"/>
              <p:cNvGrpSpPr>
                <a:grpSpLocks/>
              </p:cNvGrpSpPr>
              <p:nvPr/>
            </p:nvGrpSpPr>
            <p:grpSpPr bwMode="auto">
              <a:xfrm>
                <a:off x="2045" y="1580"/>
                <a:ext cx="225" cy="2105"/>
                <a:chOff x="2045" y="1580"/>
                <a:chExt cx="225" cy="2105"/>
              </a:xfrm>
            </p:grpSpPr>
            <p:sp>
              <p:nvSpPr>
                <p:cNvPr id="420" name="Line 57"/>
                <p:cNvSpPr>
                  <a:spLocks noChangeShapeType="1"/>
                </p:cNvSpPr>
                <p:nvPr/>
              </p:nvSpPr>
              <p:spPr bwMode="auto">
                <a:xfrm>
                  <a:off x="2040" y="1580"/>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21" name="Line 58"/>
                <p:cNvSpPr>
                  <a:spLocks noChangeShapeType="1"/>
                </p:cNvSpPr>
                <p:nvPr/>
              </p:nvSpPr>
              <p:spPr bwMode="auto">
                <a:xfrm>
                  <a:off x="2040" y="1678"/>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22" name="Line 59"/>
                <p:cNvSpPr>
                  <a:spLocks noChangeShapeType="1"/>
                </p:cNvSpPr>
                <p:nvPr/>
              </p:nvSpPr>
              <p:spPr bwMode="auto">
                <a:xfrm>
                  <a:off x="2040" y="1778"/>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23" name="Line 60"/>
                <p:cNvSpPr>
                  <a:spLocks noChangeShapeType="1"/>
                </p:cNvSpPr>
                <p:nvPr/>
              </p:nvSpPr>
              <p:spPr bwMode="auto">
                <a:xfrm>
                  <a:off x="2040" y="1878"/>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24" name="Line 61"/>
                <p:cNvSpPr>
                  <a:spLocks noChangeShapeType="1"/>
                </p:cNvSpPr>
                <p:nvPr/>
              </p:nvSpPr>
              <p:spPr bwMode="auto">
                <a:xfrm>
                  <a:off x="2040" y="1979"/>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25" name="Line 62"/>
                <p:cNvSpPr>
                  <a:spLocks noChangeShapeType="1"/>
                </p:cNvSpPr>
                <p:nvPr/>
              </p:nvSpPr>
              <p:spPr bwMode="auto">
                <a:xfrm>
                  <a:off x="2040" y="2077"/>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26" name="Line 63"/>
                <p:cNvSpPr>
                  <a:spLocks noChangeShapeType="1"/>
                </p:cNvSpPr>
                <p:nvPr/>
              </p:nvSpPr>
              <p:spPr bwMode="auto">
                <a:xfrm>
                  <a:off x="2040" y="2177"/>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27" name="Line 64"/>
                <p:cNvSpPr>
                  <a:spLocks noChangeShapeType="1"/>
                </p:cNvSpPr>
                <p:nvPr/>
              </p:nvSpPr>
              <p:spPr bwMode="auto">
                <a:xfrm>
                  <a:off x="2040" y="2277"/>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28" name="Line 65"/>
                <p:cNvSpPr>
                  <a:spLocks noChangeShapeType="1"/>
                </p:cNvSpPr>
                <p:nvPr/>
              </p:nvSpPr>
              <p:spPr bwMode="auto">
                <a:xfrm>
                  <a:off x="2040" y="2378"/>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29" name="Line 66"/>
                <p:cNvSpPr>
                  <a:spLocks noChangeShapeType="1"/>
                </p:cNvSpPr>
                <p:nvPr/>
              </p:nvSpPr>
              <p:spPr bwMode="auto">
                <a:xfrm>
                  <a:off x="2040" y="2476"/>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30" name="Line 67"/>
                <p:cNvSpPr>
                  <a:spLocks noChangeShapeType="1"/>
                </p:cNvSpPr>
                <p:nvPr/>
              </p:nvSpPr>
              <p:spPr bwMode="auto">
                <a:xfrm>
                  <a:off x="2040" y="2576"/>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31" name="Line 68"/>
                <p:cNvSpPr>
                  <a:spLocks noChangeShapeType="1"/>
                </p:cNvSpPr>
                <p:nvPr/>
              </p:nvSpPr>
              <p:spPr bwMode="auto">
                <a:xfrm>
                  <a:off x="2040" y="2676"/>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32" name="Line 69"/>
                <p:cNvSpPr>
                  <a:spLocks noChangeShapeType="1"/>
                </p:cNvSpPr>
                <p:nvPr/>
              </p:nvSpPr>
              <p:spPr bwMode="auto">
                <a:xfrm>
                  <a:off x="2040" y="2777"/>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33" name="Line 70"/>
                <p:cNvSpPr>
                  <a:spLocks noChangeShapeType="1"/>
                </p:cNvSpPr>
                <p:nvPr/>
              </p:nvSpPr>
              <p:spPr bwMode="auto">
                <a:xfrm>
                  <a:off x="2040" y="2875"/>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34" name="Line 71"/>
                <p:cNvSpPr>
                  <a:spLocks noChangeShapeType="1"/>
                </p:cNvSpPr>
                <p:nvPr/>
              </p:nvSpPr>
              <p:spPr bwMode="auto">
                <a:xfrm>
                  <a:off x="2040" y="2975"/>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35" name="Line 72"/>
                <p:cNvSpPr>
                  <a:spLocks noChangeShapeType="1"/>
                </p:cNvSpPr>
                <p:nvPr/>
              </p:nvSpPr>
              <p:spPr bwMode="auto">
                <a:xfrm>
                  <a:off x="2040" y="3075"/>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36" name="Line 73"/>
                <p:cNvSpPr>
                  <a:spLocks noChangeShapeType="1"/>
                </p:cNvSpPr>
                <p:nvPr/>
              </p:nvSpPr>
              <p:spPr bwMode="auto">
                <a:xfrm>
                  <a:off x="2040" y="3173"/>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37" name="Line 74"/>
                <p:cNvSpPr>
                  <a:spLocks noChangeShapeType="1"/>
                </p:cNvSpPr>
                <p:nvPr/>
              </p:nvSpPr>
              <p:spPr bwMode="auto">
                <a:xfrm>
                  <a:off x="2040" y="3273"/>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38" name="Line 75"/>
                <p:cNvSpPr>
                  <a:spLocks noChangeShapeType="1"/>
                </p:cNvSpPr>
                <p:nvPr/>
              </p:nvSpPr>
              <p:spPr bwMode="auto">
                <a:xfrm>
                  <a:off x="2040" y="3374"/>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39" name="Line 76"/>
                <p:cNvSpPr>
                  <a:spLocks noChangeShapeType="1"/>
                </p:cNvSpPr>
                <p:nvPr/>
              </p:nvSpPr>
              <p:spPr bwMode="auto">
                <a:xfrm>
                  <a:off x="2040" y="3486"/>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40" name="Line 77"/>
                <p:cNvSpPr>
                  <a:spLocks noChangeShapeType="1"/>
                </p:cNvSpPr>
                <p:nvPr/>
              </p:nvSpPr>
              <p:spPr bwMode="auto">
                <a:xfrm>
                  <a:off x="2040" y="3587"/>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41" name="Line 78"/>
                <p:cNvSpPr>
                  <a:spLocks noChangeShapeType="1"/>
                </p:cNvSpPr>
                <p:nvPr/>
              </p:nvSpPr>
              <p:spPr bwMode="auto">
                <a:xfrm>
                  <a:off x="2040" y="3685"/>
                  <a:ext cx="234"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grpSp>
          <p:sp>
            <p:nvSpPr>
              <p:cNvPr id="237" name="Line 79"/>
              <p:cNvSpPr>
                <a:spLocks noChangeShapeType="1"/>
              </p:cNvSpPr>
              <p:nvPr/>
            </p:nvSpPr>
            <p:spPr bwMode="auto">
              <a:xfrm flipH="1">
                <a:off x="1138" y="1582"/>
                <a:ext cx="902" cy="57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38" name="Line 80"/>
              <p:cNvSpPr>
                <a:spLocks noChangeShapeType="1"/>
              </p:cNvSpPr>
              <p:nvPr/>
            </p:nvSpPr>
            <p:spPr bwMode="auto">
              <a:xfrm flipH="1">
                <a:off x="1138" y="1680"/>
                <a:ext cx="902" cy="53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39" name="Line 81"/>
              <p:cNvSpPr>
                <a:spLocks noChangeShapeType="1"/>
              </p:cNvSpPr>
              <p:nvPr/>
            </p:nvSpPr>
            <p:spPr bwMode="auto">
              <a:xfrm flipH="1">
                <a:off x="1138" y="1783"/>
                <a:ext cx="902" cy="49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40" name="Line 82"/>
              <p:cNvSpPr>
                <a:spLocks noChangeShapeType="1"/>
              </p:cNvSpPr>
              <p:nvPr/>
            </p:nvSpPr>
            <p:spPr bwMode="auto">
              <a:xfrm flipH="1">
                <a:off x="1138" y="1881"/>
                <a:ext cx="902" cy="43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41" name="Line 83"/>
              <p:cNvSpPr>
                <a:spLocks noChangeShapeType="1"/>
              </p:cNvSpPr>
              <p:nvPr/>
            </p:nvSpPr>
            <p:spPr bwMode="auto">
              <a:xfrm flipH="1">
                <a:off x="1138" y="1981"/>
                <a:ext cx="902" cy="39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42" name="Line 84"/>
              <p:cNvSpPr>
                <a:spLocks noChangeShapeType="1"/>
              </p:cNvSpPr>
              <p:nvPr/>
            </p:nvSpPr>
            <p:spPr bwMode="auto">
              <a:xfrm flipH="1">
                <a:off x="1138" y="2079"/>
                <a:ext cx="902" cy="34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43" name="Line 85"/>
              <p:cNvSpPr>
                <a:spLocks noChangeShapeType="1"/>
              </p:cNvSpPr>
              <p:nvPr/>
            </p:nvSpPr>
            <p:spPr bwMode="auto">
              <a:xfrm flipH="1">
                <a:off x="1138" y="2182"/>
                <a:ext cx="902" cy="30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44" name="Line 86"/>
              <p:cNvSpPr>
                <a:spLocks noChangeShapeType="1"/>
              </p:cNvSpPr>
              <p:nvPr/>
            </p:nvSpPr>
            <p:spPr bwMode="auto">
              <a:xfrm flipH="1">
                <a:off x="1138" y="2280"/>
                <a:ext cx="902" cy="247"/>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45" name="Line 87"/>
              <p:cNvSpPr>
                <a:spLocks noChangeShapeType="1"/>
              </p:cNvSpPr>
              <p:nvPr/>
            </p:nvSpPr>
            <p:spPr bwMode="auto">
              <a:xfrm flipH="1">
                <a:off x="1138" y="2380"/>
                <a:ext cx="902" cy="20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46" name="Line 88"/>
              <p:cNvSpPr>
                <a:spLocks noChangeShapeType="1"/>
              </p:cNvSpPr>
              <p:nvPr/>
            </p:nvSpPr>
            <p:spPr bwMode="auto">
              <a:xfrm flipH="1">
                <a:off x="1138" y="2478"/>
                <a:ext cx="902" cy="1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47" name="Line 89"/>
              <p:cNvSpPr>
                <a:spLocks noChangeShapeType="1"/>
              </p:cNvSpPr>
              <p:nvPr/>
            </p:nvSpPr>
            <p:spPr bwMode="auto">
              <a:xfrm flipH="1">
                <a:off x="1138" y="2578"/>
                <a:ext cx="902" cy="10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48" name="Line 90"/>
              <p:cNvSpPr>
                <a:spLocks noChangeShapeType="1"/>
              </p:cNvSpPr>
              <p:nvPr/>
            </p:nvSpPr>
            <p:spPr bwMode="auto">
              <a:xfrm flipH="1">
                <a:off x="1138" y="2679"/>
                <a:ext cx="902" cy="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49" name="Line 91"/>
              <p:cNvSpPr>
                <a:spLocks noChangeShapeType="1"/>
              </p:cNvSpPr>
              <p:nvPr/>
            </p:nvSpPr>
            <p:spPr bwMode="auto">
              <a:xfrm flipH="1">
                <a:off x="1138" y="2779"/>
                <a:ext cx="902" cy="2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50" name="Line 92"/>
              <p:cNvSpPr>
                <a:spLocks noChangeShapeType="1"/>
              </p:cNvSpPr>
              <p:nvPr/>
            </p:nvSpPr>
            <p:spPr bwMode="auto">
              <a:xfrm flipH="1" flipV="1">
                <a:off x="1138" y="2855"/>
                <a:ext cx="902" cy="2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51" name="Line 93"/>
              <p:cNvSpPr>
                <a:spLocks noChangeShapeType="1"/>
              </p:cNvSpPr>
              <p:nvPr/>
            </p:nvSpPr>
            <p:spPr bwMode="auto">
              <a:xfrm flipH="1" flipV="1">
                <a:off x="1138" y="2911"/>
                <a:ext cx="902"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52" name="Line 94"/>
              <p:cNvSpPr>
                <a:spLocks noChangeShapeType="1"/>
              </p:cNvSpPr>
              <p:nvPr/>
            </p:nvSpPr>
            <p:spPr bwMode="auto">
              <a:xfrm flipH="1" flipV="1">
                <a:off x="1138" y="2953"/>
                <a:ext cx="902" cy="12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53" name="Line 95"/>
              <p:cNvSpPr>
                <a:spLocks noChangeShapeType="1"/>
              </p:cNvSpPr>
              <p:nvPr/>
            </p:nvSpPr>
            <p:spPr bwMode="auto">
              <a:xfrm flipH="1" flipV="1">
                <a:off x="1138" y="3012"/>
                <a:ext cx="902" cy="1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54" name="Line 96"/>
              <p:cNvSpPr>
                <a:spLocks noChangeShapeType="1"/>
              </p:cNvSpPr>
              <p:nvPr/>
            </p:nvSpPr>
            <p:spPr bwMode="auto">
              <a:xfrm flipH="1" flipV="1">
                <a:off x="1138" y="3070"/>
                <a:ext cx="902" cy="20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55" name="Line 97"/>
              <p:cNvSpPr>
                <a:spLocks noChangeShapeType="1"/>
              </p:cNvSpPr>
              <p:nvPr/>
            </p:nvSpPr>
            <p:spPr bwMode="auto">
              <a:xfrm flipH="1" flipV="1">
                <a:off x="1138" y="3127"/>
                <a:ext cx="902" cy="25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56" name="Line 98"/>
              <p:cNvSpPr>
                <a:spLocks noChangeShapeType="1"/>
              </p:cNvSpPr>
              <p:nvPr/>
            </p:nvSpPr>
            <p:spPr bwMode="auto">
              <a:xfrm flipH="1" flipV="1">
                <a:off x="1138" y="3168"/>
                <a:ext cx="902" cy="30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57" name="Line 99"/>
              <p:cNvSpPr>
                <a:spLocks noChangeShapeType="1"/>
              </p:cNvSpPr>
              <p:nvPr/>
            </p:nvSpPr>
            <p:spPr bwMode="auto">
              <a:xfrm flipH="1" flipV="1">
                <a:off x="1138" y="3227"/>
                <a:ext cx="902" cy="36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58" name="Line 100"/>
              <p:cNvSpPr>
                <a:spLocks noChangeShapeType="1"/>
              </p:cNvSpPr>
              <p:nvPr/>
            </p:nvSpPr>
            <p:spPr bwMode="auto">
              <a:xfrm flipH="1" flipV="1">
                <a:off x="1138" y="3281"/>
                <a:ext cx="902" cy="40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59" name="Line 101"/>
              <p:cNvSpPr>
                <a:spLocks noChangeShapeType="1"/>
              </p:cNvSpPr>
              <p:nvPr/>
            </p:nvSpPr>
            <p:spPr bwMode="auto">
              <a:xfrm>
                <a:off x="1955" y="1636"/>
                <a:ext cx="0" cy="9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60" name="Line 102"/>
              <p:cNvSpPr>
                <a:spLocks noChangeShapeType="1"/>
              </p:cNvSpPr>
              <p:nvPr/>
            </p:nvSpPr>
            <p:spPr bwMode="auto">
              <a:xfrm>
                <a:off x="1955" y="1829"/>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61" name="Line 103"/>
              <p:cNvSpPr>
                <a:spLocks noChangeShapeType="1"/>
              </p:cNvSpPr>
              <p:nvPr/>
            </p:nvSpPr>
            <p:spPr bwMode="auto">
              <a:xfrm>
                <a:off x="1955" y="2013"/>
                <a:ext cx="0" cy="9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62" name="Line 104"/>
              <p:cNvSpPr>
                <a:spLocks noChangeShapeType="1"/>
              </p:cNvSpPr>
              <p:nvPr/>
            </p:nvSpPr>
            <p:spPr bwMode="auto">
              <a:xfrm>
                <a:off x="1955" y="2214"/>
                <a:ext cx="0" cy="7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63" name="Line 105"/>
              <p:cNvSpPr>
                <a:spLocks noChangeShapeType="1"/>
              </p:cNvSpPr>
              <p:nvPr/>
            </p:nvSpPr>
            <p:spPr bwMode="auto">
              <a:xfrm>
                <a:off x="1955" y="2400"/>
                <a:ext cx="0" cy="9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64" name="Line 106"/>
              <p:cNvSpPr>
                <a:spLocks noChangeShapeType="1"/>
              </p:cNvSpPr>
              <p:nvPr/>
            </p:nvSpPr>
            <p:spPr bwMode="auto">
              <a:xfrm>
                <a:off x="1955" y="2583"/>
                <a:ext cx="0" cy="9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65" name="Line 107"/>
              <p:cNvSpPr>
                <a:spLocks noChangeShapeType="1"/>
              </p:cNvSpPr>
              <p:nvPr/>
            </p:nvSpPr>
            <p:spPr bwMode="auto">
              <a:xfrm>
                <a:off x="1955" y="2777"/>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66" name="Line 108"/>
              <p:cNvSpPr>
                <a:spLocks noChangeShapeType="1"/>
              </p:cNvSpPr>
              <p:nvPr/>
            </p:nvSpPr>
            <p:spPr bwMode="auto">
              <a:xfrm>
                <a:off x="1955" y="2968"/>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67" name="Line 109"/>
              <p:cNvSpPr>
                <a:spLocks noChangeShapeType="1"/>
              </p:cNvSpPr>
              <p:nvPr/>
            </p:nvSpPr>
            <p:spPr bwMode="auto">
              <a:xfrm>
                <a:off x="1955" y="3154"/>
                <a:ext cx="0" cy="9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68" name="Line 110"/>
              <p:cNvSpPr>
                <a:spLocks noChangeShapeType="1"/>
              </p:cNvSpPr>
              <p:nvPr/>
            </p:nvSpPr>
            <p:spPr bwMode="auto">
              <a:xfrm>
                <a:off x="1955" y="3352"/>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69" name="Line 111"/>
              <p:cNvSpPr>
                <a:spLocks noChangeShapeType="1"/>
              </p:cNvSpPr>
              <p:nvPr/>
            </p:nvSpPr>
            <p:spPr bwMode="auto">
              <a:xfrm>
                <a:off x="1955" y="3553"/>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70" name="Line 112"/>
              <p:cNvSpPr>
                <a:spLocks noChangeShapeType="1"/>
              </p:cNvSpPr>
              <p:nvPr/>
            </p:nvSpPr>
            <p:spPr bwMode="auto">
              <a:xfrm>
                <a:off x="1870" y="1587"/>
                <a:ext cx="0" cy="9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71" name="Line 113"/>
              <p:cNvSpPr>
                <a:spLocks noChangeShapeType="1"/>
              </p:cNvSpPr>
              <p:nvPr/>
            </p:nvSpPr>
            <p:spPr bwMode="auto">
              <a:xfrm>
                <a:off x="1870" y="1778"/>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72" name="Line 114"/>
              <p:cNvSpPr>
                <a:spLocks noChangeShapeType="1"/>
              </p:cNvSpPr>
              <p:nvPr/>
            </p:nvSpPr>
            <p:spPr bwMode="auto">
              <a:xfrm>
                <a:off x="1870" y="1971"/>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73" name="Line 115"/>
              <p:cNvSpPr>
                <a:spLocks noChangeShapeType="1"/>
              </p:cNvSpPr>
              <p:nvPr/>
            </p:nvSpPr>
            <p:spPr bwMode="auto">
              <a:xfrm>
                <a:off x="1870" y="2140"/>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74" name="Line 116"/>
              <p:cNvSpPr>
                <a:spLocks noChangeShapeType="1"/>
              </p:cNvSpPr>
              <p:nvPr/>
            </p:nvSpPr>
            <p:spPr bwMode="auto">
              <a:xfrm>
                <a:off x="1870" y="2326"/>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75" name="Line 117"/>
              <p:cNvSpPr>
                <a:spLocks noChangeShapeType="1"/>
              </p:cNvSpPr>
              <p:nvPr/>
            </p:nvSpPr>
            <p:spPr bwMode="auto">
              <a:xfrm>
                <a:off x="1870" y="2512"/>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76" name="Line 118"/>
              <p:cNvSpPr>
                <a:spLocks noChangeShapeType="1"/>
              </p:cNvSpPr>
              <p:nvPr/>
            </p:nvSpPr>
            <p:spPr bwMode="auto">
              <a:xfrm>
                <a:off x="1870" y="2698"/>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77" name="Line 119"/>
              <p:cNvSpPr>
                <a:spLocks noChangeShapeType="1"/>
              </p:cNvSpPr>
              <p:nvPr/>
            </p:nvSpPr>
            <p:spPr bwMode="auto">
              <a:xfrm>
                <a:off x="1870" y="2867"/>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78" name="Line 120"/>
              <p:cNvSpPr>
                <a:spLocks noChangeShapeType="1"/>
              </p:cNvSpPr>
              <p:nvPr/>
            </p:nvSpPr>
            <p:spPr bwMode="auto">
              <a:xfrm>
                <a:off x="1870" y="3053"/>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79" name="Line 121"/>
              <p:cNvSpPr>
                <a:spLocks noChangeShapeType="1"/>
              </p:cNvSpPr>
              <p:nvPr/>
            </p:nvSpPr>
            <p:spPr bwMode="auto">
              <a:xfrm>
                <a:off x="1870" y="3234"/>
                <a:ext cx="0" cy="8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80" name="Line 122"/>
              <p:cNvSpPr>
                <a:spLocks noChangeShapeType="1"/>
              </p:cNvSpPr>
              <p:nvPr/>
            </p:nvSpPr>
            <p:spPr bwMode="auto">
              <a:xfrm>
                <a:off x="1870" y="3408"/>
                <a:ext cx="0" cy="9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81" name="Line 123"/>
              <p:cNvSpPr>
                <a:spLocks noChangeShapeType="1"/>
              </p:cNvSpPr>
              <p:nvPr/>
            </p:nvSpPr>
            <p:spPr bwMode="auto">
              <a:xfrm>
                <a:off x="1870" y="3614"/>
                <a:ext cx="0" cy="9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82" name="Line 124"/>
              <p:cNvSpPr>
                <a:spLocks noChangeShapeType="1"/>
              </p:cNvSpPr>
              <p:nvPr/>
            </p:nvSpPr>
            <p:spPr bwMode="auto">
              <a:xfrm>
                <a:off x="1785" y="1751"/>
                <a:ext cx="0" cy="7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83" name="Line 125"/>
              <p:cNvSpPr>
                <a:spLocks noChangeShapeType="1"/>
              </p:cNvSpPr>
              <p:nvPr/>
            </p:nvSpPr>
            <p:spPr bwMode="auto">
              <a:xfrm>
                <a:off x="1785" y="1925"/>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84" name="Line 126"/>
              <p:cNvSpPr>
                <a:spLocks noChangeShapeType="1"/>
              </p:cNvSpPr>
              <p:nvPr/>
            </p:nvSpPr>
            <p:spPr bwMode="auto">
              <a:xfrm>
                <a:off x="1785" y="2099"/>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85" name="Line 127"/>
              <p:cNvSpPr>
                <a:spLocks noChangeShapeType="1"/>
              </p:cNvSpPr>
              <p:nvPr/>
            </p:nvSpPr>
            <p:spPr bwMode="auto">
              <a:xfrm>
                <a:off x="1785" y="2270"/>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86" name="Line 128"/>
              <p:cNvSpPr>
                <a:spLocks noChangeShapeType="1"/>
              </p:cNvSpPr>
              <p:nvPr/>
            </p:nvSpPr>
            <p:spPr bwMode="auto">
              <a:xfrm>
                <a:off x="1785" y="2441"/>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87" name="Line 129"/>
              <p:cNvSpPr>
                <a:spLocks noChangeShapeType="1"/>
              </p:cNvSpPr>
              <p:nvPr/>
            </p:nvSpPr>
            <p:spPr bwMode="auto">
              <a:xfrm>
                <a:off x="1785" y="2613"/>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88" name="Line 130"/>
              <p:cNvSpPr>
                <a:spLocks noChangeShapeType="1"/>
              </p:cNvSpPr>
              <p:nvPr/>
            </p:nvSpPr>
            <p:spPr bwMode="auto">
              <a:xfrm>
                <a:off x="1785" y="2781"/>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89" name="Line 131"/>
              <p:cNvSpPr>
                <a:spLocks noChangeShapeType="1"/>
              </p:cNvSpPr>
              <p:nvPr/>
            </p:nvSpPr>
            <p:spPr bwMode="auto">
              <a:xfrm>
                <a:off x="1785" y="2953"/>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90" name="Line 132"/>
              <p:cNvSpPr>
                <a:spLocks noChangeShapeType="1"/>
              </p:cNvSpPr>
              <p:nvPr/>
            </p:nvSpPr>
            <p:spPr bwMode="auto">
              <a:xfrm>
                <a:off x="1785" y="3124"/>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91" name="Line 133"/>
              <p:cNvSpPr>
                <a:spLocks noChangeShapeType="1"/>
              </p:cNvSpPr>
              <p:nvPr/>
            </p:nvSpPr>
            <p:spPr bwMode="auto">
              <a:xfrm>
                <a:off x="1785" y="3305"/>
                <a:ext cx="0" cy="7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92" name="Line 134"/>
              <p:cNvSpPr>
                <a:spLocks noChangeShapeType="1"/>
              </p:cNvSpPr>
              <p:nvPr/>
            </p:nvSpPr>
            <p:spPr bwMode="auto">
              <a:xfrm>
                <a:off x="1785" y="3479"/>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93" name="Line 135"/>
              <p:cNvSpPr>
                <a:spLocks noChangeShapeType="1"/>
              </p:cNvSpPr>
              <p:nvPr/>
            </p:nvSpPr>
            <p:spPr bwMode="auto">
              <a:xfrm>
                <a:off x="1711" y="1700"/>
                <a:ext cx="0" cy="9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94" name="Line 136"/>
              <p:cNvSpPr>
                <a:spLocks noChangeShapeType="1"/>
              </p:cNvSpPr>
              <p:nvPr/>
            </p:nvSpPr>
            <p:spPr bwMode="auto">
              <a:xfrm>
                <a:off x="1711" y="1883"/>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95" name="Line 137"/>
              <p:cNvSpPr>
                <a:spLocks noChangeShapeType="1"/>
              </p:cNvSpPr>
              <p:nvPr/>
            </p:nvSpPr>
            <p:spPr bwMode="auto">
              <a:xfrm>
                <a:off x="1711" y="2042"/>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96" name="Line 138"/>
              <p:cNvSpPr>
                <a:spLocks noChangeShapeType="1"/>
              </p:cNvSpPr>
              <p:nvPr/>
            </p:nvSpPr>
            <p:spPr bwMode="auto">
              <a:xfrm>
                <a:off x="1711" y="2214"/>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97" name="Line 139"/>
              <p:cNvSpPr>
                <a:spLocks noChangeShapeType="1"/>
              </p:cNvSpPr>
              <p:nvPr/>
            </p:nvSpPr>
            <p:spPr bwMode="auto">
              <a:xfrm>
                <a:off x="1711" y="2373"/>
                <a:ext cx="0" cy="7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98" name="Line 140"/>
              <p:cNvSpPr>
                <a:spLocks noChangeShapeType="1"/>
              </p:cNvSpPr>
              <p:nvPr/>
            </p:nvSpPr>
            <p:spPr bwMode="auto">
              <a:xfrm>
                <a:off x="1711" y="2539"/>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99" name="Line 141"/>
              <p:cNvSpPr>
                <a:spLocks noChangeShapeType="1"/>
              </p:cNvSpPr>
              <p:nvPr/>
            </p:nvSpPr>
            <p:spPr bwMode="auto">
              <a:xfrm>
                <a:off x="1711" y="2706"/>
                <a:ext cx="0" cy="7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00" name="Line 142"/>
              <p:cNvSpPr>
                <a:spLocks noChangeShapeType="1"/>
              </p:cNvSpPr>
              <p:nvPr/>
            </p:nvSpPr>
            <p:spPr bwMode="auto">
              <a:xfrm>
                <a:off x="1711" y="2867"/>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01" name="Line 143"/>
              <p:cNvSpPr>
                <a:spLocks noChangeShapeType="1"/>
              </p:cNvSpPr>
              <p:nvPr/>
            </p:nvSpPr>
            <p:spPr bwMode="auto">
              <a:xfrm>
                <a:off x="1711" y="3024"/>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02" name="Line 144"/>
              <p:cNvSpPr>
                <a:spLocks noChangeShapeType="1"/>
              </p:cNvSpPr>
              <p:nvPr/>
            </p:nvSpPr>
            <p:spPr bwMode="auto">
              <a:xfrm>
                <a:off x="1711" y="3198"/>
                <a:ext cx="0" cy="7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03" name="Line 145"/>
              <p:cNvSpPr>
                <a:spLocks noChangeShapeType="1"/>
              </p:cNvSpPr>
              <p:nvPr/>
            </p:nvSpPr>
            <p:spPr bwMode="auto">
              <a:xfrm>
                <a:off x="1711" y="3357"/>
                <a:ext cx="0" cy="9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04" name="Line 146"/>
              <p:cNvSpPr>
                <a:spLocks noChangeShapeType="1"/>
              </p:cNvSpPr>
              <p:nvPr/>
            </p:nvSpPr>
            <p:spPr bwMode="auto">
              <a:xfrm>
                <a:off x="1711" y="3538"/>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05" name="Line 147"/>
              <p:cNvSpPr>
                <a:spLocks noChangeShapeType="1"/>
              </p:cNvSpPr>
              <p:nvPr/>
            </p:nvSpPr>
            <p:spPr bwMode="auto">
              <a:xfrm>
                <a:off x="1626" y="1854"/>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06" name="Line 148"/>
              <p:cNvSpPr>
                <a:spLocks noChangeShapeType="1"/>
              </p:cNvSpPr>
              <p:nvPr/>
            </p:nvSpPr>
            <p:spPr bwMode="auto">
              <a:xfrm>
                <a:off x="1626" y="2010"/>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07" name="Line 149"/>
              <p:cNvSpPr>
                <a:spLocks noChangeShapeType="1"/>
              </p:cNvSpPr>
              <p:nvPr/>
            </p:nvSpPr>
            <p:spPr bwMode="auto">
              <a:xfrm>
                <a:off x="1626" y="2172"/>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08" name="Line 150"/>
              <p:cNvSpPr>
                <a:spLocks noChangeShapeType="1"/>
              </p:cNvSpPr>
              <p:nvPr/>
            </p:nvSpPr>
            <p:spPr bwMode="auto">
              <a:xfrm>
                <a:off x="1626" y="2326"/>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09" name="Line 151"/>
              <p:cNvSpPr>
                <a:spLocks noChangeShapeType="1"/>
              </p:cNvSpPr>
              <p:nvPr/>
            </p:nvSpPr>
            <p:spPr bwMode="auto">
              <a:xfrm>
                <a:off x="1626" y="2483"/>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10" name="Line 152"/>
              <p:cNvSpPr>
                <a:spLocks noChangeShapeType="1"/>
              </p:cNvSpPr>
              <p:nvPr/>
            </p:nvSpPr>
            <p:spPr bwMode="auto">
              <a:xfrm>
                <a:off x="1626" y="2630"/>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11" name="Line 153"/>
              <p:cNvSpPr>
                <a:spLocks noChangeShapeType="1"/>
              </p:cNvSpPr>
              <p:nvPr/>
            </p:nvSpPr>
            <p:spPr bwMode="auto">
              <a:xfrm>
                <a:off x="1626" y="2791"/>
                <a:ext cx="0" cy="7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12" name="Line 154"/>
              <p:cNvSpPr>
                <a:spLocks noChangeShapeType="1"/>
              </p:cNvSpPr>
              <p:nvPr/>
            </p:nvSpPr>
            <p:spPr bwMode="auto">
              <a:xfrm>
                <a:off x="1626" y="2948"/>
                <a:ext cx="0" cy="5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13" name="Line 155"/>
              <p:cNvSpPr>
                <a:spLocks noChangeShapeType="1"/>
              </p:cNvSpPr>
              <p:nvPr/>
            </p:nvSpPr>
            <p:spPr bwMode="auto">
              <a:xfrm>
                <a:off x="1626" y="3097"/>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14" name="Line 156"/>
              <p:cNvSpPr>
                <a:spLocks noChangeShapeType="1"/>
              </p:cNvSpPr>
              <p:nvPr/>
            </p:nvSpPr>
            <p:spPr bwMode="auto">
              <a:xfrm>
                <a:off x="1637" y="3264"/>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15" name="Line 157"/>
              <p:cNvSpPr>
                <a:spLocks noChangeShapeType="1"/>
              </p:cNvSpPr>
              <p:nvPr/>
            </p:nvSpPr>
            <p:spPr bwMode="auto">
              <a:xfrm>
                <a:off x="1626" y="3425"/>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16" name="Line 158"/>
              <p:cNvSpPr>
                <a:spLocks noChangeShapeType="1"/>
              </p:cNvSpPr>
              <p:nvPr/>
            </p:nvSpPr>
            <p:spPr bwMode="auto">
              <a:xfrm>
                <a:off x="1552" y="1815"/>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17" name="Line 159"/>
              <p:cNvSpPr>
                <a:spLocks noChangeShapeType="1"/>
              </p:cNvSpPr>
              <p:nvPr/>
            </p:nvSpPr>
            <p:spPr bwMode="auto">
              <a:xfrm>
                <a:off x="1552" y="1971"/>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18" name="Line 160"/>
              <p:cNvSpPr>
                <a:spLocks noChangeShapeType="1"/>
              </p:cNvSpPr>
              <p:nvPr/>
            </p:nvSpPr>
            <p:spPr bwMode="auto">
              <a:xfrm>
                <a:off x="1552" y="2121"/>
                <a:ext cx="0" cy="7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19" name="Line 161"/>
              <p:cNvSpPr>
                <a:spLocks noChangeShapeType="1"/>
              </p:cNvSpPr>
              <p:nvPr/>
            </p:nvSpPr>
            <p:spPr bwMode="auto">
              <a:xfrm>
                <a:off x="1552" y="2270"/>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20" name="Line 162"/>
              <p:cNvSpPr>
                <a:spLocks noChangeShapeType="1"/>
              </p:cNvSpPr>
              <p:nvPr/>
            </p:nvSpPr>
            <p:spPr bwMode="auto">
              <a:xfrm>
                <a:off x="1552" y="2427"/>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21" name="Line 163"/>
              <p:cNvSpPr>
                <a:spLocks noChangeShapeType="1"/>
              </p:cNvSpPr>
              <p:nvPr/>
            </p:nvSpPr>
            <p:spPr bwMode="auto">
              <a:xfrm>
                <a:off x="1552" y="2571"/>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22" name="Line 164"/>
              <p:cNvSpPr>
                <a:spLocks noChangeShapeType="1"/>
              </p:cNvSpPr>
              <p:nvPr/>
            </p:nvSpPr>
            <p:spPr bwMode="auto">
              <a:xfrm>
                <a:off x="1552" y="2715"/>
                <a:ext cx="0" cy="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23" name="Line 165"/>
              <p:cNvSpPr>
                <a:spLocks noChangeShapeType="1"/>
              </p:cNvSpPr>
              <p:nvPr/>
            </p:nvSpPr>
            <p:spPr bwMode="auto">
              <a:xfrm>
                <a:off x="1552" y="2867"/>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24" name="Line 166"/>
              <p:cNvSpPr>
                <a:spLocks noChangeShapeType="1"/>
              </p:cNvSpPr>
              <p:nvPr/>
            </p:nvSpPr>
            <p:spPr bwMode="auto">
              <a:xfrm>
                <a:off x="1552" y="3009"/>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25" name="Line 167"/>
              <p:cNvSpPr>
                <a:spLocks noChangeShapeType="1"/>
              </p:cNvSpPr>
              <p:nvPr/>
            </p:nvSpPr>
            <p:spPr bwMode="auto">
              <a:xfrm>
                <a:off x="1552" y="3163"/>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26" name="Line 168"/>
              <p:cNvSpPr>
                <a:spLocks noChangeShapeType="1"/>
              </p:cNvSpPr>
              <p:nvPr/>
            </p:nvSpPr>
            <p:spPr bwMode="auto">
              <a:xfrm>
                <a:off x="1552" y="3308"/>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27" name="Line 169"/>
              <p:cNvSpPr>
                <a:spLocks noChangeShapeType="1"/>
              </p:cNvSpPr>
              <p:nvPr/>
            </p:nvSpPr>
            <p:spPr bwMode="auto">
              <a:xfrm>
                <a:off x="1552" y="3467"/>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28" name="Line 170"/>
              <p:cNvSpPr>
                <a:spLocks noChangeShapeType="1"/>
              </p:cNvSpPr>
              <p:nvPr/>
            </p:nvSpPr>
            <p:spPr bwMode="auto">
              <a:xfrm>
                <a:off x="1477" y="1949"/>
                <a:ext cx="0" cy="6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29" name="Line 171"/>
              <p:cNvSpPr>
                <a:spLocks noChangeShapeType="1"/>
              </p:cNvSpPr>
              <p:nvPr/>
            </p:nvSpPr>
            <p:spPr bwMode="auto">
              <a:xfrm>
                <a:off x="1477" y="2099"/>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30" name="Line 172"/>
              <p:cNvSpPr>
                <a:spLocks noChangeShapeType="1"/>
              </p:cNvSpPr>
              <p:nvPr/>
            </p:nvSpPr>
            <p:spPr bwMode="auto">
              <a:xfrm>
                <a:off x="1477" y="2228"/>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31" name="Line 173"/>
              <p:cNvSpPr>
                <a:spLocks noChangeShapeType="1"/>
              </p:cNvSpPr>
              <p:nvPr/>
            </p:nvSpPr>
            <p:spPr bwMode="auto">
              <a:xfrm>
                <a:off x="1477" y="2370"/>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32" name="Line 174"/>
              <p:cNvSpPr>
                <a:spLocks noChangeShapeType="1"/>
              </p:cNvSpPr>
              <p:nvPr/>
            </p:nvSpPr>
            <p:spPr bwMode="auto">
              <a:xfrm>
                <a:off x="1477" y="2512"/>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33" name="Line 175"/>
              <p:cNvSpPr>
                <a:spLocks noChangeShapeType="1"/>
              </p:cNvSpPr>
              <p:nvPr/>
            </p:nvSpPr>
            <p:spPr bwMode="auto">
              <a:xfrm>
                <a:off x="1488" y="2642"/>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34" name="Line 176"/>
              <p:cNvSpPr>
                <a:spLocks noChangeShapeType="1"/>
              </p:cNvSpPr>
              <p:nvPr/>
            </p:nvSpPr>
            <p:spPr bwMode="auto">
              <a:xfrm>
                <a:off x="1477" y="2791"/>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35" name="Line 177"/>
              <p:cNvSpPr>
                <a:spLocks noChangeShapeType="1"/>
              </p:cNvSpPr>
              <p:nvPr/>
            </p:nvSpPr>
            <p:spPr bwMode="auto">
              <a:xfrm>
                <a:off x="1477" y="2938"/>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36" name="Line 178"/>
              <p:cNvSpPr>
                <a:spLocks noChangeShapeType="1"/>
              </p:cNvSpPr>
              <p:nvPr/>
            </p:nvSpPr>
            <p:spPr bwMode="auto">
              <a:xfrm>
                <a:off x="1477" y="3080"/>
                <a:ext cx="0" cy="5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37" name="Line 179"/>
              <p:cNvSpPr>
                <a:spLocks noChangeShapeType="1"/>
              </p:cNvSpPr>
              <p:nvPr/>
            </p:nvSpPr>
            <p:spPr bwMode="auto">
              <a:xfrm>
                <a:off x="1477" y="3220"/>
                <a:ext cx="0" cy="5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38" name="Line 180"/>
              <p:cNvSpPr>
                <a:spLocks noChangeShapeType="1"/>
              </p:cNvSpPr>
              <p:nvPr/>
            </p:nvSpPr>
            <p:spPr bwMode="auto">
              <a:xfrm>
                <a:off x="1477" y="3362"/>
                <a:ext cx="0" cy="5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39" name="Line 181"/>
              <p:cNvSpPr>
                <a:spLocks noChangeShapeType="1"/>
              </p:cNvSpPr>
              <p:nvPr/>
            </p:nvSpPr>
            <p:spPr bwMode="auto">
              <a:xfrm>
                <a:off x="1424" y="1915"/>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40" name="Line 182"/>
              <p:cNvSpPr>
                <a:spLocks noChangeShapeType="1"/>
              </p:cNvSpPr>
              <p:nvPr/>
            </p:nvSpPr>
            <p:spPr bwMode="auto">
              <a:xfrm>
                <a:off x="1424" y="2052"/>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41" name="Line 183"/>
              <p:cNvSpPr>
                <a:spLocks noChangeShapeType="1"/>
              </p:cNvSpPr>
              <p:nvPr/>
            </p:nvSpPr>
            <p:spPr bwMode="auto">
              <a:xfrm>
                <a:off x="1424" y="2184"/>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42" name="Line 184"/>
              <p:cNvSpPr>
                <a:spLocks noChangeShapeType="1"/>
              </p:cNvSpPr>
              <p:nvPr/>
            </p:nvSpPr>
            <p:spPr bwMode="auto">
              <a:xfrm>
                <a:off x="1424" y="2326"/>
                <a:ext cx="0" cy="5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43" name="Line 185"/>
              <p:cNvSpPr>
                <a:spLocks noChangeShapeType="1"/>
              </p:cNvSpPr>
              <p:nvPr/>
            </p:nvSpPr>
            <p:spPr bwMode="auto">
              <a:xfrm>
                <a:off x="1424" y="2453"/>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44" name="Line 186"/>
              <p:cNvSpPr>
                <a:spLocks noChangeShapeType="1"/>
              </p:cNvSpPr>
              <p:nvPr/>
            </p:nvSpPr>
            <p:spPr bwMode="auto">
              <a:xfrm>
                <a:off x="1424" y="2598"/>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45" name="Line 187"/>
              <p:cNvSpPr>
                <a:spLocks noChangeShapeType="1"/>
              </p:cNvSpPr>
              <p:nvPr/>
            </p:nvSpPr>
            <p:spPr bwMode="auto">
              <a:xfrm>
                <a:off x="1424" y="2725"/>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46" name="Line 188"/>
              <p:cNvSpPr>
                <a:spLocks noChangeShapeType="1"/>
              </p:cNvSpPr>
              <p:nvPr/>
            </p:nvSpPr>
            <p:spPr bwMode="auto">
              <a:xfrm>
                <a:off x="1424" y="2867"/>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47" name="Line 189"/>
              <p:cNvSpPr>
                <a:spLocks noChangeShapeType="1"/>
              </p:cNvSpPr>
              <p:nvPr/>
            </p:nvSpPr>
            <p:spPr bwMode="auto">
              <a:xfrm>
                <a:off x="1424" y="2997"/>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48" name="Line 190"/>
              <p:cNvSpPr>
                <a:spLocks noChangeShapeType="1"/>
              </p:cNvSpPr>
              <p:nvPr/>
            </p:nvSpPr>
            <p:spPr bwMode="auto">
              <a:xfrm>
                <a:off x="1424" y="3134"/>
                <a:ext cx="0" cy="5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49" name="Line 191"/>
              <p:cNvSpPr>
                <a:spLocks noChangeShapeType="1"/>
              </p:cNvSpPr>
              <p:nvPr/>
            </p:nvSpPr>
            <p:spPr bwMode="auto">
              <a:xfrm>
                <a:off x="1424" y="3266"/>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50" name="Line 192"/>
              <p:cNvSpPr>
                <a:spLocks noChangeShapeType="1"/>
              </p:cNvSpPr>
              <p:nvPr/>
            </p:nvSpPr>
            <p:spPr bwMode="auto">
              <a:xfrm>
                <a:off x="1424" y="3406"/>
                <a:ext cx="0" cy="5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51" name="Line 193"/>
              <p:cNvSpPr>
                <a:spLocks noChangeShapeType="1"/>
              </p:cNvSpPr>
              <p:nvPr/>
            </p:nvSpPr>
            <p:spPr bwMode="auto">
              <a:xfrm>
                <a:off x="1371" y="2025"/>
                <a:ext cx="0" cy="4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52" name="Line 194"/>
              <p:cNvSpPr>
                <a:spLocks noChangeShapeType="1"/>
              </p:cNvSpPr>
              <p:nvPr/>
            </p:nvSpPr>
            <p:spPr bwMode="auto">
              <a:xfrm>
                <a:off x="1371" y="2157"/>
                <a:ext cx="0" cy="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53" name="Line 195"/>
              <p:cNvSpPr>
                <a:spLocks noChangeShapeType="1"/>
              </p:cNvSpPr>
              <p:nvPr/>
            </p:nvSpPr>
            <p:spPr bwMode="auto">
              <a:xfrm>
                <a:off x="1371" y="2285"/>
                <a:ext cx="0" cy="5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54" name="Line 196"/>
              <p:cNvSpPr>
                <a:spLocks noChangeShapeType="1"/>
              </p:cNvSpPr>
              <p:nvPr/>
            </p:nvSpPr>
            <p:spPr bwMode="auto">
              <a:xfrm>
                <a:off x="1371" y="2412"/>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55" name="Line 197"/>
              <p:cNvSpPr>
                <a:spLocks noChangeShapeType="1"/>
              </p:cNvSpPr>
              <p:nvPr/>
            </p:nvSpPr>
            <p:spPr bwMode="auto">
              <a:xfrm>
                <a:off x="1371" y="2539"/>
                <a:ext cx="0" cy="5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56" name="Line 198"/>
              <p:cNvSpPr>
                <a:spLocks noChangeShapeType="1"/>
              </p:cNvSpPr>
              <p:nvPr/>
            </p:nvSpPr>
            <p:spPr bwMode="auto">
              <a:xfrm>
                <a:off x="1371" y="2669"/>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57" name="Line 199"/>
              <p:cNvSpPr>
                <a:spLocks noChangeShapeType="1"/>
              </p:cNvSpPr>
              <p:nvPr/>
            </p:nvSpPr>
            <p:spPr bwMode="auto">
              <a:xfrm>
                <a:off x="1371" y="2799"/>
                <a:ext cx="0" cy="5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58" name="Line 200"/>
              <p:cNvSpPr>
                <a:spLocks noChangeShapeType="1"/>
              </p:cNvSpPr>
              <p:nvPr/>
            </p:nvSpPr>
            <p:spPr bwMode="auto">
              <a:xfrm>
                <a:off x="1371" y="2936"/>
                <a:ext cx="0" cy="4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59" name="Line 201"/>
              <p:cNvSpPr>
                <a:spLocks noChangeShapeType="1"/>
              </p:cNvSpPr>
              <p:nvPr/>
            </p:nvSpPr>
            <p:spPr bwMode="auto">
              <a:xfrm>
                <a:off x="1371" y="3053"/>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60" name="Line 202"/>
              <p:cNvSpPr>
                <a:spLocks noChangeShapeType="1"/>
              </p:cNvSpPr>
              <p:nvPr/>
            </p:nvSpPr>
            <p:spPr bwMode="auto">
              <a:xfrm>
                <a:off x="1371" y="3198"/>
                <a:ext cx="0" cy="37"/>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61" name="Line 203"/>
              <p:cNvSpPr>
                <a:spLocks noChangeShapeType="1"/>
              </p:cNvSpPr>
              <p:nvPr/>
            </p:nvSpPr>
            <p:spPr bwMode="auto">
              <a:xfrm>
                <a:off x="1371" y="3325"/>
                <a:ext cx="0" cy="5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62" name="Line 204"/>
              <p:cNvSpPr>
                <a:spLocks noChangeShapeType="1"/>
              </p:cNvSpPr>
              <p:nvPr/>
            </p:nvSpPr>
            <p:spPr bwMode="auto">
              <a:xfrm>
                <a:off x="1318" y="1984"/>
                <a:ext cx="0" cy="5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63" name="Line 205"/>
              <p:cNvSpPr>
                <a:spLocks noChangeShapeType="1"/>
              </p:cNvSpPr>
              <p:nvPr/>
            </p:nvSpPr>
            <p:spPr bwMode="auto">
              <a:xfrm>
                <a:off x="1318" y="2118"/>
                <a:ext cx="0" cy="5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64" name="Line 206"/>
              <p:cNvSpPr>
                <a:spLocks noChangeShapeType="1"/>
              </p:cNvSpPr>
              <p:nvPr/>
            </p:nvSpPr>
            <p:spPr bwMode="auto">
              <a:xfrm>
                <a:off x="1318" y="2243"/>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65" name="Line 207"/>
              <p:cNvSpPr>
                <a:spLocks noChangeShapeType="1"/>
              </p:cNvSpPr>
              <p:nvPr/>
            </p:nvSpPr>
            <p:spPr bwMode="auto">
              <a:xfrm>
                <a:off x="1318" y="2363"/>
                <a:ext cx="0" cy="6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66" name="Line 208"/>
              <p:cNvSpPr>
                <a:spLocks noChangeShapeType="1"/>
              </p:cNvSpPr>
              <p:nvPr/>
            </p:nvSpPr>
            <p:spPr bwMode="auto">
              <a:xfrm>
                <a:off x="1318" y="2483"/>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67" name="Line 209"/>
              <p:cNvSpPr>
                <a:spLocks noChangeShapeType="1"/>
              </p:cNvSpPr>
              <p:nvPr/>
            </p:nvSpPr>
            <p:spPr bwMode="auto">
              <a:xfrm>
                <a:off x="1318" y="2613"/>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68" name="Line 210"/>
              <p:cNvSpPr>
                <a:spLocks noChangeShapeType="1"/>
              </p:cNvSpPr>
              <p:nvPr/>
            </p:nvSpPr>
            <p:spPr bwMode="auto">
              <a:xfrm>
                <a:off x="1318" y="2735"/>
                <a:ext cx="0" cy="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69" name="Line 211"/>
              <p:cNvSpPr>
                <a:spLocks noChangeShapeType="1"/>
              </p:cNvSpPr>
              <p:nvPr/>
            </p:nvSpPr>
            <p:spPr bwMode="auto">
              <a:xfrm>
                <a:off x="1318" y="2867"/>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70" name="Line 212"/>
              <p:cNvSpPr>
                <a:spLocks noChangeShapeType="1"/>
              </p:cNvSpPr>
              <p:nvPr/>
            </p:nvSpPr>
            <p:spPr bwMode="auto">
              <a:xfrm>
                <a:off x="1318" y="2982"/>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71" name="Line 213"/>
              <p:cNvSpPr>
                <a:spLocks noChangeShapeType="1"/>
              </p:cNvSpPr>
              <p:nvPr/>
            </p:nvSpPr>
            <p:spPr bwMode="auto">
              <a:xfrm>
                <a:off x="1318" y="3109"/>
                <a:ext cx="0" cy="5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72" name="Line 214"/>
              <p:cNvSpPr>
                <a:spLocks noChangeShapeType="1"/>
              </p:cNvSpPr>
              <p:nvPr/>
            </p:nvSpPr>
            <p:spPr bwMode="auto">
              <a:xfrm>
                <a:off x="1318" y="3237"/>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73" name="Line 215"/>
              <p:cNvSpPr>
                <a:spLocks noChangeShapeType="1"/>
              </p:cNvSpPr>
              <p:nvPr/>
            </p:nvSpPr>
            <p:spPr bwMode="auto">
              <a:xfrm>
                <a:off x="1318" y="3362"/>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74" name="Line 216"/>
              <p:cNvSpPr>
                <a:spLocks noChangeShapeType="1"/>
              </p:cNvSpPr>
              <p:nvPr/>
            </p:nvSpPr>
            <p:spPr bwMode="auto">
              <a:xfrm>
                <a:off x="1276" y="2077"/>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75" name="Line 217"/>
              <p:cNvSpPr>
                <a:spLocks noChangeShapeType="1"/>
              </p:cNvSpPr>
              <p:nvPr/>
            </p:nvSpPr>
            <p:spPr bwMode="auto">
              <a:xfrm>
                <a:off x="1276" y="2214"/>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76" name="Line 218"/>
              <p:cNvSpPr>
                <a:spLocks noChangeShapeType="1"/>
              </p:cNvSpPr>
              <p:nvPr/>
            </p:nvSpPr>
            <p:spPr bwMode="auto">
              <a:xfrm>
                <a:off x="1276" y="2326"/>
                <a:ext cx="0" cy="4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77" name="Line 219"/>
              <p:cNvSpPr>
                <a:spLocks noChangeShapeType="1"/>
              </p:cNvSpPr>
              <p:nvPr/>
            </p:nvSpPr>
            <p:spPr bwMode="auto">
              <a:xfrm>
                <a:off x="1276" y="2441"/>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78" name="Line 220"/>
              <p:cNvSpPr>
                <a:spLocks noChangeShapeType="1"/>
              </p:cNvSpPr>
              <p:nvPr/>
            </p:nvSpPr>
            <p:spPr bwMode="auto">
              <a:xfrm>
                <a:off x="1276" y="2554"/>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79" name="Line 221"/>
              <p:cNvSpPr>
                <a:spLocks noChangeShapeType="1"/>
              </p:cNvSpPr>
              <p:nvPr/>
            </p:nvSpPr>
            <p:spPr bwMode="auto">
              <a:xfrm>
                <a:off x="1276" y="2669"/>
                <a:ext cx="0" cy="6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80" name="Line 222"/>
              <p:cNvSpPr>
                <a:spLocks noChangeShapeType="1"/>
              </p:cNvSpPr>
              <p:nvPr/>
            </p:nvSpPr>
            <p:spPr bwMode="auto">
              <a:xfrm>
                <a:off x="1276" y="2799"/>
                <a:ext cx="0" cy="5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81" name="Line 223"/>
              <p:cNvSpPr>
                <a:spLocks noChangeShapeType="1"/>
              </p:cNvSpPr>
              <p:nvPr/>
            </p:nvSpPr>
            <p:spPr bwMode="auto">
              <a:xfrm>
                <a:off x="1276" y="2926"/>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82" name="Line 224"/>
              <p:cNvSpPr>
                <a:spLocks noChangeShapeType="1"/>
              </p:cNvSpPr>
              <p:nvPr/>
            </p:nvSpPr>
            <p:spPr bwMode="auto">
              <a:xfrm>
                <a:off x="1276" y="3039"/>
                <a:ext cx="0" cy="5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83" name="Line 225"/>
              <p:cNvSpPr>
                <a:spLocks noChangeShapeType="1"/>
              </p:cNvSpPr>
              <p:nvPr/>
            </p:nvSpPr>
            <p:spPr bwMode="auto">
              <a:xfrm>
                <a:off x="1276" y="3168"/>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84" name="Line 226"/>
              <p:cNvSpPr>
                <a:spLocks noChangeShapeType="1"/>
              </p:cNvSpPr>
              <p:nvPr/>
            </p:nvSpPr>
            <p:spPr bwMode="auto">
              <a:xfrm>
                <a:off x="1276" y="3281"/>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85" name="Line 227"/>
              <p:cNvSpPr>
                <a:spLocks noChangeShapeType="1"/>
              </p:cNvSpPr>
              <p:nvPr/>
            </p:nvSpPr>
            <p:spPr bwMode="auto">
              <a:xfrm>
                <a:off x="1233" y="2050"/>
                <a:ext cx="0" cy="4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86" name="Line 228"/>
              <p:cNvSpPr>
                <a:spLocks noChangeShapeType="1"/>
              </p:cNvSpPr>
              <p:nvPr/>
            </p:nvSpPr>
            <p:spPr bwMode="auto">
              <a:xfrm>
                <a:off x="1233" y="2172"/>
                <a:ext cx="0" cy="5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87" name="Line 229"/>
              <p:cNvSpPr>
                <a:spLocks noChangeShapeType="1"/>
              </p:cNvSpPr>
              <p:nvPr/>
            </p:nvSpPr>
            <p:spPr bwMode="auto">
              <a:xfrm>
                <a:off x="1233" y="2277"/>
                <a:ext cx="0" cy="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88" name="Line 230"/>
              <p:cNvSpPr>
                <a:spLocks noChangeShapeType="1"/>
              </p:cNvSpPr>
              <p:nvPr/>
            </p:nvSpPr>
            <p:spPr bwMode="auto">
              <a:xfrm>
                <a:off x="1233" y="2402"/>
                <a:ext cx="0" cy="4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89" name="Line 231"/>
              <p:cNvSpPr>
                <a:spLocks noChangeShapeType="1"/>
              </p:cNvSpPr>
              <p:nvPr/>
            </p:nvSpPr>
            <p:spPr bwMode="auto">
              <a:xfrm>
                <a:off x="1233" y="2512"/>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90" name="Line 232"/>
              <p:cNvSpPr>
                <a:spLocks noChangeShapeType="1"/>
              </p:cNvSpPr>
              <p:nvPr/>
            </p:nvSpPr>
            <p:spPr bwMode="auto">
              <a:xfrm>
                <a:off x="1233" y="2635"/>
                <a:ext cx="0" cy="3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91" name="Line 233"/>
              <p:cNvSpPr>
                <a:spLocks noChangeShapeType="1"/>
              </p:cNvSpPr>
              <p:nvPr/>
            </p:nvSpPr>
            <p:spPr bwMode="auto">
              <a:xfrm>
                <a:off x="1233" y="2740"/>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92" name="Line 234"/>
              <p:cNvSpPr>
                <a:spLocks noChangeShapeType="1"/>
              </p:cNvSpPr>
              <p:nvPr/>
            </p:nvSpPr>
            <p:spPr bwMode="auto">
              <a:xfrm>
                <a:off x="1233" y="2862"/>
                <a:ext cx="0" cy="4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93" name="Line 235"/>
              <p:cNvSpPr>
                <a:spLocks noChangeShapeType="1"/>
              </p:cNvSpPr>
              <p:nvPr/>
            </p:nvSpPr>
            <p:spPr bwMode="auto">
              <a:xfrm>
                <a:off x="1233" y="2968"/>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94" name="Line 236"/>
              <p:cNvSpPr>
                <a:spLocks noChangeShapeType="1"/>
              </p:cNvSpPr>
              <p:nvPr/>
            </p:nvSpPr>
            <p:spPr bwMode="auto">
              <a:xfrm>
                <a:off x="1233" y="3090"/>
                <a:ext cx="0" cy="47"/>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95" name="Line 237"/>
              <p:cNvSpPr>
                <a:spLocks noChangeShapeType="1"/>
              </p:cNvSpPr>
              <p:nvPr/>
            </p:nvSpPr>
            <p:spPr bwMode="auto">
              <a:xfrm>
                <a:off x="1233" y="3198"/>
                <a:ext cx="0" cy="5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96" name="Line 238"/>
              <p:cNvSpPr>
                <a:spLocks noChangeShapeType="1"/>
              </p:cNvSpPr>
              <p:nvPr/>
            </p:nvSpPr>
            <p:spPr bwMode="auto">
              <a:xfrm>
                <a:off x="1233" y="3325"/>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97" name="Line 239"/>
              <p:cNvSpPr>
                <a:spLocks noChangeShapeType="1"/>
              </p:cNvSpPr>
              <p:nvPr/>
            </p:nvSpPr>
            <p:spPr bwMode="auto">
              <a:xfrm>
                <a:off x="1191" y="2140"/>
                <a:ext cx="0" cy="4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98" name="Line 240"/>
              <p:cNvSpPr>
                <a:spLocks noChangeShapeType="1"/>
              </p:cNvSpPr>
              <p:nvPr/>
            </p:nvSpPr>
            <p:spPr bwMode="auto">
              <a:xfrm>
                <a:off x="1191" y="2255"/>
                <a:ext cx="0" cy="4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99" name="Line 241"/>
              <p:cNvSpPr>
                <a:spLocks noChangeShapeType="1"/>
              </p:cNvSpPr>
              <p:nvPr/>
            </p:nvSpPr>
            <p:spPr bwMode="auto">
              <a:xfrm>
                <a:off x="1191" y="2370"/>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00" name="Line 242"/>
              <p:cNvSpPr>
                <a:spLocks noChangeShapeType="1"/>
              </p:cNvSpPr>
              <p:nvPr/>
            </p:nvSpPr>
            <p:spPr bwMode="auto">
              <a:xfrm>
                <a:off x="1191" y="2483"/>
                <a:ext cx="0" cy="2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01" name="Line 243"/>
              <p:cNvSpPr>
                <a:spLocks noChangeShapeType="1"/>
              </p:cNvSpPr>
              <p:nvPr/>
            </p:nvSpPr>
            <p:spPr bwMode="auto">
              <a:xfrm>
                <a:off x="1191" y="2581"/>
                <a:ext cx="0" cy="4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02" name="Line 244"/>
              <p:cNvSpPr>
                <a:spLocks noChangeShapeType="1"/>
              </p:cNvSpPr>
              <p:nvPr/>
            </p:nvSpPr>
            <p:spPr bwMode="auto">
              <a:xfrm>
                <a:off x="1191" y="2684"/>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03" name="Line 245"/>
              <p:cNvSpPr>
                <a:spLocks noChangeShapeType="1"/>
              </p:cNvSpPr>
              <p:nvPr/>
            </p:nvSpPr>
            <p:spPr bwMode="auto">
              <a:xfrm>
                <a:off x="1191" y="2801"/>
                <a:ext cx="0" cy="4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04" name="Line 246"/>
              <p:cNvSpPr>
                <a:spLocks noChangeShapeType="1"/>
              </p:cNvSpPr>
              <p:nvPr/>
            </p:nvSpPr>
            <p:spPr bwMode="auto">
              <a:xfrm>
                <a:off x="1191" y="2919"/>
                <a:ext cx="0" cy="4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05" name="Line 247"/>
              <p:cNvSpPr>
                <a:spLocks noChangeShapeType="1"/>
              </p:cNvSpPr>
              <p:nvPr/>
            </p:nvSpPr>
            <p:spPr bwMode="auto">
              <a:xfrm>
                <a:off x="1191" y="3024"/>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06" name="Line 248"/>
              <p:cNvSpPr>
                <a:spLocks noChangeShapeType="1"/>
              </p:cNvSpPr>
              <p:nvPr/>
            </p:nvSpPr>
            <p:spPr bwMode="auto">
              <a:xfrm>
                <a:off x="1191" y="3139"/>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07" name="Line 249"/>
              <p:cNvSpPr>
                <a:spLocks noChangeShapeType="1"/>
              </p:cNvSpPr>
              <p:nvPr/>
            </p:nvSpPr>
            <p:spPr bwMode="auto">
              <a:xfrm>
                <a:off x="1191" y="3251"/>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08" name="Line 250"/>
              <p:cNvSpPr>
                <a:spLocks noChangeShapeType="1"/>
              </p:cNvSpPr>
              <p:nvPr/>
            </p:nvSpPr>
            <p:spPr bwMode="auto">
              <a:xfrm>
                <a:off x="2157" y="1460"/>
                <a:ext cx="0" cy="11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09" name="Line 251"/>
              <p:cNvSpPr>
                <a:spLocks noChangeShapeType="1"/>
              </p:cNvSpPr>
              <p:nvPr/>
            </p:nvSpPr>
            <p:spPr bwMode="auto">
              <a:xfrm>
                <a:off x="2157" y="1680"/>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10" name="Line 252"/>
              <p:cNvSpPr>
                <a:spLocks noChangeShapeType="1"/>
              </p:cNvSpPr>
              <p:nvPr/>
            </p:nvSpPr>
            <p:spPr bwMode="auto">
              <a:xfrm>
                <a:off x="2157" y="1881"/>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11" name="Line 253"/>
              <p:cNvSpPr>
                <a:spLocks noChangeShapeType="1"/>
              </p:cNvSpPr>
              <p:nvPr/>
            </p:nvSpPr>
            <p:spPr bwMode="auto">
              <a:xfrm>
                <a:off x="2157" y="2074"/>
                <a:ext cx="0" cy="9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12" name="Line 254"/>
              <p:cNvSpPr>
                <a:spLocks noChangeShapeType="1"/>
              </p:cNvSpPr>
              <p:nvPr/>
            </p:nvSpPr>
            <p:spPr bwMode="auto">
              <a:xfrm>
                <a:off x="2157" y="2285"/>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13" name="Line 255"/>
              <p:cNvSpPr>
                <a:spLocks noChangeShapeType="1"/>
              </p:cNvSpPr>
              <p:nvPr/>
            </p:nvSpPr>
            <p:spPr bwMode="auto">
              <a:xfrm>
                <a:off x="2157" y="2478"/>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14" name="Line 256"/>
              <p:cNvSpPr>
                <a:spLocks noChangeShapeType="1"/>
              </p:cNvSpPr>
              <p:nvPr/>
            </p:nvSpPr>
            <p:spPr bwMode="auto">
              <a:xfrm>
                <a:off x="2157" y="2674"/>
                <a:ext cx="0" cy="9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15" name="Line 257"/>
              <p:cNvSpPr>
                <a:spLocks noChangeShapeType="1"/>
              </p:cNvSpPr>
              <p:nvPr/>
            </p:nvSpPr>
            <p:spPr bwMode="auto">
              <a:xfrm>
                <a:off x="2157" y="2877"/>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16" name="Line 258"/>
              <p:cNvSpPr>
                <a:spLocks noChangeShapeType="1"/>
              </p:cNvSpPr>
              <p:nvPr/>
            </p:nvSpPr>
            <p:spPr bwMode="auto">
              <a:xfrm>
                <a:off x="2157" y="3073"/>
                <a:ext cx="0" cy="9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17" name="Line 259"/>
              <p:cNvSpPr>
                <a:spLocks noChangeShapeType="1"/>
              </p:cNvSpPr>
              <p:nvPr/>
            </p:nvSpPr>
            <p:spPr bwMode="auto">
              <a:xfrm>
                <a:off x="2157" y="3276"/>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18" name="Line 260"/>
              <p:cNvSpPr>
                <a:spLocks noChangeShapeType="1"/>
              </p:cNvSpPr>
              <p:nvPr/>
            </p:nvSpPr>
            <p:spPr bwMode="auto">
              <a:xfrm>
                <a:off x="2157" y="3486"/>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19" name="Line 261"/>
              <p:cNvSpPr>
                <a:spLocks noChangeShapeType="1"/>
              </p:cNvSpPr>
              <p:nvPr/>
            </p:nvSpPr>
            <p:spPr bwMode="auto">
              <a:xfrm>
                <a:off x="2157" y="3685"/>
                <a:ext cx="0" cy="9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grpSp>
        <p:grpSp>
          <p:nvGrpSpPr>
            <p:cNvPr id="25" name="Group 262"/>
            <p:cNvGrpSpPr>
              <a:grpSpLocks/>
            </p:cNvGrpSpPr>
            <p:nvPr/>
          </p:nvGrpSpPr>
          <p:grpSpPr bwMode="auto">
            <a:xfrm rot="-5400000" flipH="1" flipV="1">
              <a:off x="2500" y="2004"/>
              <a:ext cx="178" cy="958"/>
              <a:chOff x="1150" y="1456"/>
              <a:chExt cx="1125" cy="2345"/>
            </a:xfrm>
          </p:grpSpPr>
          <p:sp>
            <p:nvSpPr>
              <p:cNvPr id="26" name="Rectangle 263"/>
              <p:cNvSpPr>
                <a:spLocks noChangeArrowheads="1"/>
              </p:cNvSpPr>
              <p:nvPr/>
            </p:nvSpPr>
            <p:spPr bwMode="auto">
              <a:xfrm>
                <a:off x="2036" y="1461"/>
                <a:ext cx="237" cy="2330"/>
              </a:xfrm>
              <a:prstGeom prst="rect">
                <a:avLst/>
              </a:prstGeom>
              <a:solidFill>
                <a:srgbClr val="D6EBF6"/>
              </a:solidFill>
              <a:ln w="12700">
                <a:solidFill>
                  <a:srgbClr val="000000"/>
                </a:solid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7" name="Freeform 264"/>
              <p:cNvSpPr>
                <a:spLocks/>
              </p:cNvSpPr>
              <p:nvPr/>
            </p:nvSpPr>
            <p:spPr bwMode="auto">
              <a:xfrm>
                <a:off x="1159" y="1456"/>
                <a:ext cx="877" cy="2345"/>
              </a:xfrm>
              <a:custGeom>
                <a:avLst/>
                <a:gdLst>
                  <a:gd name="T0" fmla="*/ 884 w 885"/>
                  <a:gd name="T1" fmla="*/ 0 h 2345"/>
                  <a:gd name="T2" fmla="*/ 884 w 885"/>
                  <a:gd name="T3" fmla="*/ 0 h 2345"/>
                  <a:gd name="T4" fmla="*/ 0 w 885"/>
                  <a:gd name="T5" fmla="*/ 647 h 2345"/>
                  <a:gd name="T6" fmla="*/ 0 w 885"/>
                  <a:gd name="T7" fmla="*/ 1884 h 2345"/>
                  <a:gd name="T8" fmla="*/ 884 w 885"/>
                  <a:gd name="T9" fmla="*/ 2344 h 2345"/>
                  <a:gd name="T10" fmla="*/ 884 w 885"/>
                  <a:gd name="T11" fmla="*/ 0 h 2345"/>
                  <a:gd name="T12" fmla="*/ 0 60000 65536"/>
                  <a:gd name="T13" fmla="*/ 0 60000 65536"/>
                  <a:gd name="T14" fmla="*/ 0 60000 65536"/>
                  <a:gd name="T15" fmla="*/ 0 60000 65536"/>
                  <a:gd name="T16" fmla="*/ 0 60000 65536"/>
                  <a:gd name="T17" fmla="*/ 0 60000 65536"/>
                  <a:gd name="T18" fmla="*/ 0 w 885"/>
                  <a:gd name="T19" fmla="*/ 0 h 2345"/>
                  <a:gd name="T20" fmla="*/ 885 w 885"/>
                  <a:gd name="T21" fmla="*/ 2345 h 2345"/>
                </a:gdLst>
                <a:ahLst/>
                <a:cxnLst>
                  <a:cxn ang="T12">
                    <a:pos x="T0" y="T1"/>
                  </a:cxn>
                  <a:cxn ang="T13">
                    <a:pos x="T2" y="T3"/>
                  </a:cxn>
                  <a:cxn ang="T14">
                    <a:pos x="T4" y="T5"/>
                  </a:cxn>
                  <a:cxn ang="T15">
                    <a:pos x="T6" y="T7"/>
                  </a:cxn>
                  <a:cxn ang="T16">
                    <a:pos x="T8" y="T9"/>
                  </a:cxn>
                  <a:cxn ang="T17">
                    <a:pos x="T10" y="T11"/>
                  </a:cxn>
                </a:cxnLst>
                <a:rect l="T18" t="T19" r="T20" b="T21"/>
                <a:pathLst>
                  <a:path w="885" h="2345">
                    <a:moveTo>
                      <a:pt x="884" y="0"/>
                    </a:moveTo>
                    <a:lnTo>
                      <a:pt x="884" y="0"/>
                    </a:lnTo>
                    <a:lnTo>
                      <a:pt x="0" y="647"/>
                    </a:lnTo>
                    <a:lnTo>
                      <a:pt x="0" y="1884"/>
                    </a:lnTo>
                    <a:lnTo>
                      <a:pt x="884" y="2344"/>
                    </a:lnTo>
                    <a:lnTo>
                      <a:pt x="884" y="0"/>
                    </a:lnTo>
                  </a:path>
                </a:pathLst>
              </a:custGeom>
              <a:solidFill>
                <a:srgbClr val="D6EBF6"/>
              </a:solidFill>
              <a:ln w="12700" cap="rnd" cmpd="sng">
                <a:solidFill>
                  <a:srgbClr val="000000"/>
                </a:solidFill>
                <a:prstDash val="solid"/>
                <a:roun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grpSp>
            <p:nvGrpSpPr>
              <p:cNvPr id="28" name="Group 265"/>
              <p:cNvGrpSpPr>
                <a:grpSpLocks/>
              </p:cNvGrpSpPr>
              <p:nvPr/>
            </p:nvGrpSpPr>
            <p:grpSpPr bwMode="auto">
              <a:xfrm>
                <a:off x="2045" y="1580"/>
                <a:ext cx="225" cy="2105"/>
                <a:chOff x="2045" y="1580"/>
                <a:chExt cx="225" cy="2105"/>
              </a:xfrm>
            </p:grpSpPr>
            <p:sp>
              <p:nvSpPr>
                <p:cNvPr id="212" name="Line 266"/>
                <p:cNvSpPr>
                  <a:spLocks noChangeShapeType="1"/>
                </p:cNvSpPr>
                <p:nvPr/>
              </p:nvSpPr>
              <p:spPr bwMode="auto">
                <a:xfrm>
                  <a:off x="2056" y="1581"/>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13" name="Line 267"/>
                <p:cNvSpPr>
                  <a:spLocks noChangeShapeType="1"/>
                </p:cNvSpPr>
                <p:nvPr/>
              </p:nvSpPr>
              <p:spPr bwMode="auto">
                <a:xfrm>
                  <a:off x="2056" y="1679"/>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14" name="Line 268"/>
                <p:cNvSpPr>
                  <a:spLocks noChangeShapeType="1"/>
                </p:cNvSpPr>
                <p:nvPr/>
              </p:nvSpPr>
              <p:spPr bwMode="auto">
                <a:xfrm>
                  <a:off x="2056" y="1779"/>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15" name="Line 269"/>
                <p:cNvSpPr>
                  <a:spLocks noChangeShapeType="1"/>
                </p:cNvSpPr>
                <p:nvPr/>
              </p:nvSpPr>
              <p:spPr bwMode="auto">
                <a:xfrm>
                  <a:off x="2056" y="1879"/>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16" name="Line 270"/>
                <p:cNvSpPr>
                  <a:spLocks noChangeShapeType="1"/>
                </p:cNvSpPr>
                <p:nvPr/>
              </p:nvSpPr>
              <p:spPr bwMode="auto">
                <a:xfrm>
                  <a:off x="2056" y="1980"/>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17" name="Line 271"/>
                <p:cNvSpPr>
                  <a:spLocks noChangeShapeType="1"/>
                </p:cNvSpPr>
                <p:nvPr/>
              </p:nvSpPr>
              <p:spPr bwMode="auto">
                <a:xfrm>
                  <a:off x="2056" y="2078"/>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18" name="Line 272"/>
                <p:cNvSpPr>
                  <a:spLocks noChangeShapeType="1"/>
                </p:cNvSpPr>
                <p:nvPr/>
              </p:nvSpPr>
              <p:spPr bwMode="auto">
                <a:xfrm>
                  <a:off x="2056" y="2178"/>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19" name="Line 273"/>
                <p:cNvSpPr>
                  <a:spLocks noChangeShapeType="1"/>
                </p:cNvSpPr>
                <p:nvPr/>
              </p:nvSpPr>
              <p:spPr bwMode="auto">
                <a:xfrm>
                  <a:off x="2056" y="2278"/>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20" name="Line 274"/>
                <p:cNvSpPr>
                  <a:spLocks noChangeShapeType="1"/>
                </p:cNvSpPr>
                <p:nvPr/>
              </p:nvSpPr>
              <p:spPr bwMode="auto">
                <a:xfrm>
                  <a:off x="2056" y="2379"/>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21" name="Line 275"/>
                <p:cNvSpPr>
                  <a:spLocks noChangeShapeType="1"/>
                </p:cNvSpPr>
                <p:nvPr/>
              </p:nvSpPr>
              <p:spPr bwMode="auto">
                <a:xfrm>
                  <a:off x="2056" y="2477"/>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22" name="Line 276"/>
                <p:cNvSpPr>
                  <a:spLocks noChangeShapeType="1"/>
                </p:cNvSpPr>
                <p:nvPr/>
              </p:nvSpPr>
              <p:spPr bwMode="auto">
                <a:xfrm>
                  <a:off x="2056" y="2577"/>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23" name="Line 277"/>
                <p:cNvSpPr>
                  <a:spLocks noChangeShapeType="1"/>
                </p:cNvSpPr>
                <p:nvPr/>
              </p:nvSpPr>
              <p:spPr bwMode="auto">
                <a:xfrm>
                  <a:off x="2056" y="2677"/>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24" name="Line 278"/>
                <p:cNvSpPr>
                  <a:spLocks noChangeShapeType="1"/>
                </p:cNvSpPr>
                <p:nvPr/>
              </p:nvSpPr>
              <p:spPr bwMode="auto">
                <a:xfrm>
                  <a:off x="2056" y="2778"/>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25" name="Line 279"/>
                <p:cNvSpPr>
                  <a:spLocks noChangeShapeType="1"/>
                </p:cNvSpPr>
                <p:nvPr/>
              </p:nvSpPr>
              <p:spPr bwMode="auto">
                <a:xfrm>
                  <a:off x="2056" y="2876"/>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26" name="Line 280"/>
                <p:cNvSpPr>
                  <a:spLocks noChangeShapeType="1"/>
                </p:cNvSpPr>
                <p:nvPr/>
              </p:nvSpPr>
              <p:spPr bwMode="auto">
                <a:xfrm>
                  <a:off x="2056" y="2976"/>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27" name="Line 281"/>
                <p:cNvSpPr>
                  <a:spLocks noChangeShapeType="1"/>
                </p:cNvSpPr>
                <p:nvPr/>
              </p:nvSpPr>
              <p:spPr bwMode="auto">
                <a:xfrm>
                  <a:off x="2056" y="3076"/>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28" name="Line 282"/>
                <p:cNvSpPr>
                  <a:spLocks noChangeShapeType="1"/>
                </p:cNvSpPr>
                <p:nvPr/>
              </p:nvSpPr>
              <p:spPr bwMode="auto">
                <a:xfrm>
                  <a:off x="2056" y="3174"/>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29" name="Line 283"/>
                <p:cNvSpPr>
                  <a:spLocks noChangeShapeType="1"/>
                </p:cNvSpPr>
                <p:nvPr/>
              </p:nvSpPr>
              <p:spPr bwMode="auto">
                <a:xfrm>
                  <a:off x="2056" y="3275"/>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30" name="Line 284"/>
                <p:cNvSpPr>
                  <a:spLocks noChangeShapeType="1"/>
                </p:cNvSpPr>
                <p:nvPr/>
              </p:nvSpPr>
              <p:spPr bwMode="auto">
                <a:xfrm>
                  <a:off x="2056" y="3375"/>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31" name="Line 285"/>
                <p:cNvSpPr>
                  <a:spLocks noChangeShapeType="1"/>
                </p:cNvSpPr>
                <p:nvPr/>
              </p:nvSpPr>
              <p:spPr bwMode="auto">
                <a:xfrm>
                  <a:off x="2056" y="3488"/>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32" name="Line 286"/>
                <p:cNvSpPr>
                  <a:spLocks noChangeShapeType="1"/>
                </p:cNvSpPr>
                <p:nvPr/>
              </p:nvSpPr>
              <p:spPr bwMode="auto">
                <a:xfrm>
                  <a:off x="2056" y="3588"/>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33" name="Line 287"/>
                <p:cNvSpPr>
                  <a:spLocks noChangeShapeType="1"/>
                </p:cNvSpPr>
                <p:nvPr/>
              </p:nvSpPr>
              <p:spPr bwMode="auto">
                <a:xfrm>
                  <a:off x="2056" y="3686"/>
                  <a:ext cx="227" cy="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grpSp>
          <p:sp>
            <p:nvSpPr>
              <p:cNvPr id="29" name="Line 288"/>
              <p:cNvSpPr>
                <a:spLocks noChangeShapeType="1"/>
              </p:cNvSpPr>
              <p:nvPr/>
            </p:nvSpPr>
            <p:spPr bwMode="auto">
              <a:xfrm flipH="1">
                <a:off x="1149" y="1583"/>
                <a:ext cx="897" cy="57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0" name="Line 289"/>
              <p:cNvSpPr>
                <a:spLocks noChangeShapeType="1"/>
              </p:cNvSpPr>
              <p:nvPr/>
            </p:nvSpPr>
            <p:spPr bwMode="auto">
              <a:xfrm flipH="1">
                <a:off x="1149" y="1681"/>
                <a:ext cx="897" cy="53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1" name="Line 290"/>
              <p:cNvSpPr>
                <a:spLocks noChangeShapeType="1"/>
              </p:cNvSpPr>
              <p:nvPr/>
            </p:nvSpPr>
            <p:spPr bwMode="auto">
              <a:xfrm flipH="1">
                <a:off x="1149" y="1784"/>
                <a:ext cx="897" cy="49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2" name="Line 291"/>
              <p:cNvSpPr>
                <a:spLocks noChangeShapeType="1"/>
              </p:cNvSpPr>
              <p:nvPr/>
            </p:nvSpPr>
            <p:spPr bwMode="auto">
              <a:xfrm flipH="1">
                <a:off x="1149" y="1882"/>
                <a:ext cx="897" cy="43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3" name="Line 292"/>
              <p:cNvSpPr>
                <a:spLocks noChangeShapeType="1"/>
              </p:cNvSpPr>
              <p:nvPr/>
            </p:nvSpPr>
            <p:spPr bwMode="auto">
              <a:xfrm flipH="1">
                <a:off x="1149" y="1982"/>
                <a:ext cx="897" cy="39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4" name="Line 293"/>
              <p:cNvSpPr>
                <a:spLocks noChangeShapeType="1"/>
              </p:cNvSpPr>
              <p:nvPr/>
            </p:nvSpPr>
            <p:spPr bwMode="auto">
              <a:xfrm flipH="1">
                <a:off x="1149" y="2080"/>
                <a:ext cx="897" cy="34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5" name="Line 294"/>
              <p:cNvSpPr>
                <a:spLocks noChangeShapeType="1"/>
              </p:cNvSpPr>
              <p:nvPr/>
            </p:nvSpPr>
            <p:spPr bwMode="auto">
              <a:xfrm flipH="1">
                <a:off x="1149" y="2183"/>
                <a:ext cx="897" cy="30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6" name="Line 295"/>
              <p:cNvSpPr>
                <a:spLocks noChangeShapeType="1"/>
              </p:cNvSpPr>
              <p:nvPr/>
            </p:nvSpPr>
            <p:spPr bwMode="auto">
              <a:xfrm flipH="1">
                <a:off x="1149" y="2281"/>
                <a:ext cx="897" cy="247"/>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7" name="Line 296"/>
              <p:cNvSpPr>
                <a:spLocks noChangeShapeType="1"/>
              </p:cNvSpPr>
              <p:nvPr/>
            </p:nvSpPr>
            <p:spPr bwMode="auto">
              <a:xfrm flipH="1">
                <a:off x="1149" y="2381"/>
                <a:ext cx="897" cy="20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8" name="Line 297"/>
              <p:cNvSpPr>
                <a:spLocks noChangeShapeType="1"/>
              </p:cNvSpPr>
              <p:nvPr/>
            </p:nvSpPr>
            <p:spPr bwMode="auto">
              <a:xfrm flipH="1">
                <a:off x="1149" y="2479"/>
                <a:ext cx="897" cy="1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39" name="Line 298"/>
              <p:cNvSpPr>
                <a:spLocks noChangeShapeType="1"/>
              </p:cNvSpPr>
              <p:nvPr/>
            </p:nvSpPr>
            <p:spPr bwMode="auto">
              <a:xfrm flipH="1">
                <a:off x="1149" y="2580"/>
                <a:ext cx="897" cy="10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0" name="Line 299"/>
              <p:cNvSpPr>
                <a:spLocks noChangeShapeType="1"/>
              </p:cNvSpPr>
              <p:nvPr/>
            </p:nvSpPr>
            <p:spPr bwMode="auto">
              <a:xfrm flipH="1">
                <a:off x="1149" y="2680"/>
                <a:ext cx="897" cy="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1" name="Line 300"/>
              <p:cNvSpPr>
                <a:spLocks noChangeShapeType="1"/>
              </p:cNvSpPr>
              <p:nvPr/>
            </p:nvSpPr>
            <p:spPr bwMode="auto">
              <a:xfrm flipH="1">
                <a:off x="1149" y="2780"/>
                <a:ext cx="897" cy="2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2" name="Line 301"/>
              <p:cNvSpPr>
                <a:spLocks noChangeShapeType="1"/>
              </p:cNvSpPr>
              <p:nvPr/>
            </p:nvSpPr>
            <p:spPr bwMode="auto">
              <a:xfrm flipH="1" flipV="1">
                <a:off x="1149" y="2856"/>
                <a:ext cx="897" cy="2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3" name="Line 302"/>
              <p:cNvSpPr>
                <a:spLocks noChangeShapeType="1"/>
              </p:cNvSpPr>
              <p:nvPr/>
            </p:nvSpPr>
            <p:spPr bwMode="auto">
              <a:xfrm flipH="1" flipV="1">
                <a:off x="1149" y="2912"/>
                <a:ext cx="897"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4" name="Line 303"/>
              <p:cNvSpPr>
                <a:spLocks noChangeShapeType="1"/>
              </p:cNvSpPr>
              <p:nvPr/>
            </p:nvSpPr>
            <p:spPr bwMode="auto">
              <a:xfrm flipH="1" flipV="1">
                <a:off x="1149" y="2954"/>
                <a:ext cx="897" cy="12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5" name="Line 304"/>
              <p:cNvSpPr>
                <a:spLocks noChangeShapeType="1"/>
              </p:cNvSpPr>
              <p:nvPr/>
            </p:nvSpPr>
            <p:spPr bwMode="auto">
              <a:xfrm flipH="1" flipV="1">
                <a:off x="1149" y="3013"/>
                <a:ext cx="897" cy="1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6" name="Line 305"/>
              <p:cNvSpPr>
                <a:spLocks noChangeShapeType="1"/>
              </p:cNvSpPr>
              <p:nvPr/>
            </p:nvSpPr>
            <p:spPr bwMode="auto">
              <a:xfrm flipH="1" flipV="1">
                <a:off x="1149" y="3072"/>
                <a:ext cx="897" cy="20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7" name="Line 306"/>
              <p:cNvSpPr>
                <a:spLocks noChangeShapeType="1"/>
              </p:cNvSpPr>
              <p:nvPr/>
            </p:nvSpPr>
            <p:spPr bwMode="auto">
              <a:xfrm flipH="1" flipV="1">
                <a:off x="1149" y="3128"/>
                <a:ext cx="897" cy="25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8" name="Line 307"/>
              <p:cNvSpPr>
                <a:spLocks noChangeShapeType="1"/>
              </p:cNvSpPr>
              <p:nvPr/>
            </p:nvSpPr>
            <p:spPr bwMode="auto">
              <a:xfrm flipH="1" flipV="1">
                <a:off x="1149" y="3169"/>
                <a:ext cx="897" cy="30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9" name="Line 308"/>
              <p:cNvSpPr>
                <a:spLocks noChangeShapeType="1"/>
              </p:cNvSpPr>
              <p:nvPr/>
            </p:nvSpPr>
            <p:spPr bwMode="auto">
              <a:xfrm flipH="1" flipV="1">
                <a:off x="1149" y="3228"/>
                <a:ext cx="897" cy="36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0" name="Line 309"/>
              <p:cNvSpPr>
                <a:spLocks noChangeShapeType="1"/>
              </p:cNvSpPr>
              <p:nvPr/>
            </p:nvSpPr>
            <p:spPr bwMode="auto">
              <a:xfrm flipH="1" flipV="1">
                <a:off x="1149" y="3282"/>
                <a:ext cx="897" cy="40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1" name="Line 310"/>
              <p:cNvSpPr>
                <a:spLocks noChangeShapeType="1"/>
              </p:cNvSpPr>
              <p:nvPr/>
            </p:nvSpPr>
            <p:spPr bwMode="auto">
              <a:xfrm>
                <a:off x="1964" y="1637"/>
                <a:ext cx="0" cy="9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2" name="Line 311"/>
              <p:cNvSpPr>
                <a:spLocks noChangeShapeType="1"/>
              </p:cNvSpPr>
              <p:nvPr/>
            </p:nvSpPr>
            <p:spPr bwMode="auto">
              <a:xfrm>
                <a:off x="1964" y="1831"/>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3" name="Line 312"/>
              <p:cNvSpPr>
                <a:spLocks noChangeShapeType="1"/>
              </p:cNvSpPr>
              <p:nvPr/>
            </p:nvSpPr>
            <p:spPr bwMode="auto">
              <a:xfrm>
                <a:off x="1964" y="2014"/>
                <a:ext cx="0" cy="9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4" name="Line 313"/>
              <p:cNvSpPr>
                <a:spLocks noChangeShapeType="1"/>
              </p:cNvSpPr>
              <p:nvPr/>
            </p:nvSpPr>
            <p:spPr bwMode="auto">
              <a:xfrm>
                <a:off x="1964" y="2215"/>
                <a:ext cx="0" cy="7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5" name="Line 314"/>
              <p:cNvSpPr>
                <a:spLocks noChangeShapeType="1"/>
              </p:cNvSpPr>
              <p:nvPr/>
            </p:nvSpPr>
            <p:spPr bwMode="auto">
              <a:xfrm>
                <a:off x="1964" y="2401"/>
                <a:ext cx="0" cy="9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6" name="Line 315"/>
              <p:cNvSpPr>
                <a:spLocks noChangeShapeType="1"/>
              </p:cNvSpPr>
              <p:nvPr/>
            </p:nvSpPr>
            <p:spPr bwMode="auto">
              <a:xfrm>
                <a:off x="1964" y="2584"/>
                <a:ext cx="0" cy="9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7" name="Line 316"/>
              <p:cNvSpPr>
                <a:spLocks noChangeShapeType="1"/>
              </p:cNvSpPr>
              <p:nvPr/>
            </p:nvSpPr>
            <p:spPr bwMode="auto">
              <a:xfrm>
                <a:off x="1964" y="2778"/>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8" name="Line 317"/>
              <p:cNvSpPr>
                <a:spLocks noChangeShapeType="1"/>
              </p:cNvSpPr>
              <p:nvPr/>
            </p:nvSpPr>
            <p:spPr bwMode="auto">
              <a:xfrm>
                <a:off x="1964" y="2969"/>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9" name="Line 318"/>
              <p:cNvSpPr>
                <a:spLocks noChangeShapeType="1"/>
              </p:cNvSpPr>
              <p:nvPr/>
            </p:nvSpPr>
            <p:spPr bwMode="auto">
              <a:xfrm>
                <a:off x="1964" y="3155"/>
                <a:ext cx="0" cy="9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0" name="Line 319"/>
              <p:cNvSpPr>
                <a:spLocks noChangeShapeType="1"/>
              </p:cNvSpPr>
              <p:nvPr/>
            </p:nvSpPr>
            <p:spPr bwMode="auto">
              <a:xfrm>
                <a:off x="1964" y="3353"/>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1" name="Line 320"/>
              <p:cNvSpPr>
                <a:spLocks noChangeShapeType="1"/>
              </p:cNvSpPr>
              <p:nvPr/>
            </p:nvSpPr>
            <p:spPr bwMode="auto">
              <a:xfrm>
                <a:off x="1964" y="3554"/>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2" name="Line 321"/>
              <p:cNvSpPr>
                <a:spLocks noChangeShapeType="1"/>
              </p:cNvSpPr>
              <p:nvPr/>
            </p:nvSpPr>
            <p:spPr bwMode="auto">
              <a:xfrm>
                <a:off x="1881" y="1588"/>
                <a:ext cx="0" cy="9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3" name="Line 322"/>
              <p:cNvSpPr>
                <a:spLocks noChangeShapeType="1"/>
              </p:cNvSpPr>
              <p:nvPr/>
            </p:nvSpPr>
            <p:spPr bwMode="auto">
              <a:xfrm>
                <a:off x="1881" y="1779"/>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4" name="Line 323"/>
              <p:cNvSpPr>
                <a:spLocks noChangeShapeType="1"/>
              </p:cNvSpPr>
              <p:nvPr/>
            </p:nvSpPr>
            <p:spPr bwMode="auto">
              <a:xfrm>
                <a:off x="1881" y="1972"/>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5" name="Line 324"/>
              <p:cNvSpPr>
                <a:spLocks noChangeShapeType="1"/>
              </p:cNvSpPr>
              <p:nvPr/>
            </p:nvSpPr>
            <p:spPr bwMode="auto">
              <a:xfrm>
                <a:off x="1881" y="2141"/>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6" name="Line 325"/>
              <p:cNvSpPr>
                <a:spLocks noChangeShapeType="1"/>
              </p:cNvSpPr>
              <p:nvPr/>
            </p:nvSpPr>
            <p:spPr bwMode="auto">
              <a:xfrm>
                <a:off x="1881" y="2327"/>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7" name="Line 326"/>
              <p:cNvSpPr>
                <a:spLocks noChangeShapeType="1"/>
              </p:cNvSpPr>
              <p:nvPr/>
            </p:nvSpPr>
            <p:spPr bwMode="auto">
              <a:xfrm>
                <a:off x="1881" y="2513"/>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8" name="Line 327"/>
              <p:cNvSpPr>
                <a:spLocks noChangeShapeType="1"/>
              </p:cNvSpPr>
              <p:nvPr/>
            </p:nvSpPr>
            <p:spPr bwMode="auto">
              <a:xfrm>
                <a:off x="1881" y="2699"/>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9" name="Line 328"/>
              <p:cNvSpPr>
                <a:spLocks noChangeShapeType="1"/>
              </p:cNvSpPr>
              <p:nvPr/>
            </p:nvSpPr>
            <p:spPr bwMode="auto">
              <a:xfrm>
                <a:off x="1881" y="2868"/>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70" name="Line 329"/>
              <p:cNvSpPr>
                <a:spLocks noChangeShapeType="1"/>
              </p:cNvSpPr>
              <p:nvPr/>
            </p:nvSpPr>
            <p:spPr bwMode="auto">
              <a:xfrm>
                <a:off x="1881" y="3054"/>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71" name="Line 330"/>
              <p:cNvSpPr>
                <a:spLocks noChangeShapeType="1"/>
              </p:cNvSpPr>
              <p:nvPr/>
            </p:nvSpPr>
            <p:spPr bwMode="auto">
              <a:xfrm>
                <a:off x="1881" y="3236"/>
                <a:ext cx="0" cy="8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72" name="Line 331"/>
              <p:cNvSpPr>
                <a:spLocks noChangeShapeType="1"/>
              </p:cNvSpPr>
              <p:nvPr/>
            </p:nvSpPr>
            <p:spPr bwMode="auto">
              <a:xfrm>
                <a:off x="1881" y="3409"/>
                <a:ext cx="0" cy="9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73" name="Line 332"/>
              <p:cNvSpPr>
                <a:spLocks noChangeShapeType="1"/>
              </p:cNvSpPr>
              <p:nvPr/>
            </p:nvSpPr>
            <p:spPr bwMode="auto">
              <a:xfrm>
                <a:off x="1881" y="3615"/>
                <a:ext cx="0" cy="9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74" name="Line 333"/>
              <p:cNvSpPr>
                <a:spLocks noChangeShapeType="1"/>
              </p:cNvSpPr>
              <p:nvPr/>
            </p:nvSpPr>
            <p:spPr bwMode="auto">
              <a:xfrm>
                <a:off x="1788" y="1752"/>
                <a:ext cx="0" cy="7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75" name="Line 334"/>
              <p:cNvSpPr>
                <a:spLocks noChangeShapeType="1"/>
              </p:cNvSpPr>
              <p:nvPr/>
            </p:nvSpPr>
            <p:spPr bwMode="auto">
              <a:xfrm>
                <a:off x="1788" y="1926"/>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76" name="Line 335"/>
              <p:cNvSpPr>
                <a:spLocks noChangeShapeType="1"/>
              </p:cNvSpPr>
              <p:nvPr/>
            </p:nvSpPr>
            <p:spPr bwMode="auto">
              <a:xfrm>
                <a:off x="1788" y="2100"/>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77" name="Line 336"/>
              <p:cNvSpPr>
                <a:spLocks noChangeShapeType="1"/>
              </p:cNvSpPr>
              <p:nvPr/>
            </p:nvSpPr>
            <p:spPr bwMode="auto">
              <a:xfrm>
                <a:off x="1788" y="2271"/>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78" name="Line 337"/>
              <p:cNvSpPr>
                <a:spLocks noChangeShapeType="1"/>
              </p:cNvSpPr>
              <p:nvPr/>
            </p:nvSpPr>
            <p:spPr bwMode="auto">
              <a:xfrm>
                <a:off x="1788" y="2442"/>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79" name="Line 338"/>
              <p:cNvSpPr>
                <a:spLocks noChangeShapeType="1"/>
              </p:cNvSpPr>
              <p:nvPr/>
            </p:nvSpPr>
            <p:spPr bwMode="auto">
              <a:xfrm>
                <a:off x="1788" y="2614"/>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80" name="Line 339"/>
              <p:cNvSpPr>
                <a:spLocks noChangeShapeType="1"/>
              </p:cNvSpPr>
              <p:nvPr/>
            </p:nvSpPr>
            <p:spPr bwMode="auto">
              <a:xfrm>
                <a:off x="1788" y="2783"/>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81" name="Line 340"/>
              <p:cNvSpPr>
                <a:spLocks noChangeShapeType="1"/>
              </p:cNvSpPr>
              <p:nvPr/>
            </p:nvSpPr>
            <p:spPr bwMode="auto">
              <a:xfrm>
                <a:off x="1788" y="2954"/>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82" name="Line 341"/>
              <p:cNvSpPr>
                <a:spLocks noChangeShapeType="1"/>
              </p:cNvSpPr>
              <p:nvPr/>
            </p:nvSpPr>
            <p:spPr bwMode="auto">
              <a:xfrm>
                <a:off x="1788" y="3125"/>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83" name="Line 342"/>
              <p:cNvSpPr>
                <a:spLocks noChangeShapeType="1"/>
              </p:cNvSpPr>
              <p:nvPr/>
            </p:nvSpPr>
            <p:spPr bwMode="auto">
              <a:xfrm>
                <a:off x="1788" y="3307"/>
                <a:ext cx="0" cy="7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84" name="Line 343"/>
              <p:cNvSpPr>
                <a:spLocks noChangeShapeType="1"/>
              </p:cNvSpPr>
              <p:nvPr/>
            </p:nvSpPr>
            <p:spPr bwMode="auto">
              <a:xfrm>
                <a:off x="1788" y="3480"/>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85" name="Line 344"/>
              <p:cNvSpPr>
                <a:spLocks noChangeShapeType="1"/>
              </p:cNvSpPr>
              <p:nvPr/>
            </p:nvSpPr>
            <p:spPr bwMode="auto">
              <a:xfrm>
                <a:off x="1716" y="1701"/>
                <a:ext cx="0" cy="9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86" name="Line 345"/>
              <p:cNvSpPr>
                <a:spLocks noChangeShapeType="1"/>
              </p:cNvSpPr>
              <p:nvPr/>
            </p:nvSpPr>
            <p:spPr bwMode="auto">
              <a:xfrm>
                <a:off x="1716" y="1884"/>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87" name="Line 346"/>
              <p:cNvSpPr>
                <a:spLocks noChangeShapeType="1"/>
              </p:cNvSpPr>
              <p:nvPr/>
            </p:nvSpPr>
            <p:spPr bwMode="auto">
              <a:xfrm>
                <a:off x="1716" y="2043"/>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88" name="Line 347"/>
              <p:cNvSpPr>
                <a:spLocks noChangeShapeType="1"/>
              </p:cNvSpPr>
              <p:nvPr/>
            </p:nvSpPr>
            <p:spPr bwMode="auto">
              <a:xfrm>
                <a:off x="1716" y="2215"/>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89" name="Line 348"/>
              <p:cNvSpPr>
                <a:spLocks noChangeShapeType="1"/>
              </p:cNvSpPr>
              <p:nvPr/>
            </p:nvSpPr>
            <p:spPr bwMode="auto">
              <a:xfrm>
                <a:off x="1716" y="2374"/>
                <a:ext cx="0" cy="7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90" name="Line 349"/>
              <p:cNvSpPr>
                <a:spLocks noChangeShapeType="1"/>
              </p:cNvSpPr>
              <p:nvPr/>
            </p:nvSpPr>
            <p:spPr bwMode="auto">
              <a:xfrm>
                <a:off x="1716" y="2540"/>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91" name="Line 350"/>
              <p:cNvSpPr>
                <a:spLocks noChangeShapeType="1"/>
              </p:cNvSpPr>
              <p:nvPr/>
            </p:nvSpPr>
            <p:spPr bwMode="auto">
              <a:xfrm>
                <a:off x="1716" y="2707"/>
                <a:ext cx="0" cy="7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92" name="Line 351"/>
              <p:cNvSpPr>
                <a:spLocks noChangeShapeType="1"/>
              </p:cNvSpPr>
              <p:nvPr/>
            </p:nvSpPr>
            <p:spPr bwMode="auto">
              <a:xfrm>
                <a:off x="1716" y="2868"/>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93" name="Line 352"/>
              <p:cNvSpPr>
                <a:spLocks noChangeShapeType="1"/>
              </p:cNvSpPr>
              <p:nvPr/>
            </p:nvSpPr>
            <p:spPr bwMode="auto">
              <a:xfrm>
                <a:off x="1716" y="3025"/>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94" name="Line 353"/>
              <p:cNvSpPr>
                <a:spLocks noChangeShapeType="1"/>
              </p:cNvSpPr>
              <p:nvPr/>
            </p:nvSpPr>
            <p:spPr bwMode="auto">
              <a:xfrm>
                <a:off x="1716" y="3199"/>
                <a:ext cx="0" cy="7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95" name="Line 354"/>
              <p:cNvSpPr>
                <a:spLocks noChangeShapeType="1"/>
              </p:cNvSpPr>
              <p:nvPr/>
            </p:nvSpPr>
            <p:spPr bwMode="auto">
              <a:xfrm>
                <a:off x="1716" y="3358"/>
                <a:ext cx="0" cy="9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96" name="Line 355"/>
              <p:cNvSpPr>
                <a:spLocks noChangeShapeType="1"/>
              </p:cNvSpPr>
              <p:nvPr/>
            </p:nvSpPr>
            <p:spPr bwMode="auto">
              <a:xfrm>
                <a:off x="1716" y="3539"/>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97" name="Line 356"/>
              <p:cNvSpPr>
                <a:spLocks noChangeShapeType="1"/>
              </p:cNvSpPr>
              <p:nvPr/>
            </p:nvSpPr>
            <p:spPr bwMode="auto">
              <a:xfrm>
                <a:off x="1633" y="1855"/>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98" name="Line 357"/>
              <p:cNvSpPr>
                <a:spLocks noChangeShapeType="1"/>
              </p:cNvSpPr>
              <p:nvPr/>
            </p:nvSpPr>
            <p:spPr bwMode="auto">
              <a:xfrm>
                <a:off x="1633" y="2012"/>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99" name="Line 358"/>
              <p:cNvSpPr>
                <a:spLocks noChangeShapeType="1"/>
              </p:cNvSpPr>
              <p:nvPr/>
            </p:nvSpPr>
            <p:spPr bwMode="auto">
              <a:xfrm>
                <a:off x="1633" y="2173"/>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00" name="Line 359"/>
              <p:cNvSpPr>
                <a:spLocks noChangeShapeType="1"/>
              </p:cNvSpPr>
              <p:nvPr/>
            </p:nvSpPr>
            <p:spPr bwMode="auto">
              <a:xfrm>
                <a:off x="1633" y="2327"/>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01" name="Line 360"/>
              <p:cNvSpPr>
                <a:spLocks noChangeShapeType="1"/>
              </p:cNvSpPr>
              <p:nvPr/>
            </p:nvSpPr>
            <p:spPr bwMode="auto">
              <a:xfrm>
                <a:off x="1633" y="2484"/>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02" name="Line 361"/>
              <p:cNvSpPr>
                <a:spLocks noChangeShapeType="1"/>
              </p:cNvSpPr>
              <p:nvPr/>
            </p:nvSpPr>
            <p:spPr bwMode="auto">
              <a:xfrm>
                <a:off x="1633" y="2631"/>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03" name="Line 362"/>
              <p:cNvSpPr>
                <a:spLocks noChangeShapeType="1"/>
              </p:cNvSpPr>
              <p:nvPr/>
            </p:nvSpPr>
            <p:spPr bwMode="auto">
              <a:xfrm>
                <a:off x="1633" y="2793"/>
                <a:ext cx="0" cy="7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04" name="Line 363"/>
              <p:cNvSpPr>
                <a:spLocks noChangeShapeType="1"/>
              </p:cNvSpPr>
              <p:nvPr/>
            </p:nvSpPr>
            <p:spPr bwMode="auto">
              <a:xfrm>
                <a:off x="1633" y="2949"/>
                <a:ext cx="0" cy="5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05" name="Line 364"/>
              <p:cNvSpPr>
                <a:spLocks noChangeShapeType="1"/>
              </p:cNvSpPr>
              <p:nvPr/>
            </p:nvSpPr>
            <p:spPr bwMode="auto">
              <a:xfrm>
                <a:off x="1633" y="3098"/>
                <a:ext cx="0" cy="8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06" name="Line 365"/>
              <p:cNvSpPr>
                <a:spLocks noChangeShapeType="1"/>
              </p:cNvSpPr>
              <p:nvPr/>
            </p:nvSpPr>
            <p:spPr bwMode="auto">
              <a:xfrm>
                <a:off x="1644" y="3265"/>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07" name="Line 366"/>
              <p:cNvSpPr>
                <a:spLocks noChangeShapeType="1"/>
              </p:cNvSpPr>
              <p:nvPr/>
            </p:nvSpPr>
            <p:spPr bwMode="auto">
              <a:xfrm>
                <a:off x="1633" y="3426"/>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08" name="Line 367"/>
              <p:cNvSpPr>
                <a:spLocks noChangeShapeType="1"/>
              </p:cNvSpPr>
              <p:nvPr/>
            </p:nvSpPr>
            <p:spPr bwMode="auto">
              <a:xfrm>
                <a:off x="1561" y="1816"/>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09" name="Line 368"/>
              <p:cNvSpPr>
                <a:spLocks noChangeShapeType="1"/>
              </p:cNvSpPr>
              <p:nvPr/>
            </p:nvSpPr>
            <p:spPr bwMode="auto">
              <a:xfrm>
                <a:off x="1561" y="1972"/>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10" name="Line 369"/>
              <p:cNvSpPr>
                <a:spLocks noChangeShapeType="1"/>
              </p:cNvSpPr>
              <p:nvPr/>
            </p:nvSpPr>
            <p:spPr bwMode="auto">
              <a:xfrm>
                <a:off x="1561" y="2122"/>
                <a:ext cx="0" cy="7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11" name="Line 370"/>
              <p:cNvSpPr>
                <a:spLocks noChangeShapeType="1"/>
              </p:cNvSpPr>
              <p:nvPr/>
            </p:nvSpPr>
            <p:spPr bwMode="auto">
              <a:xfrm>
                <a:off x="1561" y="2271"/>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12" name="Line 371"/>
              <p:cNvSpPr>
                <a:spLocks noChangeShapeType="1"/>
              </p:cNvSpPr>
              <p:nvPr/>
            </p:nvSpPr>
            <p:spPr bwMode="auto">
              <a:xfrm>
                <a:off x="1561" y="2428"/>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13" name="Line 372"/>
              <p:cNvSpPr>
                <a:spLocks noChangeShapeType="1"/>
              </p:cNvSpPr>
              <p:nvPr/>
            </p:nvSpPr>
            <p:spPr bwMode="auto">
              <a:xfrm>
                <a:off x="1561" y="2572"/>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14" name="Line 373"/>
              <p:cNvSpPr>
                <a:spLocks noChangeShapeType="1"/>
              </p:cNvSpPr>
              <p:nvPr/>
            </p:nvSpPr>
            <p:spPr bwMode="auto">
              <a:xfrm>
                <a:off x="1561" y="2717"/>
                <a:ext cx="0" cy="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15" name="Line 374"/>
              <p:cNvSpPr>
                <a:spLocks noChangeShapeType="1"/>
              </p:cNvSpPr>
              <p:nvPr/>
            </p:nvSpPr>
            <p:spPr bwMode="auto">
              <a:xfrm>
                <a:off x="1561" y="2868"/>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16" name="Line 375"/>
              <p:cNvSpPr>
                <a:spLocks noChangeShapeType="1"/>
              </p:cNvSpPr>
              <p:nvPr/>
            </p:nvSpPr>
            <p:spPr bwMode="auto">
              <a:xfrm>
                <a:off x="1561" y="3010"/>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17" name="Line 376"/>
              <p:cNvSpPr>
                <a:spLocks noChangeShapeType="1"/>
              </p:cNvSpPr>
              <p:nvPr/>
            </p:nvSpPr>
            <p:spPr bwMode="auto">
              <a:xfrm>
                <a:off x="1561" y="3165"/>
                <a:ext cx="0" cy="7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18" name="Line 377"/>
              <p:cNvSpPr>
                <a:spLocks noChangeShapeType="1"/>
              </p:cNvSpPr>
              <p:nvPr/>
            </p:nvSpPr>
            <p:spPr bwMode="auto">
              <a:xfrm>
                <a:off x="1561" y="3309"/>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19" name="Line 378"/>
              <p:cNvSpPr>
                <a:spLocks noChangeShapeType="1"/>
              </p:cNvSpPr>
              <p:nvPr/>
            </p:nvSpPr>
            <p:spPr bwMode="auto">
              <a:xfrm>
                <a:off x="1561" y="3468"/>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20" name="Line 379"/>
              <p:cNvSpPr>
                <a:spLocks noChangeShapeType="1"/>
              </p:cNvSpPr>
              <p:nvPr/>
            </p:nvSpPr>
            <p:spPr bwMode="auto">
              <a:xfrm>
                <a:off x="1489" y="1950"/>
                <a:ext cx="0" cy="6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21" name="Line 380"/>
              <p:cNvSpPr>
                <a:spLocks noChangeShapeType="1"/>
              </p:cNvSpPr>
              <p:nvPr/>
            </p:nvSpPr>
            <p:spPr bwMode="auto">
              <a:xfrm>
                <a:off x="1489" y="2100"/>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22" name="Line 381"/>
              <p:cNvSpPr>
                <a:spLocks noChangeShapeType="1"/>
              </p:cNvSpPr>
              <p:nvPr/>
            </p:nvSpPr>
            <p:spPr bwMode="auto">
              <a:xfrm>
                <a:off x="1489" y="2230"/>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23" name="Line 382"/>
              <p:cNvSpPr>
                <a:spLocks noChangeShapeType="1"/>
              </p:cNvSpPr>
              <p:nvPr/>
            </p:nvSpPr>
            <p:spPr bwMode="auto">
              <a:xfrm>
                <a:off x="1489" y="2371"/>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24" name="Line 383"/>
              <p:cNvSpPr>
                <a:spLocks noChangeShapeType="1"/>
              </p:cNvSpPr>
              <p:nvPr/>
            </p:nvSpPr>
            <p:spPr bwMode="auto">
              <a:xfrm>
                <a:off x="1489" y="2513"/>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25" name="Line 384"/>
              <p:cNvSpPr>
                <a:spLocks noChangeShapeType="1"/>
              </p:cNvSpPr>
              <p:nvPr/>
            </p:nvSpPr>
            <p:spPr bwMode="auto">
              <a:xfrm>
                <a:off x="1499" y="2643"/>
                <a:ext cx="0" cy="6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26" name="Line 385"/>
              <p:cNvSpPr>
                <a:spLocks noChangeShapeType="1"/>
              </p:cNvSpPr>
              <p:nvPr/>
            </p:nvSpPr>
            <p:spPr bwMode="auto">
              <a:xfrm>
                <a:off x="1489" y="2793"/>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27" name="Line 386"/>
              <p:cNvSpPr>
                <a:spLocks noChangeShapeType="1"/>
              </p:cNvSpPr>
              <p:nvPr/>
            </p:nvSpPr>
            <p:spPr bwMode="auto">
              <a:xfrm>
                <a:off x="1489" y="2939"/>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28" name="Line 387"/>
              <p:cNvSpPr>
                <a:spLocks noChangeShapeType="1"/>
              </p:cNvSpPr>
              <p:nvPr/>
            </p:nvSpPr>
            <p:spPr bwMode="auto">
              <a:xfrm>
                <a:off x="1489" y="3081"/>
                <a:ext cx="0" cy="5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29" name="Line 388"/>
              <p:cNvSpPr>
                <a:spLocks noChangeShapeType="1"/>
              </p:cNvSpPr>
              <p:nvPr/>
            </p:nvSpPr>
            <p:spPr bwMode="auto">
              <a:xfrm>
                <a:off x="1489" y="3221"/>
                <a:ext cx="0" cy="5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30" name="Line 389"/>
              <p:cNvSpPr>
                <a:spLocks noChangeShapeType="1"/>
              </p:cNvSpPr>
              <p:nvPr/>
            </p:nvSpPr>
            <p:spPr bwMode="auto">
              <a:xfrm>
                <a:off x="1489" y="3363"/>
                <a:ext cx="0" cy="5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31" name="Line 390"/>
              <p:cNvSpPr>
                <a:spLocks noChangeShapeType="1"/>
              </p:cNvSpPr>
              <p:nvPr/>
            </p:nvSpPr>
            <p:spPr bwMode="auto">
              <a:xfrm>
                <a:off x="1427" y="1916"/>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32" name="Line 391"/>
              <p:cNvSpPr>
                <a:spLocks noChangeShapeType="1"/>
              </p:cNvSpPr>
              <p:nvPr/>
            </p:nvSpPr>
            <p:spPr bwMode="auto">
              <a:xfrm>
                <a:off x="1427" y="2053"/>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33" name="Line 392"/>
              <p:cNvSpPr>
                <a:spLocks noChangeShapeType="1"/>
              </p:cNvSpPr>
              <p:nvPr/>
            </p:nvSpPr>
            <p:spPr bwMode="auto">
              <a:xfrm>
                <a:off x="1427" y="2185"/>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34" name="Line 393"/>
              <p:cNvSpPr>
                <a:spLocks noChangeShapeType="1"/>
              </p:cNvSpPr>
              <p:nvPr/>
            </p:nvSpPr>
            <p:spPr bwMode="auto">
              <a:xfrm>
                <a:off x="1427" y="2327"/>
                <a:ext cx="0" cy="5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35" name="Line 394"/>
              <p:cNvSpPr>
                <a:spLocks noChangeShapeType="1"/>
              </p:cNvSpPr>
              <p:nvPr/>
            </p:nvSpPr>
            <p:spPr bwMode="auto">
              <a:xfrm>
                <a:off x="1427" y="2455"/>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36" name="Line 395"/>
              <p:cNvSpPr>
                <a:spLocks noChangeShapeType="1"/>
              </p:cNvSpPr>
              <p:nvPr/>
            </p:nvSpPr>
            <p:spPr bwMode="auto">
              <a:xfrm>
                <a:off x="1427" y="2599"/>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37" name="Line 396"/>
              <p:cNvSpPr>
                <a:spLocks noChangeShapeType="1"/>
              </p:cNvSpPr>
              <p:nvPr/>
            </p:nvSpPr>
            <p:spPr bwMode="auto">
              <a:xfrm>
                <a:off x="1427" y="2726"/>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38" name="Line 397"/>
              <p:cNvSpPr>
                <a:spLocks noChangeShapeType="1"/>
              </p:cNvSpPr>
              <p:nvPr/>
            </p:nvSpPr>
            <p:spPr bwMode="auto">
              <a:xfrm>
                <a:off x="1427" y="2868"/>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39" name="Line 398"/>
              <p:cNvSpPr>
                <a:spLocks noChangeShapeType="1"/>
              </p:cNvSpPr>
              <p:nvPr/>
            </p:nvSpPr>
            <p:spPr bwMode="auto">
              <a:xfrm>
                <a:off x="1427" y="2998"/>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40" name="Line 399"/>
              <p:cNvSpPr>
                <a:spLocks noChangeShapeType="1"/>
              </p:cNvSpPr>
              <p:nvPr/>
            </p:nvSpPr>
            <p:spPr bwMode="auto">
              <a:xfrm>
                <a:off x="1427" y="3135"/>
                <a:ext cx="0" cy="5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41" name="Line 400"/>
              <p:cNvSpPr>
                <a:spLocks noChangeShapeType="1"/>
              </p:cNvSpPr>
              <p:nvPr/>
            </p:nvSpPr>
            <p:spPr bwMode="auto">
              <a:xfrm>
                <a:off x="1427" y="3267"/>
                <a:ext cx="0" cy="6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42" name="Line 401"/>
              <p:cNvSpPr>
                <a:spLocks noChangeShapeType="1"/>
              </p:cNvSpPr>
              <p:nvPr/>
            </p:nvSpPr>
            <p:spPr bwMode="auto">
              <a:xfrm>
                <a:off x="1427" y="3407"/>
                <a:ext cx="0" cy="5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43" name="Line 402"/>
              <p:cNvSpPr>
                <a:spLocks noChangeShapeType="1"/>
              </p:cNvSpPr>
              <p:nvPr/>
            </p:nvSpPr>
            <p:spPr bwMode="auto">
              <a:xfrm>
                <a:off x="1386" y="2026"/>
                <a:ext cx="0" cy="4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44" name="Line 403"/>
              <p:cNvSpPr>
                <a:spLocks noChangeShapeType="1"/>
              </p:cNvSpPr>
              <p:nvPr/>
            </p:nvSpPr>
            <p:spPr bwMode="auto">
              <a:xfrm>
                <a:off x="1386" y="2159"/>
                <a:ext cx="0" cy="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45" name="Line 404"/>
              <p:cNvSpPr>
                <a:spLocks noChangeShapeType="1"/>
              </p:cNvSpPr>
              <p:nvPr/>
            </p:nvSpPr>
            <p:spPr bwMode="auto">
              <a:xfrm>
                <a:off x="1386" y="2286"/>
                <a:ext cx="0" cy="5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46" name="Line 405"/>
              <p:cNvSpPr>
                <a:spLocks noChangeShapeType="1"/>
              </p:cNvSpPr>
              <p:nvPr/>
            </p:nvSpPr>
            <p:spPr bwMode="auto">
              <a:xfrm>
                <a:off x="1386" y="2413"/>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47" name="Line 406"/>
              <p:cNvSpPr>
                <a:spLocks noChangeShapeType="1"/>
              </p:cNvSpPr>
              <p:nvPr/>
            </p:nvSpPr>
            <p:spPr bwMode="auto">
              <a:xfrm>
                <a:off x="1386" y="2540"/>
                <a:ext cx="0" cy="5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48" name="Line 407"/>
              <p:cNvSpPr>
                <a:spLocks noChangeShapeType="1"/>
              </p:cNvSpPr>
              <p:nvPr/>
            </p:nvSpPr>
            <p:spPr bwMode="auto">
              <a:xfrm>
                <a:off x="1386" y="2670"/>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49" name="Line 408"/>
              <p:cNvSpPr>
                <a:spLocks noChangeShapeType="1"/>
              </p:cNvSpPr>
              <p:nvPr/>
            </p:nvSpPr>
            <p:spPr bwMode="auto">
              <a:xfrm>
                <a:off x="1386" y="2800"/>
                <a:ext cx="0" cy="5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50" name="Line 409"/>
              <p:cNvSpPr>
                <a:spLocks noChangeShapeType="1"/>
              </p:cNvSpPr>
              <p:nvPr/>
            </p:nvSpPr>
            <p:spPr bwMode="auto">
              <a:xfrm>
                <a:off x="1386" y="2937"/>
                <a:ext cx="0" cy="4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51" name="Line 410"/>
              <p:cNvSpPr>
                <a:spLocks noChangeShapeType="1"/>
              </p:cNvSpPr>
              <p:nvPr/>
            </p:nvSpPr>
            <p:spPr bwMode="auto">
              <a:xfrm>
                <a:off x="1386" y="3054"/>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52" name="Line 411"/>
              <p:cNvSpPr>
                <a:spLocks noChangeShapeType="1"/>
              </p:cNvSpPr>
              <p:nvPr/>
            </p:nvSpPr>
            <p:spPr bwMode="auto">
              <a:xfrm>
                <a:off x="1386" y="3199"/>
                <a:ext cx="0" cy="37"/>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53" name="Line 412"/>
              <p:cNvSpPr>
                <a:spLocks noChangeShapeType="1"/>
              </p:cNvSpPr>
              <p:nvPr/>
            </p:nvSpPr>
            <p:spPr bwMode="auto">
              <a:xfrm>
                <a:off x="1386" y="3326"/>
                <a:ext cx="0" cy="5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54" name="Line 413"/>
              <p:cNvSpPr>
                <a:spLocks noChangeShapeType="1"/>
              </p:cNvSpPr>
              <p:nvPr/>
            </p:nvSpPr>
            <p:spPr bwMode="auto">
              <a:xfrm>
                <a:off x="1334" y="1985"/>
                <a:ext cx="0" cy="5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55" name="Line 414"/>
              <p:cNvSpPr>
                <a:spLocks noChangeShapeType="1"/>
              </p:cNvSpPr>
              <p:nvPr/>
            </p:nvSpPr>
            <p:spPr bwMode="auto">
              <a:xfrm>
                <a:off x="1334" y="2119"/>
                <a:ext cx="0" cy="5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56" name="Line 415"/>
              <p:cNvSpPr>
                <a:spLocks noChangeShapeType="1"/>
              </p:cNvSpPr>
              <p:nvPr/>
            </p:nvSpPr>
            <p:spPr bwMode="auto">
              <a:xfrm>
                <a:off x="1334" y="2244"/>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57" name="Line 416"/>
              <p:cNvSpPr>
                <a:spLocks noChangeShapeType="1"/>
              </p:cNvSpPr>
              <p:nvPr/>
            </p:nvSpPr>
            <p:spPr bwMode="auto">
              <a:xfrm>
                <a:off x="1334" y="2364"/>
                <a:ext cx="0" cy="6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58" name="Line 417"/>
              <p:cNvSpPr>
                <a:spLocks noChangeShapeType="1"/>
              </p:cNvSpPr>
              <p:nvPr/>
            </p:nvSpPr>
            <p:spPr bwMode="auto">
              <a:xfrm>
                <a:off x="1334" y="2484"/>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59" name="Line 418"/>
              <p:cNvSpPr>
                <a:spLocks noChangeShapeType="1"/>
              </p:cNvSpPr>
              <p:nvPr/>
            </p:nvSpPr>
            <p:spPr bwMode="auto">
              <a:xfrm>
                <a:off x="1334" y="2614"/>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60" name="Line 419"/>
              <p:cNvSpPr>
                <a:spLocks noChangeShapeType="1"/>
              </p:cNvSpPr>
              <p:nvPr/>
            </p:nvSpPr>
            <p:spPr bwMode="auto">
              <a:xfrm>
                <a:off x="1334" y="2736"/>
                <a:ext cx="0" cy="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61" name="Line 420"/>
              <p:cNvSpPr>
                <a:spLocks noChangeShapeType="1"/>
              </p:cNvSpPr>
              <p:nvPr/>
            </p:nvSpPr>
            <p:spPr bwMode="auto">
              <a:xfrm>
                <a:off x="1334" y="2868"/>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62" name="Line 421"/>
              <p:cNvSpPr>
                <a:spLocks noChangeShapeType="1"/>
              </p:cNvSpPr>
              <p:nvPr/>
            </p:nvSpPr>
            <p:spPr bwMode="auto">
              <a:xfrm>
                <a:off x="1334" y="2983"/>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63" name="Line 422"/>
              <p:cNvSpPr>
                <a:spLocks noChangeShapeType="1"/>
              </p:cNvSpPr>
              <p:nvPr/>
            </p:nvSpPr>
            <p:spPr bwMode="auto">
              <a:xfrm>
                <a:off x="1334" y="3111"/>
                <a:ext cx="0" cy="56"/>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64" name="Line 423"/>
              <p:cNvSpPr>
                <a:spLocks noChangeShapeType="1"/>
              </p:cNvSpPr>
              <p:nvPr/>
            </p:nvSpPr>
            <p:spPr bwMode="auto">
              <a:xfrm>
                <a:off x="1334" y="3238"/>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65" name="Line 424"/>
              <p:cNvSpPr>
                <a:spLocks noChangeShapeType="1"/>
              </p:cNvSpPr>
              <p:nvPr/>
            </p:nvSpPr>
            <p:spPr bwMode="auto">
              <a:xfrm>
                <a:off x="1334" y="3363"/>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66" name="Line 425"/>
              <p:cNvSpPr>
                <a:spLocks noChangeShapeType="1"/>
              </p:cNvSpPr>
              <p:nvPr/>
            </p:nvSpPr>
            <p:spPr bwMode="auto">
              <a:xfrm>
                <a:off x="1293" y="2078"/>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67" name="Line 426"/>
              <p:cNvSpPr>
                <a:spLocks noChangeShapeType="1"/>
              </p:cNvSpPr>
              <p:nvPr/>
            </p:nvSpPr>
            <p:spPr bwMode="auto">
              <a:xfrm>
                <a:off x="1293" y="2215"/>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68" name="Line 427"/>
              <p:cNvSpPr>
                <a:spLocks noChangeShapeType="1"/>
              </p:cNvSpPr>
              <p:nvPr/>
            </p:nvSpPr>
            <p:spPr bwMode="auto">
              <a:xfrm>
                <a:off x="1293" y="2327"/>
                <a:ext cx="0" cy="4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69" name="Line 428"/>
              <p:cNvSpPr>
                <a:spLocks noChangeShapeType="1"/>
              </p:cNvSpPr>
              <p:nvPr/>
            </p:nvSpPr>
            <p:spPr bwMode="auto">
              <a:xfrm>
                <a:off x="1293" y="2442"/>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70" name="Line 429"/>
              <p:cNvSpPr>
                <a:spLocks noChangeShapeType="1"/>
              </p:cNvSpPr>
              <p:nvPr/>
            </p:nvSpPr>
            <p:spPr bwMode="auto">
              <a:xfrm>
                <a:off x="1293" y="2555"/>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71" name="Line 430"/>
              <p:cNvSpPr>
                <a:spLocks noChangeShapeType="1"/>
              </p:cNvSpPr>
              <p:nvPr/>
            </p:nvSpPr>
            <p:spPr bwMode="auto">
              <a:xfrm>
                <a:off x="1293" y="2670"/>
                <a:ext cx="0" cy="6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72" name="Line 431"/>
              <p:cNvSpPr>
                <a:spLocks noChangeShapeType="1"/>
              </p:cNvSpPr>
              <p:nvPr/>
            </p:nvSpPr>
            <p:spPr bwMode="auto">
              <a:xfrm>
                <a:off x="1293" y="2800"/>
                <a:ext cx="0" cy="5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73" name="Line 432"/>
              <p:cNvSpPr>
                <a:spLocks noChangeShapeType="1"/>
              </p:cNvSpPr>
              <p:nvPr/>
            </p:nvSpPr>
            <p:spPr bwMode="auto">
              <a:xfrm>
                <a:off x="1293" y="2927"/>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74" name="Line 433"/>
              <p:cNvSpPr>
                <a:spLocks noChangeShapeType="1"/>
              </p:cNvSpPr>
              <p:nvPr/>
            </p:nvSpPr>
            <p:spPr bwMode="auto">
              <a:xfrm>
                <a:off x="1293" y="3040"/>
                <a:ext cx="0" cy="5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75" name="Line 434"/>
              <p:cNvSpPr>
                <a:spLocks noChangeShapeType="1"/>
              </p:cNvSpPr>
              <p:nvPr/>
            </p:nvSpPr>
            <p:spPr bwMode="auto">
              <a:xfrm>
                <a:off x="1293" y="3169"/>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76" name="Line 435"/>
              <p:cNvSpPr>
                <a:spLocks noChangeShapeType="1"/>
              </p:cNvSpPr>
              <p:nvPr/>
            </p:nvSpPr>
            <p:spPr bwMode="auto">
              <a:xfrm>
                <a:off x="1293" y="3282"/>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77" name="Line 436"/>
              <p:cNvSpPr>
                <a:spLocks noChangeShapeType="1"/>
              </p:cNvSpPr>
              <p:nvPr/>
            </p:nvSpPr>
            <p:spPr bwMode="auto">
              <a:xfrm>
                <a:off x="1242" y="2051"/>
                <a:ext cx="0" cy="4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78" name="Line 437"/>
              <p:cNvSpPr>
                <a:spLocks noChangeShapeType="1"/>
              </p:cNvSpPr>
              <p:nvPr/>
            </p:nvSpPr>
            <p:spPr bwMode="auto">
              <a:xfrm>
                <a:off x="1241" y="2173"/>
                <a:ext cx="0" cy="5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79" name="Line 438"/>
              <p:cNvSpPr>
                <a:spLocks noChangeShapeType="1"/>
              </p:cNvSpPr>
              <p:nvPr/>
            </p:nvSpPr>
            <p:spPr bwMode="auto">
              <a:xfrm>
                <a:off x="1241" y="2278"/>
                <a:ext cx="0" cy="6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80" name="Line 439"/>
              <p:cNvSpPr>
                <a:spLocks noChangeShapeType="1"/>
              </p:cNvSpPr>
              <p:nvPr/>
            </p:nvSpPr>
            <p:spPr bwMode="auto">
              <a:xfrm>
                <a:off x="1242" y="2403"/>
                <a:ext cx="0" cy="4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81" name="Line 440"/>
              <p:cNvSpPr>
                <a:spLocks noChangeShapeType="1"/>
              </p:cNvSpPr>
              <p:nvPr/>
            </p:nvSpPr>
            <p:spPr bwMode="auto">
              <a:xfrm>
                <a:off x="1241" y="2513"/>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82" name="Line 441"/>
              <p:cNvSpPr>
                <a:spLocks noChangeShapeType="1"/>
              </p:cNvSpPr>
              <p:nvPr/>
            </p:nvSpPr>
            <p:spPr bwMode="auto">
              <a:xfrm>
                <a:off x="1241" y="2636"/>
                <a:ext cx="0" cy="3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83" name="Line 442"/>
              <p:cNvSpPr>
                <a:spLocks noChangeShapeType="1"/>
              </p:cNvSpPr>
              <p:nvPr/>
            </p:nvSpPr>
            <p:spPr bwMode="auto">
              <a:xfrm>
                <a:off x="1241" y="2741"/>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84" name="Line 443"/>
              <p:cNvSpPr>
                <a:spLocks noChangeShapeType="1"/>
              </p:cNvSpPr>
              <p:nvPr/>
            </p:nvSpPr>
            <p:spPr bwMode="auto">
              <a:xfrm>
                <a:off x="1241" y="2863"/>
                <a:ext cx="0" cy="4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85" name="Line 444"/>
              <p:cNvSpPr>
                <a:spLocks noChangeShapeType="1"/>
              </p:cNvSpPr>
              <p:nvPr/>
            </p:nvSpPr>
            <p:spPr bwMode="auto">
              <a:xfrm>
                <a:off x="1241" y="2969"/>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86" name="Line 445"/>
              <p:cNvSpPr>
                <a:spLocks noChangeShapeType="1"/>
              </p:cNvSpPr>
              <p:nvPr/>
            </p:nvSpPr>
            <p:spPr bwMode="auto">
              <a:xfrm>
                <a:off x="1241" y="3091"/>
                <a:ext cx="0" cy="47"/>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87" name="Line 446"/>
              <p:cNvSpPr>
                <a:spLocks noChangeShapeType="1"/>
              </p:cNvSpPr>
              <p:nvPr/>
            </p:nvSpPr>
            <p:spPr bwMode="auto">
              <a:xfrm>
                <a:off x="1242" y="3199"/>
                <a:ext cx="0" cy="51"/>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88" name="Line 447"/>
              <p:cNvSpPr>
                <a:spLocks noChangeShapeType="1"/>
              </p:cNvSpPr>
              <p:nvPr/>
            </p:nvSpPr>
            <p:spPr bwMode="auto">
              <a:xfrm>
                <a:off x="1241" y="3326"/>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89" name="Line 448"/>
              <p:cNvSpPr>
                <a:spLocks noChangeShapeType="1"/>
              </p:cNvSpPr>
              <p:nvPr/>
            </p:nvSpPr>
            <p:spPr bwMode="auto">
              <a:xfrm>
                <a:off x="1200" y="2141"/>
                <a:ext cx="0" cy="4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90" name="Line 449"/>
              <p:cNvSpPr>
                <a:spLocks noChangeShapeType="1"/>
              </p:cNvSpPr>
              <p:nvPr/>
            </p:nvSpPr>
            <p:spPr bwMode="auto">
              <a:xfrm>
                <a:off x="1200" y="2256"/>
                <a:ext cx="0" cy="4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91" name="Line 450"/>
              <p:cNvSpPr>
                <a:spLocks noChangeShapeType="1"/>
              </p:cNvSpPr>
              <p:nvPr/>
            </p:nvSpPr>
            <p:spPr bwMode="auto">
              <a:xfrm>
                <a:off x="1200" y="2371"/>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92" name="Line 451"/>
              <p:cNvSpPr>
                <a:spLocks noChangeShapeType="1"/>
              </p:cNvSpPr>
              <p:nvPr/>
            </p:nvSpPr>
            <p:spPr bwMode="auto">
              <a:xfrm>
                <a:off x="1200" y="2484"/>
                <a:ext cx="0" cy="2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93" name="Line 452"/>
              <p:cNvSpPr>
                <a:spLocks noChangeShapeType="1"/>
              </p:cNvSpPr>
              <p:nvPr/>
            </p:nvSpPr>
            <p:spPr bwMode="auto">
              <a:xfrm>
                <a:off x="1200" y="2582"/>
                <a:ext cx="0" cy="4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94" name="Line 453"/>
              <p:cNvSpPr>
                <a:spLocks noChangeShapeType="1"/>
              </p:cNvSpPr>
              <p:nvPr/>
            </p:nvSpPr>
            <p:spPr bwMode="auto">
              <a:xfrm>
                <a:off x="1200" y="2685"/>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95" name="Line 454"/>
              <p:cNvSpPr>
                <a:spLocks noChangeShapeType="1"/>
              </p:cNvSpPr>
              <p:nvPr/>
            </p:nvSpPr>
            <p:spPr bwMode="auto">
              <a:xfrm>
                <a:off x="1200" y="2802"/>
                <a:ext cx="0" cy="4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96" name="Line 455"/>
              <p:cNvSpPr>
                <a:spLocks noChangeShapeType="1"/>
              </p:cNvSpPr>
              <p:nvPr/>
            </p:nvSpPr>
            <p:spPr bwMode="auto">
              <a:xfrm>
                <a:off x="1200" y="2920"/>
                <a:ext cx="0" cy="42"/>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97" name="Line 456"/>
              <p:cNvSpPr>
                <a:spLocks noChangeShapeType="1"/>
              </p:cNvSpPr>
              <p:nvPr/>
            </p:nvSpPr>
            <p:spPr bwMode="auto">
              <a:xfrm>
                <a:off x="1200" y="3025"/>
                <a:ext cx="0" cy="54"/>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98" name="Line 457"/>
              <p:cNvSpPr>
                <a:spLocks noChangeShapeType="1"/>
              </p:cNvSpPr>
              <p:nvPr/>
            </p:nvSpPr>
            <p:spPr bwMode="auto">
              <a:xfrm>
                <a:off x="1200" y="3140"/>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199" name="Line 458"/>
              <p:cNvSpPr>
                <a:spLocks noChangeShapeType="1"/>
              </p:cNvSpPr>
              <p:nvPr/>
            </p:nvSpPr>
            <p:spPr bwMode="auto">
              <a:xfrm>
                <a:off x="1200" y="3253"/>
                <a:ext cx="0" cy="39"/>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00" name="Line 459"/>
              <p:cNvSpPr>
                <a:spLocks noChangeShapeType="1"/>
              </p:cNvSpPr>
              <p:nvPr/>
            </p:nvSpPr>
            <p:spPr bwMode="auto">
              <a:xfrm>
                <a:off x="2170" y="1461"/>
                <a:ext cx="0" cy="110"/>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01" name="Line 460"/>
              <p:cNvSpPr>
                <a:spLocks noChangeShapeType="1"/>
              </p:cNvSpPr>
              <p:nvPr/>
            </p:nvSpPr>
            <p:spPr bwMode="auto">
              <a:xfrm>
                <a:off x="2170" y="1681"/>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02" name="Line 461"/>
              <p:cNvSpPr>
                <a:spLocks noChangeShapeType="1"/>
              </p:cNvSpPr>
              <p:nvPr/>
            </p:nvSpPr>
            <p:spPr bwMode="auto">
              <a:xfrm>
                <a:off x="2170" y="1882"/>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03" name="Line 462"/>
              <p:cNvSpPr>
                <a:spLocks noChangeShapeType="1"/>
              </p:cNvSpPr>
              <p:nvPr/>
            </p:nvSpPr>
            <p:spPr bwMode="auto">
              <a:xfrm>
                <a:off x="2170" y="2075"/>
                <a:ext cx="0" cy="9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04" name="Line 463"/>
              <p:cNvSpPr>
                <a:spLocks noChangeShapeType="1"/>
              </p:cNvSpPr>
              <p:nvPr/>
            </p:nvSpPr>
            <p:spPr bwMode="auto">
              <a:xfrm>
                <a:off x="2170" y="2286"/>
                <a:ext cx="0" cy="8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05" name="Line 464"/>
              <p:cNvSpPr>
                <a:spLocks noChangeShapeType="1"/>
              </p:cNvSpPr>
              <p:nvPr/>
            </p:nvSpPr>
            <p:spPr bwMode="auto">
              <a:xfrm>
                <a:off x="2170" y="2479"/>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06" name="Line 465"/>
              <p:cNvSpPr>
                <a:spLocks noChangeShapeType="1"/>
              </p:cNvSpPr>
              <p:nvPr/>
            </p:nvSpPr>
            <p:spPr bwMode="auto">
              <a:xfrm>
                <a:off x="2170" y="2675"/>
                <a:ext cx="0" cy="9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07" name="Line 466"/>
              <p:cNvSpPr>
                <a:spLocks noChangeShapeType="1"/>
              </p:cNvSpPr>
              <p:nvPr/>
            </p:nvSpPr>
            <p:spPr bwMode="auto">
              <a:xfrm>
                <a:off x="2170" y="2878"/>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08" name="Line 467"/>
              <p:cNvSpPr>
                <a:spLocks noChangeShapeType="1"/>
              </p:cNvSpPr>
              <p:nvPr/>
            </p:nvSpPr>
            <p:spPr bwMode="auto">
              <a:xfrm>
                <a:off x="2170" y="3074"/>
                <a:ext cx="0" cy="93"/>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09" name="Line 468"/>
              <p:cNvSpPr>
                <a:spLocks noChangeShapeType="1"/>
              </p:cNvSpPr>
              <p:nvPr/>
            </p:nvSpPr>
            <p:spPr bwMode="auto">
              <a:xfrm>
                <a:off x="2170" y="3277"/>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10" name="Line 469"/>
              <p:cNvSpPr>
                <a:spLocks noChangeShapeType="1"/>
              </p:cNvSpPr>
              <p:nvPr/>
            </p:nvSpPr>
            <p:spPr bwMode="auto">
              <a:xfrm>
                <a:off x="2170" y="3488"/>
                <a:ext cx="0" cy="88"/>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211" name="Line 470"/>
              <p:cNvSpPr>
                <a:spLocks noChangeShapeType="1"/>
              </p:cNvSpPr>
              <p:nvPr/>
            </p:nvSpPr>
            <p:spPr bwMode="auto">
              <a:xfrm>
                <a:off x="2170" y="3686"/>
                <a:ext cx="0" cy="95"/>
              </a:xfrm>
              <a:prstGeom prst="line">
                <a:avLst/>
              </a:prstGeom>
              <a:noFill/>
              <a:ln w="12700">
                <a:solidFill>
                  <a:srgbClr val="000000"/>
                </a:solidFill>
                <a:round/>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grpSp>
      </p:grpSp>
      <p:pic>
        <p:nvPicPr>
          <p:cNvPr id="444" name="Picture 471"/>
          <p:cNvPicPr>
            <a:picLocks noChangeAspect="1" noChangeArrowheads="1"/>
          </p:cNvPicPr>
          <p:nvPr/>
        </p:nvPicPr>
        <p:blipFill>
          <a:blip r:embed="rId4" cstate="print">
            <a:extLst>
              <a:ext uri="{28A0092B-C50C-407E-A947-70E740481C1C}">
                <a14:useLocalDpi xmlns="" xmlns:a14="http://schemas.microsoft.com/office/drawing/2010/main" val="0"/>
              </a:ext>
            </a:extLst>
          </a:blip>
          <a:srcRect/>
          <a:stretch>
            <a:fillRect/>
          </a:stretch>
        </p:blipFill>
        <p:spPr bwMode="auto">
          <a:xfrm>
            <a:off x="4040509" y="2090208"/>
            <a:ext cx="1400175" cy="71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45" name="Text Box 472"/>
          <p:cNvSpPr txBox="1">
            <a:spLocks noChangeArrowheads="1"/>
          </p:cNvSpPr>
          <p:nvPr/>
        </p:nvSpPr>
        <p:spPr bwMode="auto">
          <a:xfrm>
            <a:off x="3813497" y="1728258"/>
            <a:ext cx="1782762" cy="382862"/>
          </a:xfrm>
          <a:prstGeom prst="rect">
            <a:avLst/>
          </a:prstGeom>
          <a:noFill/>
          <a:ln w="12700" algn="ctr">
            <a:noFill/>
            <a:miter lim="800000"/>
            <a:headEnd/>
            <a:tailEnd/>
          </a:ln>
          <a:effectLst>
            <a:outerShdw algn="ctr" rotWithShape="0">
              <a:srgbClr val="FFFFFF"/>
            </a:outerShdw>
          </a:effectLst>
        </p:spPr>
        <p:txBody>
          <a:bodyPr>
            <a:spAutoFit/>
          </a:bodyPr>
          <a:lstStyle/>
          <a:p>
            <a:pPr marL="0" marR="0" lvl="0" indent="0" algn="ctr" defTabSz="914400" eaLnBrk="1" fontAlgn="auto" latinLnBrk="0" hangingPunct="1">
              <a:lnSpc>
                <a:spcPct val="50000"/>
              </a:lnSpc>
              <a:spcBef>
                <a:spcPct val="5000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mj-ea"/>
                <a:ea typeface="+mj-ea"/>
              </a:rPr>
              <a:t>自定义报表工具</a:t>
            </a:r>
            <a:endParaRPr kumimoji="0" lang="en-US" altLang="zh-CN" sz="1200" b="0" i="0" u="none" strike="noStrike" kern="0" cap="none" spc="0" normalizeH="0" baseline="0" noProof="0" dirty="0">
              <a:ln>
                <a:noFill/>
              </a:ln>
              <a:solidFill>
                <a:sysClr val="windowText" lastClr="000000"/>
              </a:solidFill>
              <a:effectLst/>
              <a:uLnTx/>
              <a:uFillTx/>
              <a:latin typeface="+mj-ea"/>
              <a:ea typeface="+mj-ea"/>
            </a:endParaRPr>
          </a:p>
          <a:p>
            <a:pPr marL="0" marR="0" lvl="0" indent="0" algn="ctr" defTabSz="914400" eaLnBrk="1" fontAlgn="auto" latinLnBrk="0" hangingPunct="1">
              <a:lnSpc>
                <a:spcPct val="50000"/>
              </a:lnSpc>
              <a:spcBef>
                <a:spcPct val="5000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mj-ea"/>
                <a:ea typeface="+mj-ea"/>
              </a:rPr>
              <a:t>行＋列的简单定义方式</a:t>
            </a:r>
          </a:p>
        </p:txBody>
      </p:sp>
      <p:grpSp>
        <p:nvGrpSpPr>
          <p:cNvPr id="446" name="Group 473"/>
          <p:cNvGrpSpPr>
            <a:grpSpLocks/>
          </p:cNvGrpSpPr>
          <p:nvPr/>
        </p:nvGrpSpPr>
        <p:grpSpPr bwMode="auto">
          <a:xfrm>
            <a:off x="5872484" y="2156208"/>
            <a:ext cx="1195388" cy="772201"/>
            <a:chOff x="3890" y="853"/>
            <a:chExt cx="854" cy="626"/>
          </a:xfrm>
        </p:grpSpPr>
        <p:grpSp>
          <p:nvGrpSpPr>
            <p:cNvPr id="447" name="Group 474"/>
            <p:cNvGrpSpPr>
              <a:grpSpLocks/>
            </p:cNvGrpSpPr>
            <p:nvPr/>
          </p:nvGrpSpPr>
          <p:grpSpPr bwMode="auto">
            <a:xfrm>
              <a:off x="3890" y="853"/>
              <a:ext cx="854" cy="570"/>
              <a:chOff x="4262" y="1229"/>
              <a:chExt cx="1384" cy="757"/>
            </a:xfrm>
          </p:grpSpPr>
          <p:sp>
            <p:nvSpPr>
              <p:cNvPr id="455" name="AutoShape 475"/>
              <p:cNvSpPr>
                <a:spLocks noChangeArrowheads="1"/>
              </p:cNvSpPr>
              <p:nvPr/>
            </p:nvSpPr>
            <p:spPr bwMode="auto">
              <a:xfrm flipV="1">
                <a:off x="4302" y="1619"/>
                <a:ext cx="1288" cy="367"/>
              </a:xfrm>
              <a:prstGeom prst="triangle">
                <a:avLst>
                  <a:gd name="adj" fmla="val 76472"/>
                </a:avLst>
              </a:prstGeom>
              <a:gradFill rotWithShape="0">
                <a:gsLst>
                  <a:gs pos="0">
                    <a:srgbClr val="C0C0C0"/>
                  </a:gs>
                  <a:gs pos="100000">
                    <a:srgbClr val="FFFFFF"/>
                  </a:gs>
                </a:gsLst>
                <a:lin ang="5400000" scaled="1"/>
              </a:gradFill>
              <a:ln w="9525">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56" name="Rectangle 476"/>
              <p:cNvSpPr>
                <a:spLocks noChangeArrowheads="1"/>
              </p:cNvSpPr>
              <p:nvPr/>
            </p:nvSpPr>
            <p:spPr bwMode="auto">
              <a:xfrm>
                <a:off x="4262" y="1229"/>
                <a:ext cx="1384" cy="398"/>
              </a:xfrm>
              <a:prstGeom prst="rect">
                <a:avLst/>
              </a:prstGeom>
              <a:solidFill>
                <a:srgbClr val="FFFFFF"/>
              </a:solidFill>
              <a:ln w="9525">
                <a:solidFill>
                  <a:srgbClr val="B2B2B2"/>
                </a:solidFill>
                <a:miter lim="800000"/>
                <a:headEnd/>
                <a:tailEnd/>
              </a:ln>
            </p:spPr>
            <p:txBody>
              <a:bodyPr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grpSp>
        <p:pic>
          <p:nvPicPr>
            <p:cNvPr id="448" name="Picture 477" descr="acopdflogo2"/>
            <p:cNvPicPr preferRelativeResize="0">
              <a:picLocks noChangeArrowheads="1"/>
            </p:cNvPicPr>
            <p:nvPr/>
          </p:nvPicPr>
          <p:blipFill>
            <a:blip r:embed="rId5" cstate="print">
              <a:extLst>
                <a:ext uri="{28A0092B-C50C-407E-A947-70E740481C1C}">
                  <a14:useLocalDpi xmlns="" xmlns:a14="http://schemas.microsoft.com/office/drawing/2010/main" val="0"/>
                </a:ext>
              </a:extLst>
            </a:blip>
            <a:srcRect b="-2910"/>
            <a:stretch>
              <a:fillRect/>
            </a:stretch>
          </p:blipFill>
          <p:spPr bwMode="auto">
            <a:xfrm>
              <a:off x="4525" y="913"/>
              <a:ext cx="179" cy="193"/>
            </a:xfrm>
            <a:prstGeom prst="rect">
              <a:avLst/>
            </a:prstGeom>
            <a:noFill/>
            <a:ln w="9525">
              <a:solidFill>
                <a:srgbClr val="B2B2B2"/>
              </a:solidFill>
              <a:miter lim="800000"/>
              <a:headEnd/>
              <a:tailEnd/>
            </a:ln>
            <a:extLst>
              <a:ext uri="{909E8E84-426E-40DD-AFC4-6F175D3DCCD1}">
                <a14:hiddenFill xmlns="" xmlns:a14="http://schemas.microsoft.com/office/drawing/2010/main">
                  <a:solidFill>
                    <a:srgbClr val="FFFFFF"/>
                  </a:solidFill>
                </a14:hiddenFill>
              </a:ext>
            </a:extLst>
          </p:spPr>
        </p:pic>
        <p:pic>
          <p:nvPicPr>
            <p:cNvPr id="449" name="Picture 478" descr="Wordicon"/>
            <p:cNvPicPr preferRelativeResize="0">
              <a:picLocks noChangeArrowheads="1"/>
            </p:cNvPicPr>
            <p:nvPr/>
          </p:nvPicPr>
          <p:blipFill>
            <a:blip r:embed="rId6" cstate="print">
              <a:extLst>
                <a:ext uri="{28A0092B-C50C-407E-A947-70E740481C1C}">
                  <a14:useLocalDpi xmlns="" xmlns:a14="http://schemas.microsoft.com/office/drawing/2010/main" val="0"/>
                </a:ext>
              </a:extLst>
            </a:blip>
            <a:srcRect r="12500" b="14999"/>
            <a:stretch>
              <a:fillRect/>
            </a:stretch>
          </p:blipFill>
          <p:spPr bwMode="auto">
            <a:xfrm>
              <a:off x="4229" y="897"/>
              <a:ext cx="217" cy="20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50" name="Group 479"/>
            <p:cNvGrpSpPr>
              <a:grpSpLocks/>
            </p:cNvGrpSpPr>
            <p:nvPr/>
          </p:nvGrpSpPr>
          <p:grpSpPr bwMode="auto">
            <a:xfrm>
              <a:off x="4316" y="1171"/>
              <a:ext cx="309" cy="308"/>
              <a:chOff x="2201" y="1245"/>
              <a:chExt cx="694" cy="702"/>
            </a:xfrm>
          </p:grpSpPr>
          <p:sp>
            <p:nvSpPr>
              <p:cNvPr id="452" name="Freeform 480"/>
              <p:cNvSpPr>
                <a:spLocks noChangeAspect="1"/>
              </p:cNvSpPr>
              <p:nvPr/>
            </p:nvSpPr>
            <p:spPr bwMode="ltGray">
              <a:xfrm rot="2991366" flipH="1">
                <a:off x="2073" y="1533"/>
                <a:ext cx="543" cy="285"/>
              </a:xfrm>
              <a:custGeom>
                <a:avLst/>
                <a:gdLst>
                  <a:gd name="T0" fmla="*/ 0 w 1912"/>
                  <a:gd name="T1" fmla="*/ 0 h 1008"/>
                  <a:gd name="T2" fmla="*/ 0 w 1912"/>
                  <a:gd name="T3" fmla="*/ 0 h 1008"/>
                  <a:gd name="T4" fmla="*/ 0 w 1912"/>
                  <a:gd name="T5" fmla="*/ 0 h 1008"/>
                  <a:gd name="T6" fmla="*/ 0 w 1912"/>
                  <a:gd name="T7" fmla="*/ 0 h 1008"/>
                  <a:gd name="T8" fmla="*/ 0 w 1912"/>
                  <a:gd name="T9" fmla="*/ 0 h 1008"/>
                  <a:gd name="T10" fmla="*/ 0 w 1912"/>
                  <a:gd name="T11" fmla="*/ 0 h 1008"/>
                  <a:gd name="T12" fmla="*/ 0 w 1912"/>
                  <a:gd name="T13" fmla="*/ 0 h 1008"/>
                  <a:gd name="T14" fmla="*/ 0 w 1912"/>
                  <a:gd name="T15" fmla="*/ 0 h 1008"/>
                  <a:gd name="T16" fmla="*/ 0 w 1912"/>
                  <a:gd name="T17" fmla="*/ 0 h 1008"/>
                  <a:gd name="T18" fmla="*/ 0 w 1912"/>
                  <a:gd name="T19" fmla="*/ 0 h 1008"/>
                  <a:gd name="T20" fmla="*/ 0 w 1912"/>
                  <a:gd name="T21" fmla="*/ 0 h 1008"/>
                  <a:gd name="T22" fmla="*/ 0 w 1912"/>
                  <a:gd name="T23" fmla="*/ 0 h 1008"/>
                  <a:gd name="T24" fmla="*/ 0 w 1912"/>
                  <a:gd name="T25" fmla="*/ 0 h 1008"/>
                  <a:gd name="T26" fmla="*/ 0 w 1912"/>
                  <a:gd name="T27" fmla="*/ 0 h 1008"/>
                  <a:gd name="T28" fmla="*/ 0 w 1912"/>
                  <a:gd name="T29" fmla="*/ 0 h 1008"/>
                  <a:gd name="T30" fmla="*/ 0 w 1912"/>
                  <a:gd name="T31" fmla="*/ 0 h 1008"/>
                  <a:gd name="T32" fmla="*/ 0 w 1912"/>
                  <a:gd name="T33" fmla="*/ 0 h 1008"/>
                  <a:gd name="T34" fmla="*/ 0 w 1912"/>
                  <a:gd name="T35" fmla="*/ 0 h 1008"/>
                  <a:gd name="T36" fmla="*/ 0 w 1912"/>
                  <a:gd name="T37" fmla="*/ 0 h 1008"/>
                  <a:gd name="T38" fmla="*/ 0 w 1912"/>
                  <a:gd name="T39" fmla="*/ 0 h 1008"/>
                  <a:gd name="T40" fmla="*/ 0 w 1912"/>
                  <a:gd name="T41" fmla="*/ 0 h 1008"/>
                  <a:gd name="T42" fmla="*/ 0 w 1912"/>
                  <a:gd name="T43" fmla="*/ 0 h 1008"/>
                  <a:gd name="T44" fmla="*/ 0 w 1912"/>
                  <a:gd name="T45" fmla="*/ 0 h 1008"/>
                  <a:gd name="T46" fmla="*/ 0 w 1912"/>
                  <a:gd name="T47" fmla="*/ 0 h 1008"/>
                  <a:gd name="T48" fmla="*/ 0 w 1912"/>
                  <a:gd name="T49" fmla="*/ 0 h 1008"/>
                  <a:gd name="T50" fmla="*/ 0 w 1912"/>
                  <a:gd name="T51" fmla="*/ 0 h 1008"/>
                  <a:gd name="T52" fmla="*/ 0 w 1912"/>
                  <a:gd name="T53" fmla="*/ 0 h 1008"/>
                  <a:gd name="T54" fmla="*/ 0 w 1912"/>
                  <a:gd name="T55" fmla="*/ 0 h 1008"/>
                  <a:gd name="T56" fmla="*/ 0 w 1912"/>
                  <a:gd name="T57" fmla="*/ 0 h 1008"/>
                  <a:gd name="T58" fmla="*/ 0 w 1912"/>
                  <a:gd name="T59" fmla="*/ 0 h 1008"/>
                  <a:gd name="T60" fmla="*/ 0 w 1912"/>
                  <a:gd name="T61" fmla="*/ 0 h 1008"/>
                  <a:gd name="T62" fmla="*/ 0 w 1912"/>
                  <a:gd name="T63" fmla="*/ 0 h 1008"/>
                  <a:gd name="T64" fmla="*/ 0 w 1912"/>
                  <a:gd name="T65" fmla="*/ 0 h 1008"/>
                  <a:gd name="T66" fmla="*/ 0 w 1912"/>
                  <a:gd name="T67" fmla="*/ 0 h 1008"/>
                  <a:gd name="T68" fmla="*/ 0 w 1912"/>
                  <a:gd name="T69" fmla="*/ 0 h 1008"/>
                  <a:gd name="T70" fmla="*/ 0 w 1912"/>
                  <a:gd name="T71" fmla="*/ 0 h 1008"/>
                  <a:gd name="T72" fmla="*/ 0 w 1912"/>
                  <a:gd name="T73" fmla="*/ 0 h 1008"/>
                  <a:gd name="T74" fmla="*/ 0 w 1912"/>
                  <a:gd name="T75" fmla="*/ 0 h 1008"/>
                  <a:gd name="T76" fmla="*/ 0 w 1912"/>
                  <a:gd name="T77" fmla="*/ 0 h 1008"/>
                  <a:gd name="T78" fmla="*/ 0 w 1912"/>
                  <a:gd name="T79" fmla="*/ 0 h 1008"/>
                  <a:gd name="T80" fmla="*/ 0 w 1912"/>
                  <a:gd name="T81" fmla="*/ 0 h 1008"/>
                  <a:gd name="T82" fmla="*/ 0 w 1912"/>
                  <a:gd name="T83" fmla="*/ 0 h 1008"/>
                  <a:gd name="T84" fmla="*/ 0 w 1912"/>
                  <a:gd name="T85" fmla="*/ 0 h 1008"/>
                  <a:gd name="T86" fmla="*/ 0 w 1912"/>
                  <a:gd name="T87" fmla="*/ 0 h 1008"/>
                  <a:gd name="T88" fmla="*/ 0 w 1912"/>
                  <a:gd name="T89" fmla="*/ 0 h 1008"/>
                  <a:gd name="T90" fmla="*/ 0 w 1912"/>
                  <a:gd name="T91" fmla="*/ 0 h 1008"/>
                  <a:gd name="T92" fmla="*/ 0 w 1912"/>
                  <a:gd name="T93" fmla="*/ 0 h 1008"/>
                  <a:gd name="T94" fmla="*/ 0 w 1912"/>
                  <a:gd name="T95" fmla="*/ 0 h 1008"/>
                  <a:gd name="T96" fmla="*/ 0 w 1912"/>
                  <a:gd name="T97" fmla="*/ 0 h 1008"/>
                  <a:gd name="T98" fmla="*/ 0 w 1912"/>
                  <a:gd name="T99" fmla="*/ 0 h 1008"/>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w 1912"/>
                  <a:gd name="T151" fmla="*/ 0 h 1008"/>
                  <a:gd name="T152" fmla="*/ 1912 w 1912"/>
                  <a:gd name="T153" fmla="*/ 1008 h 1008"/>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T150" t="T151" r="T152" b="T153"/>
                <a:pathLst>
                  <a:path w="1912" h="1008">
                    <a:moveTo>
                      <a:pt x="961" y="996"/>
                    </a:moveTo>
                    <a:lnTo>
                      <a:pt x="981" y="992"/>
                    </a:lnTo>
                    <a:lnTo>
                      <a:pt x="1007" y="988"/>
                    </a:lnTo>
                    <a:lnTo>
                      <a:pt x="1033" y="982"/>
                    </a:lnTo>
                    <a:lnTo>
                      <a:pt x="1052" y="978"/>
                    </a:lnTo>
                    <a:lnTo>
                      <a:pt x="1074" y="972"/>
                    </a:lnTo>
                    <a:lnTo>
                      <a:pt x="1096" y="966"/>
                    </a:lnTo>
                    <a:lnTo>
                      <a:pt x="1118" y="960"/>
                    </a:lnTo>
                    <a:lnTo>
                      <a:pt x="1137" y="954"/>
                    </a:lnTo>
                    <a:lnTo>
                      <a:pt x="1159" y="945"/>
                    </a:lnTo>
                    <a:lnTo>
                      <a:pt x="1187" y="935"/>
                    </a:lnTo>
                    <a:lnTo>
                      <a:pt x="1210" y="925"/>
                    </a:lnTo>
                    <a:lnTo>
                      <a:pt x="1232" y="915"/>
                    </a:lnTo>
                    <a:lnTo>
                      <a:pt x="1257" y="904"/>
                    </a:lnTo>
                    <a:lnTo>
                      <a:pt x="1281" y="892"/>
                    </a:lnTo>
                    <a:lnTo>
                      <a:pt x="1303" y="881"/>
                    </a:lnTo>
                    <a:lnTo>
                      <a:pt x="1323" y="868"/>
                    </a:lnTo>
                    <a:lnTo>
                      <a:pt x="1341" y="857"/>
                    </a:lnTo>
                    <a:lnTo>
                      <a:pt x="1360" y="844"/>
                    </a:lnTo>
                    <a:lnTo>
                      <a:pt x="1381" y="832"/>
                    </a:lnTo>
                    <a:lnTo>
                      <a:pt x="1404" y="817"/>
                    </a:lnTo>
                    <a:lnTo>
                      <a:pt x="1424" y="801"/>
                    </a:lnTo>
                    <a:lnTo>
                      <a:pt x="1444" y="786"/>
                    </a:lnTo>
                    <a:lnTo>
                      <a:pt x="1462" y="773"/>
                    </a:lnTo>
                    <a:lnTo>
                      <a:pt x="1492" y="749"/>
                    </a:lnTo>
                    <a:lnTo>
                      <a:pt x="1520" y="724"/>
                    </a:lnTo>
                    <a:lnTo>
                      <a:pt x="1547" y="697"/>
                    </a:lnTo>
                    <a:lnTo>
                      <a:pt x="1576" y="665"/>
                    </a:lnTo>
                    <a:lnTo>
                      <a:pt x="1595" y="642"/>
                    </a:lnTo>
                    <a:lnTo>
                      <a:pt x="1617" y="616"/>
                    </a:lnTo>
                    <a:lnTo>
                      <a:pt x="1641" y="587"/>
                    </a:lnTo>
                    <a:lnTo>
                      <a:pt x="1662" y="559"/>
                    </a:lnTo>
                    <a:lnTo>
                      <a:pt x="1682" y="528"/>
                    </a:lnTo>
                    <a:lnTo>
                      <a:pt x="1706" y="493"/>
                    </a:lnTo>
                    <a:lnTo>
                      <a:pt x="1912" y="614"/>
                    </a:lnTo>
                    <a:lnTo>
                      <a:pt x="1710" y="0"/>
                    </a:lnTo>
                    <a:lnTo>
                      <a:pt x="1056" y="117"/>
                    </a:lnTo>
                    <a:lnTo>
                      <a:pt x="1276" y="242"/>
                    </a:lnTo>
                    <a:lnTo>
                      <a:pt x="1258" y="268"/>
                    </a:lnTo>
                    <a:lnTo>
                      <a:pt x="1238" y="291"/>
                    </a:lnTo>
                    <a:lnTo>
                      <a:pt x="1218" y="314"/>
                    </a:lnTo>
                    <a:lnTo>
                      <a:pt x="1199" y="336"/>
                    </a:lnTo>
                    <a:lnTo>
                      <a:pt x="1182" y="352"/>
                    </a:lnTo>
                    <a:lnTo>
                      <a:pt x="1165" y="371"/>
                    </a:lnTo>
                    <a:lnTo>
                      <a:pt x="1145" y="386"/>
                    </a:lnTo>
                    <a:lnTo>
                      <a:pt x="1123" y="403"/>
                    </a:lnTo>
                    <a:lnTo>
                      <a:pt x="1097" y="421"/>
                    </a:lnTo>
                    <a:lnTo>
                      <a:pt x="1075" y="435"/>
                    </a:lnTo>
                    <a:lnTo>
                      <a:pt x="1056" y="446"/>
                    </a:lnTo>
                    <a:lnTo>
                      <a:pt x="1029" y="461"/>
                    </a:lnTo>
                    <a:lnTo>
                      <a:pt x="1005" y="471"/>
                    </a:lnTo>
                    <a:lnTo>
                      <a:pt x="984" y="478"/>
                    </a:lnTo>
                    <a:lnTo>
                      <a:pt x="962" y="485"/>
                    </a:lnTo>
                    <a:lnTo>
                      <a:pt x="930" y="494"/>
                    </a:lnTo>
                    <a:lnTo>
                      <a:pt x="898" y="498"/>
                    </a:lnTo>
                    <a:lnTo>
                      <a:pt x="867" y="502"/>
                    </a:lnTo>
                    <a:lnTo>
                      <a:pt x="819" y="504"/>
                    </a:lnTo>
                    <a:lnTo>
                      <a:pt x="758" y="505"/>
                    </a:lnTo>
                    <a:lnTo>
                      <a:pt x="711" y="498"/>
                    </a:lnTo>
                    <a:lnTo>
                      <a:pt x="668" y="489"/>
                    </a:lnTo>
                    <a:lnTo>
                      <a:pt x="619" y="474"/>
                    </a:lnTo>
                    <a:lnTo>
                      <a:pt x="575" y="456"/>
                    </a:lnTo>
                    <a:lnTo>
                      <a:pt x="531" y="434"/>
                    </a:lnTo>
                    <a:lnTo>
                      <a:pt x="492" y="408"/>
                    </a:lnTo>
                    <a:lnTo>
                      <a:pt x="453" y="374"/>
                    </a:lnTo>
                    <a:lnTo>
                      <a:pt x="0" y="637"/>
                    </a:lnTo>
                    <a:lnTo>
                      <a:pt x="18" y="659"/>
                    </a:lnTo>
                    <a:lnTo>
                      <a:pt x="45" y="684"/>
                    </a:lnTo>
                    <a:lnTo>
                      <a:pt x="67" y="706"/>
                    </a:lnTo>
                    <a:lnTo>
                      <a:pt x="89" y="727"/>
                    </a:lnTo>
                    <a:lnTo>
                      <a:pt x="110" y="748"/>
                    </a:lnTo>
                    <a:lnTo>
                      <a:pt x="137" y="769"/>
                    </a:lnTo>
                    <a:lnTo>
                      <a:pt x="161" y="788"/>
                    </a:lnTo>
                    <a:lnTo>
                      <a:pt x="185" y="806"/>
                    </a:lnTo>
                    <a:lnTo>
                      <a:pt x="212" y="823"/>
                    </a:lnTo>
                    <a:lnTo>
                      <a:pt x="239" y="842"/>
                    </a:lnTo>
                    <a:lnTo>
                      <a:pt x="266" y="859"/>
                    </a:lnTo>
                    <a:lnTo>
                      <a:pt x="291" y="874"/>
                    </a:lnTo>
                    <a:lnTo>
                      <a:pt x="316" y="888"/>
                    </a:lnTo>
                    <a:lnTo>
                      <a:pt x="341" y="900"/>
                    </a:lnTo>
                    <a:lnTo>
                      <a:pt x="373" y="915"/>
                    </a:lnTo>
                    <a:lnTo>
                      <a:pt x="404" y="929"/>
                    </a:lnTo>
                    <a:lnTo>
                      <a:pt x="439" y="942"/>
                    </a:lnTo>
                    <a:lnTo>
                      <a:pt x="466" y="952"/>
                    </a:lnTo>
                    <a:lnTo>
                      <a:pt x="491" y="962"/>
                    </a:lnTo>
                    <a:lnTo>
                      <a:pt x="520" y="970"/>
                    </a:lnTo>
                    <a:lnTo>
                      <a:pt x="549" y="978"/>
                    </a:lnTo>
                    <a:lnTo>
                      <a:pt x="577" y="985"/>
                    </a:lnTo>
                    <a:lnTo>
                      <a:pt x="610" y="991"/>
                    </a:lnTo>
                    <a:lnTo>
                      <a:pt x="643" y="997"/>
                    </a:lnTo>
                    <a:lnTo>
                      <a:pt x="677" y="1001"/>
                    </a:lnTo>
                    <a:lnTo>
                      <a:pt x="712" y="1004"/>
                    </a:lnTo>
                    <a:lnTo>
                      <a:pt x="738" y="1005"/>
                    </a:lnTo>
                    <a:lnTo>
                      <a:pt x="775" y="1008"/>
                    </a:lnTo>
                    <a:lnTo>
                      <a:pt x="811" y="1008"/>
                    </a:lnTo>
                    <a:lnTo>
                      <a:pt x="839" y="1007"/>
                    </a:lnTo>
                    <a:lnTo>
                      <a:pt x="870" y="1005"/>
                    </a:lnTo>
                    <a:lnTo>
                      <a:pt x="904" y="1003"/>
                    </a:lnTo>
                    <a:lnTo>
                      <a:pt x="935" y="999"/>
                    </a:lnTo>
                    <a:lnTo>
                      <a:pt x="961" y="996"/>
                    </a:lnTo>
                    <a:close/>
                  </a:path>
                </a:pathLst>
              </a:custGeom>
              <a:gradFill rotWithShape="0">
                <a:gsLst>
                  <a:gs pos="0">
                    <a:srgbClr val="003399"/>
                  </a:gs>
                  <a:gs pos="100000">
                    <a:srgbClr val="91A7D3"/>
                  </a:gs>
                </a:gsLst>
                <a:lin ang="5400000" scaled="1"/>
              </a:gradFill>
              <a:ln w="9525" cap="flat" cmpd="sng">
                <a:solidFill>
                  <a:srgbClr val="003399"/>
                </a:solidFill>
                <a:prstDash val="solid"/>
                <a:roun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53" name="Freeform 481"/>
              <p:cNvSpPr>
                <a:spLocks noChangeAspect="1"/>
              </p:cNvSpPr>
              <p:nvPr/>
            </p:nvSpPr>
            <p:spPr bwMode="ltGray">
              <a:xfrm rot="2991366" flipH="1">
                <a:off x="2505" y="1469"/>
                <a:ext cx="273" cy="507"/>
              </a:xfrm>
              <a:custGeom>
                <a:avLst/>
                <a:gdLst>
                  <a:gd name="T0" fmla="*/ 0 w 970"/>
                  <a:gd name="T1" fmla="*/ 0 h 1797"/>
                  <a:gd name="T2" fmla="*/ 0 w 970"/>
                  <a:gd name="T3" fmla="*/ 0 h 1797"/>
                  <a:gd name="T4" fmla="*/ 0 w 970"/>
                  <a:gd name="T5" fmla="*/ 0 h 1797"/>
                  <a:gd name="T6" fmla="*/ 0 w 970"/>
                  <a:gd name="T7" fmla="*/ 0 h 1797"/>
                  <a:gd name="T8" fmla="*/ 0 w 970"/>
                  <a:gd name="T9" fmla="*/ 0 h 1797"/>
                  <a:gd name="T10" fmla="*/ 0 w 970"/>
                  <a:gd name="T11" fmla="*/ 0 h 1797"/>
                  <a:gd name="T12" fmla="*/ 0 w 970"/>
                  <a:gd name="T13" fmla="*/ 0 h 1797"/>
                  <a:gd name="T14" fmla="*/ 0 w 970"/>
                  <a:gd name="T15" fmla="*/ 0 h 1797"/>
                  <a:gd name="T16" fmla="*/ 0 w 970"/>
                  <a:gd name="T17" fmla="*/ 0 h 1797"/>
                  <a:gd name="T18" fmla="*/ 0 w 970"/>
                  <a:gd name="T19" fmla="*/ 0 h 1797"/>
                  <a:gd name="T20" fmla="*/ 0 w 970"/>
                  <a:gd name="T21" fmla="*/ 0 h 1797"/>
                  <a:gd name="T22" fmla="*/ 0 w 970"/>
                  <a:gd name="T23" fmla="*/ 0 h 1797"/>
                  <a:gd name="T24" fmla="*/ 0 w 970"/>
                  <a:gd name="T25" fmla="*/ 0 h 1797"/>
                  <a:gd name="T26" fmla="*/ 0 w 970"/>
                  <a:gd name="T27" fmla="*/ 0 h 1797"/>
                  <a:gd name="T28" fmla="*/ 0 w 970"/>
                  <a:gd name="T29" fmla="*/ 0 h 1797"/>
                  <a:gd name="T30" fmla="*/ 0 w 970"/>
                  <a:gd name="T31" fmla="*/ 0 h 1797"/>
                  <a:gd name="T32" fmla="*/ 0 w 970"/>
                  <a:gd name="T33" fmla="*/ 0 h 1797"/>
                  <a:gd name="T34" fmla="*/ 0 w 970"/>
                  <a:gd name="T35" fmla="*/ 0 h 1797"/>
                  <a:gd name="T36" fmla="*/ 0 w 970"/>
                  <a:gd name="T37" fmla="*/ 0 h 1797"/>
                  <a:gd name="T38" fmla="*/ 0 w 970"/>
                  <a:gd name="T39" fmla="*/ 0 h 1797"/>
                  <a:gd name="T40" fmla="*/ 0 w 970"/>
                  <a:gd name="T41" fmla="*/ 0 h 1797"/>
                  <a:gd name="T42" fmla="*/ 0 w 970"/>
                  <a:gd name="T43" fmla="*/ 0 h 1797"/>
                  <a:gd name="T44" fmla="*/ 0 w 970"/>
                  <a:gd name="T45" fmla="*/ 0 h 1797"/>
                  <a:gd name="T46" fmla="*/ 0 w 970"/>
                  <a:gd name="T47" fmla="*/ 0 h 1797"/>
                  <a:gd name="T48" fmla="*/ 0 w 970"/>
                  <a:gd name="T49" fmla="*/ 0 h 1797"/>
                  <a:gd name="T50" fmla="*/ 0 w 970"/>
                  <a:gd name="T51" fmla="*/ 0 h 1797"/>
                  <a:gd name="T52" fmla="*/ 0 w 970"/>
                  <a:gd name="T53" fmla="*/ 0 h 1797"/>
                  <a:gd name="T54" fmla="*/ 0 w 970"/>
                  <a:gd name="T55" fmla="*/ 0 h 1797"/>
                  <a:gd name="T56" fmla="*/ 0 w 970"/>
                  <a:gd name="T57" fmla="*/ 0 h 1797"/>
                  <a:gd name="T58" fmla="*/ 0 w 970"/>
                  <a:gd name="T59" fmla="*/ 0 h 1797"/>
                  <a:gd name="T60" fmla="*/ 0 w 970"/>
                  <a:gd name="T61" fmla="*/ 0 h 1797"/>
                  <a:gd name="T62" fmla="*/ 0 w 970"/>
                  <a:gd name="T63" fmla="*/ 0 h 1797"/>
                  <a:gd name="T64" fmla="*/ 0 w 970"/>
                  <a:gd name="T65" fmla="*/ 0 h 1797"/>
                  <a:gd name="T66" fmla="*/ 0 w 970"/>
                  <a:gd name="T67" fmla="*/ 0 h 1797"/>
                  <a:gd name="T68" fmla="*/ 0 w 970"/>
                  <a:gd name="T69" fmla="*/ 0 h 1797"/>
                  <a:gd name="T70" fmla="*/ 0 w 970"/>
                  <a:gd name="T71" fmla="*/ 0 h 1797"/>
                  <a:gd name="T72" fmla="*/ 0 w 970"/>
                  <a:gd name="T73" fmla="*/ 0 h 1797"/>
                  <a:gd name="T74" fmla="*/ 0 w 970"/>
                  <a:gd name="T75" fmla="*/ 0 h 1797"/>
                  <a:gd name="T76" fmla="*/ 0 w 970"/>
                  <a:gd name="T77" fmla="*/ 0 h 1797"/>
                  <a:gd name="T78" fmla="*/ 0 w 970"/>
                  <a:gd name="T79" fmla="*/ 0 h 1797"/>
                  <a:gd name="T80" fmla="*/ 0 w 970"/>
                  <a:gd name="T81" fmla="*/ 0 h 1797"/>
                  <a:gd name="T82" fmla="*/ 0 w 970"/>
                  <a:gd name="T83" fmla="*/ 0 h 1797"/>
                  <a:gd name="T84" fmla="*/ 0 w 970"/>
                  <a:gd name="T85" fmla="*/ 0 h 1797"/>
                  <a:gd name="T86" fmla="*/ 0 w 970"/>
                  <a:gd name="T87" fmla="*/ 0 h 1797"/>
                  <a:gd name="T88" fmla="*/ 0 w 970"/>
                  <a:gd name="T89" fmla="*/ 0 h 1797"/>
                  <a:gd name="T90" fmla="*/ 0 w 970"/>
                  <a:gd name="T91" fmla="*/ 0 h 179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970"/>
                  <a:gd name="T139" fmla="*/ 0 h 1797"/>
                  <a:gd name="T140" fmla="*/ 970 w 970"/>
                  <a:gd name="T141" fmla="*/ 1797 h 179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970" h="1797">
                    <a:moveTo>
                      <a:pt x="970" y="0"/>
                    </a:moveTo>
                    <a:lnTo>
                      <a:pt x="949" y="4"/>
                    </a:lnTo>
                    <a:lnTo>
                      <a:pt x="928" y="7"/>
                    </a:lnTo>
                    <a:lnTo>
                      <a:pt x="900" y="14"/>
                    </a:lnTo>
                    <a:lnTo>
                      <a:pt x="879" y="18"/>
                    </a:lnTo>
                    <a:lnTo>
                      <a:pt x="857" y="25"/>
                    </a:lnTo>
                    <a:lnTo>
                      <a:pt x="836" y="31"/>
                    </a:lnTo>
                    <a:lnTo>
                      <a:pt x="814" y="37"/>
                    </a:lnTo>
                    <a:lnTo>
                      <a:pt x="793" y="43"/>
                    </a:lnTo>
                    <a:lnTo>
                      <a:pt x="771" y="52"/>
                    </a:lnTo>
                    <a:lnTo>
                      <a:pt x="745" y="62"/>
                    </a:lnTo>
                    <a:lnTo>
                      <a:pt x="723" y="72"/>
                    </a:lnTo>
                    <a:lnTo>
                      <a:pt x="700" y="82"/>
                    </a:lnTo>
                    <a:lnTo>
                      <a:pt x="676" y="93"/>
                    </a:lnTo>
                    <a:lnTo>
                      <a:pt x="652" y="105"/>
                    </a:lnTo>
                    <a:lnTo>
                      <a:pt x="630" y="116"/>
                    </a:lnTo>
                    <a:lnTo>
                      <a:pt x="609" y="129"/>
                    </a:lnTo>
                    <a:lnTo>
                      <a:pt x="591" y="140"/>
                    </a:lnTo>
                    <a:lnTo>
                      <a:pt x="572" y="153"/>
                    </a:lnTo>
                    <a:lnTo>
                      <a:pt x="551" y="165"/>
                    </a:lnTo>
                    <a:lnTo>
                      <a:pt x="528" y="180"/>
                    </a:lnTo>
                    <a:lnTo>
                      <a:pt x="507" y="197"/>
                    </a:lnTo>
                    <a:lnTo>
                      <a:pt x="488" y="212"/>
                    </a:lnTo>
                    <a:lnTo>
                      <a:pt x="469" y="225"/>
                    </a:lnTo>
                    <a:lnTo>
                      <a:pt x="438" y="251"/>
                    </a:lnTo>
                    <a:lnTo>
                      <a:pt x="408" y="280"/>
                    </a:lnTo>
                    <a:lnTo>
                      <a:pt x="383" y="302"/>
                    </a:lnTo>
                    <a:lnTo>
                      <a:pt x="355" y="334"/>
                    </a:lnTo>
                    <a:lnTo>
                      <a:pt x="335" y="357"/>
                    </a:lnTo>
                    <a:lnTo>
                      <a:pt x="313" y="383"/>
                    </a:lnTo>
                    <a:lnTo>
                      <a:pt x="289" y="413"/>
                    </a:lnTo>
                    <a:lnTo>
                      <a:pt x="269" y="440"/>
                    </a:lnTo>
                    <a:lnTo>
                      <a:pt x="250" y="472"/>
                    </a:lnTo>
                    <a:lnTo>
                      <a:pt x="230" y="503"/>
                    </a:lnTo>
                    <a:lnTo>
                      <a:pt x="210" y="536"/>
                    </a:lnTo>
                    <a:lnTo>
                      <a:pt x="194" y="564"/>
                    </a:lnTo>
                    <a:lnTo>
                      <a:pt x="179" y="600"/>
                    </a:lnTo>
                    <a:lnTo>
                      <a:pt x="163" y="634"/>
                    </a:lnTo>
                    <a:lnTo>
                      <a:pt x="150" y="669"/>
                    </a:lnTo>
                    <a:lnTo>
                      <a:pt x="137" y="707"/>
                    </a:lnTo>
                    <a:lnTo>
                      <a:pt x="120" y="754"/>
                    </a:lnTo>
                    <a:lnTo>
                      <a:pt x="109" y="798"/>
                    </a:lnTo>
                    <a:lnTo>
                      <a:pt x="99" y="843"/>
                    </a:lnTo>
                    <a:lnTo>
                      <a:pt x="93" y="887"/>
                    </a:lnTo>
                    <a:lnTo>
                      <a:pt x="85" y="939"/>
                    </a:lnTo>
                    <a:lnTo>
                      <a:pt x="80" y="1002"/>
                    </a:lnTo>
                    <a:lnTo>
                      <a:pt x="79" y="1053"/>
                    </a:lnTo>
                    <a:lnTo>
                      <a:pt x="80" y="1102"/>
                    </a:lnTo>
                    <a:lnTo>
                      <a:pt x="84" y="1149"/>
                    </a:lnTo>
                    <a:lnTo>
                      <a:pt x="90" y="1193"/>
                    </a:lnTo>
                    <a:lnTo>
                      <a:pt x="95" y="1239"/>
                    </a:lnTo>
                    <a:lnTo>
                      <a:pt x="105" y="1287"/>
                    </a:lnTo>
                    <a:lnTo>
                      <a:pt x="118" y="1337"/>
                    </a:lnTo>
                    <a:lnTo>
                      <a:pt x="135" y="1389"/>
                    </a:lnTo>
                    <a:lnTo>
                      <a:pt x="151" y="1437"/>
                    </a:lnTo>
                    <a:lnTo>
                      <a:pt x="170" y="1484"/>
                    </a:lnTo>
                    <a:lnTo>
                      <a:pt x="192" y="1530"/>
                    </a:lnTo>
                    <a:lnTo>
                      <a:pt x="218" y="1574"/>
                    </a:lnTo>
                    <a:lnTo>
                      <a:pt x="0" y="1698"/>
                    </a:lnTo>
                    <a:lnTo>
                      <a:pt x="665" y="1797"/>
                    </a:lnTo>
                    <a:lnTo>
                      <a:pt x="909" y="1184"/>
                    </a:lnTo>
                    <a:lnTo>
                      <a:pt x="654" y="1322"/>
                    </a:lnTo>
                    <a:lnTo>
                      <a:pt x="629" y="1282"/>
                    </a:lnTo>
                    <a:lnTo>
                      <a:pt x="614" y="1247"/>
                    </a:lnTo>
                    <a:lnTo>
                      <a:pt x="599" y="1211"/>
                    </a:lnTo>
                    <a:lnTo>
                      <a:pt x="589" y="1175"/>
                    </a:lnTo>
                    <a:lnTo>
                      <a:pt x="583" y="1140"/>
                    </a:lnTo>
                    <a:lnTo>
                      <a:pt x="581" y="1105"/>
                    </a:lnTo>
                    <a:lnTo>
                      <a:pt x="577" y="1071"/>
                    </a:lnTo>
                    <a:lnTo>
                      <a:pt x="577" y="1037"/>
                    </a:lnTo>
                    <a:lnTo>
                      <a:pt x="580" y="997"/>
                    </a:lnTo>
                    <a:lnTo>
                      <a:pt x="584" y="957"/>
                    </a:lnTo>
                    <a:lnTo>
                      <a:pt x="593" y="913"/>
                    </a:lnTo>
                    <a:lnTo>
                      <a:pt x="603" y="878"/>
                    </a:lnTo>
                    <a:lnTo>
                      <a:pt x="618" y="839"/>
                    </a:lnTo>
                    <a:lnTo>
                      <a:pt x="631" y="805"/>
                    </a:lnTo>
                    <a:lnTo>
                      <a:pt x="650" y="772"/>
                    </a:lnTo>
                    <a:lnTo>
                      <a:pt x="665" y="747"/>
                    </a:lnTo>
                    <a:lnTo>
                      <a:pt x="680" y="726"/>
                    </a:lnTo>
                    <a:lnTo>
                      <a:pt x="696" y="705"/>
                    </a:lnTo>
                    <a:lnTo>
                      <a:pt x="713" y="684"/>
                    </a:lnTo>
                    <a:lnTo>
                      <a:pt x="732" y="662"/>
                    </a:lnTo>
                    <a:lnTo>
                      <a:pt x="748" y="647"/>
                    </a:lnTo>
                    <a:lnTo>
                      <a:pt x="767" y="627"/>
                    </a:lnTo>
                    <a:lnTo>
                      <a:pt x="786" y="612"/>
                    </a:lnTo>
                    <a:lnTo>
                      <a:pt x="808" y="595"/>
                    </a:lnTo>
                    <a:lnTo>
                      <a:pt x="834" y="578"/>
                    </a:lnTo>
                    <a:lnTo>
                      <a:pt x="856" y="563"/>
                    </a:lnTo>
                    <a:lnTo>
                      <a:pt x="874" y="552"/>
                    </a:lnTo>
                    <a:lnTo>
                      <a:pt x="902" y="537"/>
                    </a:lnTo>
                    <a:lnTo>
                      <a:pt x="928" y="526"/>
                    </a:lnTo>
                    <a:lnTo>
                      <a:pt x="970" y="514"/>
                    </a:lnTo>
                    <a:lnTo>
                      <a:pt x="970" y="0"/>
                    </a:lnTo>
                    <a:close/>
                  </a:path>
                </a:pathLst>
              </a:custGeom>
              <a:gradFill rotWithShape="0">
                <a:gsLst>
                  <a:gs pos="0">
                    <a:srgbClr val="003399"/>
                  </a:gs>
                  <a:gs pos="100000">
                    <a:srgbClr val="91A7D3"/>
                  </a:gs>
                </a:gsLst>
                <a:lin ang="18900000" scaled="1"/>
              </a:gradFill>
              <a:ln w="9525" cap="flat" cmpd="sng">
                <a:solidFill>
                  <a:srgbClr val="003399"/>
                </a:solidFill>
                <a:prstDash val="solid"/>
                <a:roun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54" name="Freeform 482"/>
              <p:cNvSpPr>
                <a:spLocks noChangeAspect="1"/>
              </p:cNvSpPr>
              <p:nvPr/>
            </p:nvSpPr>
            <p:spPr bwMode="ltGray">
              <a:xfrm rot="2991366" flipH="1">
                <a:off x="2329" y="1221"/>
                <a:ext cx="408" cy="458"/>
              </a:xfrm>
              <a:custGeom>
                <a:avLst/>
                <a:gdLst>
                  <a:gd name="T0" fmla="*/ 0 w 1441"/>
                  <a:gd name="T1" fmla="*/ 0 h 1626"/>
                  <a:gd name="T2" fmla="*/ 0 w 1441"/>
                  <a:gd name="T3" fmla="*/ 0 h 1626"/>
                  <a:gd name="T4" fmla="*/ 0 w 1441"/>
                  <a:gd name="T5" fmla="*/ 0 h 1626"/>
                  <a:gd name="T6" fmla="*/ 0 w 1441"/>
                  <a:gd name="T7" fmla="*/ 0 h 1626"/>
                  <a:gd name="T8" fmla="*/ 0 w 1441"/>
                  <a:gd name="T9" fmla="*/ 0 h 1626"/>
                  <a:gd name="T10" fmla="*/ 0 w 1441"/>
                  <a:gd name="T11" fmla="*/ 0 h 1626"/>
                  <a:gd name="T12" fmla="*/ 0 w 1441"/>
                  <a:gd name="T13" fmla="*/ 0 h 1626"/>
                  <a:gd name="T14" fmla="*/ 0 w 1441"/>
                  <a:gd name="T15" fmla="*/ 0 h 1626"/>
                  <a:gd name="T16" fmla="*/ 0 w 1441"/>
                  <a:gd name="T17" fmla="*/ 0 h 1626"/>
                  <a:gd name="T18" fmla="*/ 0 w 1441"/>
                  <a:gd name="T19" fmla="*/ 0 h 1626"/>
                  <a:gd name="T20" fmla="*/ 0 w 1441"/>
                  <a:gd name="T21" fmla="*/ 0 h 1626"/>
                  <a:gd name="T22" fmla="*/ 0 w 1441"/>
                  <a:gd name="T23" fmla="*/ 0 h 1626"/>
                  <a:gd name="T24" fmla="*/ 0 w 1441"/>
                  <a:gd name="T25" fmla="*/ 0 h 1626"/>
                  <a:gd name="T26" fmla="*/ 0 w 1441"/>
                  <a:gd name="T27" fmla="*/ 0 h 1626"/>
                  <a:gd name="T28" fmla="*/ 0 w 1441"/>
                  <a:gd name="T29" fmla="*/ 0 h 1626"/>
                  <a:gd name="T30" fmla="*/ 0 w 1441"/>
                  <a:gd name="T31" fmla="*/ 0 h 1626"/>
                  <a:gd name="T32" fmla="*/ 0 w 1441"/>
                  <a:gd name="T33" fmla="*/ 0 h 1626"/>
                  <a:gd name="T34" fmla="*/ 0 w 1441"/>
                  <a:gd name="T35" fmla="*/ 0 h 1626"/>
                  <a:gd name="T36" fmla="*/ 0 w 1441"/>
                  <a:gd name="T37" fmla="*/ 0 h 1626"/>
                  <a:gd name="T38" fmla="*/ 0 w 1441"/>
                  <a:gd name="T39" fmla="*/ 0 h 1626"/>
                  <a:gd name="T40" fmla="*/ 0 w 1441"/>
                  <a:gd name="T41" fmla="*/ 0 h 1626"/>
                  <a:gd name="T42" fmla="*/ 0 w 1441"/>
                  <a:gd name="T43" fmla="*/ 0 h 1626"/>
                  <a:gd name="T44" fmla="*/ 0 w 1441"/>
                  <a:gd name="T45" fmla="*/ 0 h 1626"/>
                  <a:gd name="T46" fmla="*/ 0 w 1441"/>
                  <a:gd name="T47" fmla="*/ 0 h 1626"/>
                  <a:gd name="T48" fmla="*/ 0 w 1441"/>
                  <a:gd name="T49" fmla="*/ 0 h 1626"/>
                  <a:gd name="T50" fmla="*/ 0 w 1441"/>
                  <a:gd name="T51" fmla="*/ 0 h 1626"/>
                  <a:gd name="T52" fmla="*/ 0 w 1441"/>
                  <a:gd name="T53" fmla="*/ 0 h 1626"/>
                  <a:gd name="T54" fmla="*/ 0 w 1441"/>
                  <a:gd name="T55" fmla="*/ 0 h 1626"/>
                  <a:gd name="T56" fmla="*/ 0 w 1441"/>
                  <a:gd name="T57" fmla="*/ 0 h 1626"/>
                  <a:gd name="T58" fmla="*/ 0 w 1441"/>
                  <a:gd name="T59" fmla="*/ 0 h 1626"/>
                  <a:gd name="T60" fmla="*/ 0 w 1441"/>
                  <a:gd name="T61" fmla="*/ 0 h 1626"/>
                  <a:gd name="T62" fmla="*/ 0 w 1441"/>
                  <a:gd name="T63" fmla="*/ 0 h 1626"/>
                  <a:gd name="T64" fmla="*/ 0 w 1441"/>
                  <a:gd name="T65" fmla="*/ 0 h 1626"/>
                  <a:gd name="T66" fmla="*/ 0 w 1441"/>
                  <a:gd name="T67" fmla="*/ 0 h 1626"/>
                  <a:gd name="T68" fmla="*/ 0 w 1441"/>
                  <a:gd name="T69" fmla="*/ 0 h 1626"/>
                  <a:gd name="T70" fmla="*/ 0 w 1441"/>
                  <a:gd name="T71" fmla="*/ 0 h 1626"/>
                  <a:gd name="T72" fmla="*/ 0 w 1441"/>
                  <a:gd name="T73" fmla="*/ 0 h 1626"/>
                  <a:gd name="T74" fmla="*/ 0 w 1441"/>
                  <a:gd name="T75" fmla="*/ 0 h 1626"/>
                  <a:gd name="T76" fmla="*/ 0 w 1441"/>
                  <a:gd name="T77" fmla="*/ 0 h 1626"/>
                  <a:gd name="T78" fmla="*/ 0 w 1441"/>
                  <a:gd name="T79" fmla="*/ 0 h 1626"/>
                  <a:gd name="T80" fmla="*/ 0 w 1441"/>
                  <a:gd name="T81" fmla="*/ 0 h 1626"/>
                  <a:gd name="T82" fmla="*/ 0 w 1441"/>
                  <a:gd name="T83" fmla="*/ 0 h 1626"/>
                  <a:gd name="T84" fmla="*/ 0 w 1441"/>
                  <a:gd name="T85" fmla="*/ 0 h 1626"/>
                  <a:gd name="T86" fmla="*/ 0 w 1441"/>
                  <a:gd name="T87" fmla="*/ 0 h 1626"/>
                  <a:gd name="T88" fmla="*/ 0 w 1441"/>
                  <a:gd name="T89" fmla="*/ 0 h 1626"/>
                  <a:gd name="T90" fmla="*/ 0 w 1441"/>
                  <a:gd name="T91" fmla="*/ 0 h 1626"/>
                  <a:gd name="T92" fmla="*/ 0 w 1441"/>
                  <a:gd name="T93" fmla="*/ 0 h 1626"/>
                  <a:gd name="T94" fmla="*/ 0 w 1441"/>
                  <a:gd name="T95" fmla="*/ 0 h 162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1441"/>
                  <a:gd name="T145" fmla="*/ 0 h 1626"/>
                  <a:gd name="T146" fmla="*/ 1441 w 1441"/>
                  <a:gd name="T147" fmla="*/ 1626 h 162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1441" h="1626">
                    <a:moveTo>
                      <a:pt x="549" y="238"/>
                    </a:moveTo>
                    <a:lnTo>
                      <a:pt x="569" y="241"/>
                    </a:lnTo>
                    <a:lnTo>
                      <a:pt x="595" y="246"/>
                    </a:lnTo>
                    <a:lnTo>
                      <a:pt x="622" y="252"/>
                    </a:lnTo>
                    <a:lnTo>
                      <a:pt x="640" y="257"/>
                    </a:lnTo>
                    <a:lnTo>
                      <a:pt x="662" y="262"/>
                    </a:lnTo>
                    <a:lnTo>
                      <a:pt x="683" y="269"/>
                    </a:lnTo>
                    <a:lnTo>
                      <a:pt x="705" y="275"/>
                    </a:lnTo>
                    <a:lnTo>
                      <a:pt x="725" y="281"/>
                    </a:lnTo>
                    <a:lnTo>
                      <a:pt x="748" y="290"/>
                    </a:lnTo>
                    <a:lnTo>
                      <a:pt x="774" y="300"/>
                    </a:lnTo>
                    <a:lnTo>
                      <a:pt x="797" y="309"/>
                    </a:lnTo>
                    <a:lnTo>
                      <a:pt x="819" y="319"/>
                    </a:lnTo>
                    <a:lnTo>
                      <a:pt x="844" y="330"/>
                    </a:lnTo>
                    <a:lnTo>
                      <a:pt x="868" y="342"/>
                    </a:lnTo>
                    <a:lnTo>
                      <a:pt x="890" y="353"/>
                    </a:lnTo>
                    <a:lnTo>
                      <a:pt x="911" y="366"/>
                    </a:lnTo>
                    <a:lnTo>
                      <a:pt x="930" y="377"/>
                    </a:lnTo>
                    <a:lnTo>
                      <a:pt x="948" y="390"/>
                    </a:lnTo>
                    <a:lnTo>
                      <a:pt x="969" y="403"/>
                    </a:lnTo>
                    <a:lnTo>
                      <a:pt x="992" y="418"/>
                    </a:lnTo>
                    <a:lnTo>
                      <a:pt x="1013" y="433"/>
                    </a:lnTo>
                    <a:lnTo>
                      <a:pt x="1033" y="449"/>
                    </a:lnTo>
                    <a:lnTo>
                      <a:pt x="1051" y="463"/>
                    </a:lnTo>
                    <a:lnTo>
                      <a:pt x="1081" y="488"/>
                    </a:lnTo>
                    <a:lnTo>
                      <a:pt x="1112" y="517"/>
                    </a:lnTo>
                    <a:lnTo>
                      <a:pt x="1136" y="539"/>
                    </a:lnTo>
                    <a:lnTo>
                      <a:pt x="1164" y="570"/>
                    </a:lnTo>
                    <a:lnTo>
                      <a:pt x="1184" y="593"/>
                    </a:lnTo>
                    <a:lnTo>
                      <a:pt x="1206" y="620"/>
                    </a:lnTo>
                    <a:lnTo>
                      <a:pt x="1230" y="649"/>
                    </a:lnTo>
                    <a:lnTo>
                      <a:pt x="1250" y="678"/>
                    </a:lnTo>
                    <a:lnTo>
                      <a:pt x="1269" y="710"/>
                    </a:lnTo>
                    <a:lnTo>
                      <a:pt x="1290" y="741"/>
                    </a:lnTo>
                    <a:lnTo>
                      <a:pt x="1308" y="773"/>
                    </a:lnTo>
                    <a:lnTo>
                      <a:pt x="1325" y="802"/>
                    </a:lnTo>
                    <a:lnTo>
                      <a:pt x="1342" y="837"/>
                    </a:lnTo>
                    <a:lnTo>
                      <a:pt x="1357" y="871"/>
                    </a:lnTo>
                    <a:lnTo>
                      <a:pt x="1370" y="906"/>
                    </a:lnTo>
                    <a:lnTo>
                      <a:pt x="1383" y="945"/>
                    </a:lnTo>
                    <a:lnTo>
                      <a:pt x="1400" y="992"/>
                    </a:lnTo>
                    <a:lnTo>
                      <a:pt x="1411" y="1036"/>
                    </a:lnTo>
                    <a:lnTo>
                      <a:pt x="1422" y="1081"/>
                    </a:lnTo>
                    <a:lnTo>
                      <a:pt x="1427" y="1125"/>
                    </a:lnTo>
                    <a:lnTo>
                      <a:pt x="1435" y="1176"/>
                    </a:lnTo>
                    <a:lnTo>
                      <a:pt x="1440" y="1240"/>
                    </a:lnTo>
                    <a:lnTo>
                      <a:pt x="1441" y="1289"/>
                    </a:lnTo>
                    <a:lnTo>
                      <a:pt x="1440" y="1339"/>
                    </a:lnTo>
                    <a:lnTo>
                      <a:pt x="1436" y="1386"/>
                    </a:lnTo>
                    <a:lnTo>
                      <a:pt x="1431" y="1430"/>
                    </a:lnTo>
                    <a:lnTo>
                      <a:pt x="1425" y="1476"/>
                    </a:lnTo>
                    <a:lnTo>
                      <a:pt x="1415" y="1523"/>
                    </a:lnTo>
                    <a:lnTo>
                      <a:pt x="1402" y="1573"/>
                    </a:lnTo>
                    <a:lnTo>
                      <a:pt x="1386" y="1626"/>
                    </a:lnTo>
                    <a:lnTo>
                      <a:pt x="1291" y="1332"/>
                    </a:lnTo>
                    <a:lnTo>
                      <a:pt x="932" y="1393"/>
                    </a:lnTo>
                    <a:lnTo>
                      <a:pt x="940" y="1342"/>
                    </a:lnTo>
                    <a:lnTo>
                      <a:pt x="943" y="1309"/>
                    </a:lnTo>
                    <a:lnTo>
                      <a:pt x="943" y="1274"/>
                    </a:lnTo>
                    <a:lnTo>
                      <a:pt x="941" y="1233"/>
                    </a:lnTo>
                    <a:lnTo>
                      <a:pt x="935" y="1195"/>
                    </a:lnTo>
                    <a:lnTo>
                      <a:pt x="928" y="1151"/>
                    </a:lnTo>
                    <a:lnTo>
                      <a:pt x="918" y="1116"/>
                    </a:lnTo>
                    <a:lnTo>
                      <a:pt x="902" y="1076"/>
                    </a:lnTo>
                    <a:lnTo>
                      <a:pt x="888" y="1042"/>
                    </a:lnTo>
                    <a:lnTo>
                      <a:pt x="871" y="1009"/>
                    </a:lnTo>
                    <a:lnTo>
                      <a:pt x="855" y="984"/>
                    </a:lnTo>
                    <a:lnTo>
                      <a:pt x="840" y="963"/>
                    </a:lnTo>
                    <a:lnTo>
                      <a:pt x="825" y="942"/>
                    </a:lnTo>
                    <a:lnTo>
                      <a:pt x="807" y="922"/>
                    </a:lnTo>
                    <a:lnTo>
                      <a:pt x="787" y="900"/>
                    </a:lnTo>
                    <a:lnTo>
                      <a:pt x="771" y="884"/>
                    </a:lnTo>
                    <a:lnTo>
                      <a:pt x="752" y="866"/>
                    </a:lnTo>
                    <a:lnTo>
                      <a:pt x="734" y="849"/>
                    </a:lnTo>
                    <a:lnTo>
                      <a:pt x="712" y="833"/>
                    </a:lnTo>
                    <a:lnTo>
                      <a:pt x="685" y="816"/>
                    </a:lnTo>
                    <a:lnTo>
                      <a:pt x="663" y="801"/>
                    </a:lnTo>
                    <a:lnTo>
                      <a:pt x="645" y="791"/>
                    </a:lnTo>
                    <a:lnTo>
                      <a:pt x="617" y="775"/>
                    </a:lnTo>
                    <a:lnTo>
                      <a:pt x="593" y="766"/>
                    </a:lnTo>
                    <a:lnTo>
                      <a:pt x="572" y="758"/>
                    </a:lnTo>
                    <a:lnTo>
                      <a:pt x="551" y="750"/>
                    </a:lnTo>
                    <a:lnTo>
                      <a:pt x="518" y="743"/>
                    </a:lnTo>
                    <a:lnTo>
                      <a:pt x="487" y="737"/>
                    </a:lnTo>
                    <a:lnTo>
                      <a:pt x="455" y="734"/>
                    </a:lnTo>
                    <a:lnTo>
                      <a:pt x="423" y="732"/>
                    </a:lnTo>
                    <a:lnTo>
                      <a:pt x="406" y="731"/>
                    </a:lnTo>
                    <a:lnTo>
                      <a:pt x="406" y="995"/>
                    </a:lnTo>
                    <a:lnTo>
                      <a:pt x="0" y="505"/>
                    </a:lnTo>
                    <a:lnTo>
                      <a:pt x="405" y="0"/>
                    </a:lnTo>
                    <a:lnTo>
                      <a:pt x="405" y="227"/>
                    </a:lnTo>
                    <a:lnTo>
                      <a:pt x="427" y="228"/>
                    </a:lnTo>
                    <a:lnTo>
                      <a:pt x="458" y="229"/>
                    </a:lnTo>
                    <a:lnTo>
                      <a:pt x="491" y="231"/>
                    </a:lnTo>
                    <a:lnTo>
                      <a:pt x="523" y="235"/>
                    </a:lnTo>
                    <a:lnTo>
                      <a:pt x="549" y="238"/>
                    </a:lnTo>
                    <a:close/>
                  </a:path>
                </a:pathLst>
              </a:custGeom>
              <a:gradFill rotWithShape="0">
                <a:gsLst>
                  <a:gs pos="0">
                    <a:srgbClr val="91A7D3"/>
                  </a:gs>
                  <a:gs pos="100000">
                    <a:srgbClr val="003399"/>
                  </a:gs>
                </a:gsLst>
                <a:lin ang="0" scaled="1"/>
              </a:gradFill>
              <a:ln w="9525" cap="flat" cmpd="sng">
                <a:solidFill>
                  <a:srgbClr val="003399"/>
                </a:solidFill>
                <a:prstDash val="solid"/>
                <a:round/>
                <a:headEnd type="none" w="med" len="med"/>
                <a:tailEnd type="none" w="med" len="me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grpSp>
        <p:pic>
          <p:nvPicPr>
            <p:cNvPr id="451" name="Picture 483"/>
            <p:cNvPicPr>
              <a:picLocks noChangeAspect="1" noChangeArrowheads="1"/>
            </p:cNvPicPr>
            <p:nvPr/>
          </p:nvPicPr>
          <p:blipFill>
            <a:blip r:embed="rId7" cstate="print">
              <a:extLst>
                <a:ext uri="{28A0092B-C50C-407E-A947-70E740481C1C}">
                  <a14:useLocalDpi xmlns="" xmlns:a14="http://schemas.microsoft.com/office/drawing/2010/main" val="0"/>
                </a:ext>
              </a:extLst>
            </a:blip>
            <a:srcRect/>
            <a:stretch>
              <a:fillRect/>
            </a:stretch>
          </p:blipFill>
          <p:spPr bwMode="auto">
            <a:xfrm>
              <a:off x="3922" y="911"/>
              <a:ext cx="198" cy="195"/>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pic>
      </p:grpSp>
      <p:sp>
        <p:nvSpPr>
          <p:cNvPr id="457" name="Text Box 484"/>
          <p:cNvSpPr txBox="1">
            <a:spLocks noChangeArrowheads="1"/>
          </p:cNvSpPr>
          <p:nvPr/>
        </p:nvSpPr>
        <p:spPr bwMode="auto">
          <a:xfrm>
            <a:off x="5642297" y="1677458"/>
            <a:ext cx="1782762" cy="274638"/>
          </a:xfrm>
          <a:prstGeom prst="rect">
            <a:avLst/>
          </a:prstGeom>
          <a:noFill/>
          <a:ln w="12700" algn="ctr">
            <a:noFill/>
            <a:miter lim="800000"/>
            <a:headEnd/>
            <a:tailEnd/>
          </a:ln>
          <a:effectLst>
            <a:outerShdw algn="ctr" rotWithShape="0">
              <a:srgbClr val="FFFFFF"/>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1200" b="0" i="0" u="none" strike="noStrike" kern="0" cap="none" spc="0" normalizeH="0" baseline="0" noProof="0" dirty="0">
                <a:ln>
                  <a:noFill/>
                </a:ln>
                <a:solidFill>
                  <a:sysClr val="windowText" lastClr="000000"/>
                </a:solidFill>
                <a:effectLst/>
                <a:uLnTx/>
                <a:uFillTx/>
                <a:latin typeface="+mj-ea"/>
                <a:ea typeface="+mj-ea"/>
              </a:rPr>
              <a:t>多种格式报表</a:t>
            </a:r>
          </a:p>
        </p:txBody>
      </p:sp>
      <p:grpSp>
        <p:nvGrpSpPr>
          <p:cNvPr id="458" name="Group 485"/>
          <p:cNvGrpSpPr>
            <a:grpSpLocks/>
          </p:cNvGrpSpPr>
          <p:nvPr/>
        </p:nvGrpSpPr>
        <p:grpSpPr bwMode="auto">
          <a:xfrm>
            <a:off x="7748909" y="2090208"/>
            <a:ext cx="825500" cy="723900"/>
            <a:chOff x="2085" y="540"/>
            <a:chExt cx="1764" cy="1757"/>
          </a:xfrm>
        </p:grpSpPr>
        <p:sp>
          <p:nvSpPr>
            <p:cNvPr id="459" name="Freeform 486"/>
            <p:cNvSpPr>
              <a:spLocks/>
            </p:cNvSpPr>
            <p:nvPr/>
          </p:nvSpPr>
          <p:spPr bwMode="auto">
            <a:xfrm>
              <a:off x="2940" y="1022"/>
              <a:ext cx="431" cy="420"/>
            </a:xfrm>
            <a:custGeom>
              <a:avLst/>
              <a:gdLst>
                <a:gd name="T0" fmla="*/ 427 w 428"/>
                <a:gd name="T1" fmla="*/ 0 h 423"/>
                <a:gd name="T2" fmla="*/ 0 w 428"/>
                <a:gd name="T3" fmla="*/ 422 h 423"/>
                <a:gd name="T4" fmla="*/ 427 w 428"/>
                <a:gd name="T5" fmla="*/ 422 h 423"/>
                <a:gd name="T6" fmla="*/ 427 w 428"/>
                <a:gd name="T7" fmla="*/ 0 h 423"/>
                <a:gd name="T8" fmla="*/ 0 60000 65536"/>
                <a:gd name="T9" fmla="*/ 0 60000 65536"/>
                <a:gd name="T10" fmla="*/ 0 60000 65536"/>
                <a:gd name="T11" fmla="*/ 0 60000 65536"/>
                <a:gd name="T12" fmla="*/ 0 w 428"/>
                <a:gd name="T13" fmla="*/ 0 h 423"/>
                <a:gd name="T14" fmla="*/ 428 w 428"/>
                <a:gd name="T15" fmla="*/ 423 h 423"/>
              </a:gdLst>
              <a:ahLst/>
              <a:cxnLst>
                <a:cxn ang="T8">
                  <a:pos x="T0" y="T1"/>
                </a:cxn>
                <a:cxn ang="T9">
                  <a:pos x="T2" y="T3"/>
                </a:cxn>
                <a:cxn ang="T10">
                  <a:pos x="T4" y="T5"/>
                </a:cxn>
                <a:cxn ang="T11">
                  <a:pos x="T6" y="T7"/>
                </a:cxn>
              </a:cxnLst>
              <a:rect l="T12" t="T13" r="T14" b="T15"/>
              <a:pathLst>
                <a:path w="428" h="423">
                  <a:moveTo>
                    <a:pt x="427" y="0"/>
                  </a:moveTo>
                  <a:lnTo>
                    <a:pt x="0" y="422"/>
                  </a:lnTo>
                  <a:lnTo>
                    <a:pt x="427" y="422"/>
                  </a:lnTo>
                  <a:lnTo>
                    <a:pt x="427" y="0"/>
                  </a:lnTo>
                </a:path>
              </a:pathLst>
            </a:custGeom>
            <a:solidFill>
              <a:srgbClr val="DADADA"/>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60" name="Freeform 487"/>
            <p:cNvSpPr>
              <a:spLocks/>
            </p:cNvSpPr>
            <p:nvPr/>
          </p:nvSpPr>
          <p:spPr bwMode="auto">
            <a:xfrm>
              <a:off x="2940" y="1022"/>
              <a:ext cx="431" cy="420"/>
            </a:xfrm>
            <a:custGeom>
              <a:avLst/>
              <a:gdLst>
                <a:gd name="T0" fmla="*/ 0 w 428"/>
                <a:gd name="T1" fmla="*/ 422 h 423"/>
                <a:gd name="T2" fmla="*/ 427 w 428"/>
                <a:gd name="T3" fmla="*/ 0 h 423"/>
                <a:gd name="T4" fmla="*/ 0 w 428"/>
                <a:gd name="T5" fmla="*/ 0 h 423"/>
                <a:gd name="T6" fmla="*/ 0 w 428"/>
                <a:gd name="T7" fmla="*/ 422 h 423"/>
                <a:gd name="T8" fmla="*/ 0 60000 65536"/>
                <a:gd name="T9" fmla="*/ 0 60000 65536"/>
                <a:gd name="T10" fmla="*/ 0 60000 65536"/>
                <a:gd name="T11" fmla="*/ 0 60000 65536"/>
                <a:gd name="T12" fmla="*/ 0 w 428"/>
                <a:gd name="T13" fmla="*/ 0 h 423"/>
                <a:gd name="T14" fmla="*/ 428 w 428"/>
                <a:gd name="T15" fmla="*/ 423 h 423"/>
              </a:gdLst>
              <a:ahLst/>
              <a:cxnLst>
                <a:cxn ang="T8">
                  <a:pos x="T0" y="T1"/>
                </a:cxn>
                <a:cxn ang="T9">
                  <a:pos x="T2" y="T3"/>
                </a:cxn>
                <a:cxn ang="T10">
                  <a:pos x="T4" y="T5"/>
                </a:cxn>
                <a:cxn ang="T11">
                  <a:pos x="T6" y="T7"/>
                </a:cxn>
              </a:cxnLst>
              <a:rect l="T12" t="T13" r="T14" b="T15"/>
              <a:pathLst>
                <a:path w="428" h="423">
                  <a:moveTo>
                    <a:pt x="0" y="422"/>
                  </a:moveTo>
                  <a:lnTo>
                    <a:pt x="427" y="0"/>
                  </a:lnTo>
                  <a:lnTo>
                    <a:pt x="0" y="0"/>
                  </a:lnTo>
                  <a:lnTo>
                    <a:pt x="0" y="422"/>
                  </a:lnTo>
                </a:path>
              </a:pathLst>
            </a:custGeom>
            <a:solidFill>
              <a:srgbClr val="FFFF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61" name="Rectangle 488"/>
            <p:cNvSpPr>
              <a:spLocks noChangeArrowheads="1"/>
            </p:cNvSpPr>
            <p:nvPr/>
          </p:nvSpPr>
          <p:spPr bwMode="auto">
            <a:xfrm>
              <a:off x="2994" y="1072"/>
              <a:ext cx="322" cy="316"/>
            </a:xfrm>
            <a:prstGeom prst="rect">
              <a:avLst/>
            </a:prstGeom>
            <a:solidFill>
              <a:srgbClr val="919191"/>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62" name="Freeform 489"/>
            <p:cNvSpPr>
              <a:spLocks/>
            </p:cNvSpPr>
            <p:nvPr/>
          </p:nvSpPr>
          <p:spPr bwMode="auto">
            <a:xfrm>
              <a:off x="2512" y="1022"/>
              <a:ext cx="431" cy="420"/>
            </a:xfrm>
            <a:custGeom>
              <a:avLst/>
              <a:gdLst>
                <a:gd name="T0" fmla="*/ 428 w 429"/>
                <a:gd name="T1" fmla="*/ 0 h 423"/>
                <a:gd name="T2" fmla="*/ 0 w 429"/>
                <a:gd name="T3" fmla="*/ 422 h 423"/>
                <a:gd name="T4" fmla="*/ 428 w 429"/>
                <a:gd name="T5" fmla="*/ 422 h 423"/>
                <a:gd name="T6" fmla="*/ 428 w 429"/>
                <a:gd name="T7" fmla="*/ 0 h 423"/>
                <a:gd name="T8" fmla="*/ 0 60000 65536"/>
                <a:gd name="T9" fmla="*/ 0 60000 65536"/>
                <a:gd name="T10" fmla="*/ 0 60000 65536"/>
                <a:gd name="T11" fmla="*/ 0 60000 65536"/>
                <a:gd name="T12" fmla="*/ 0 w 429"/>
                <a:gd name="T13" fmla="*/ 0 h 423"/>
                <a:gd name="T14" fmla="*/ 429 w 429"/>
                <a:gd name="T15" fmla="*/ 423 h 423"/>
              </a:gdLst>
              <a:ahLst/>
              <a:cxnLst>
                <a:cxn ang="T8">
                  <a:pos x="T0" y="T1"/>
                </a:cxn>
                <a:cxn ang="T9">
                  <a:pos x="T2" y="T3"/>
                </a:cxn>
                <a:cxn ang="T10">
                  <a:pos x="T4" y="T5"/>
                </a:cxn>
                <a:cxn ang="T11">
                  <a:pos x="T6" y="T7"/>
                </a:cxn>
              </a:cxnLst>
              <a:rect l="T12" t="T13" r="T14" b="T15"/>
              <a:pathLst>
                <a:path w="429" h="423">
                  <a:moveTo>
                    <a:pt x="428" y="0"/>
                  </a:moveTo>
                  <a:lnTo>
                    <a:pt x="0" y="422"/>
                  </a:lnTo>
                  <a:lnTo>
                    <a:pt x="428" y="422"/>
                  </a:lnTo>
                  <a:lnTo>
                    <a:pt x="428" y="0"/>
                  </a:lnTo>
                </a:path>
              </a:pathLst>
            </a:custGeom>
            <a:solidFill>
              <a:srgbClr val="DADADA"/>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63" name="Freeform 490"/>
            <p:cNvSpPr>
              <a:spLocks/>
            </p:cNvSpPr>
            <p:nvPr/>
          </p:nvSpPr>
          <p:spPr bwMode="auto">
            <a:xfrm>
              <a:off x="2512" y="1022"/>
              <a:ext cx="431" cy="420"/>
            </a:xfrm>
            <a:custGeom>
              <a:avLst/>
              <a:gdLst>
                <a:gd name="T0" fmla="*/ 0 w 429"/>
                <a:gd name="T1" fmla="*/ 422 h 423"/>
                <a:gd name="T2" fmla="*/ 428 w 429"/>
                <a:gd name="T3" fmla="*/ 0 h 423"/>
                <a:gd name="T4" fmla="*/ 0 w 429"/>
                <a:gd name="T5" fmla="*/ 0 h 423"/>
                <a:gd name="T6" fmla="*/ 0 w 429"/>
                <a:gd name="T7" fmla="*/ 422 h 423"/>
                <a:gd name="T8" fmla="*/ 0 60000 65536"/>
                <a:gd name="T9" fmla="*/ 0 60000 65536"/>
                <a:gd name="T10" fmla="*/ 0 60000 65536"/>
                <a:gd name="T11" fmla="*/ 0 60000 65536"/>
                <a:gd name="T12" fmla="*/ 0 w 429"/>
                <a:gd name="T13" fmla="*/ 0 h 423"/>
                <a:gd name="T14" fmla="*/ 429 w 429"/>
                <a:gd name="T15" fmla="*/ 423 h 423"/>
              </a:gdLst>
              <a:ahLst/>
              <a:cxnLst>
                <a:cxn ang="T8">
                  <a:pos x="T0" y="T1"/>
                </a:cxn>
                <a:cxn ang="T9">
                  <a:pos x="T2" y="T3"/>
                </a:cxn>
                <a:cxn ang="T10">
                  <a:pos x="T4" y="T5"/>
                </a:cxn>
                <a:cxn ang="T11">
                  <a:pos x="T6" y="T7"/>
                </a:cxn>
              </a:cxnLst>
              <a:rect l="T12" t="T13" r="T14" b="T15"/>
              <a:pathLst>
                <a:path w="429" h="423">
                  <a:moveTo>
                    <a:pt x="0" y="422"/>
                  </a:moveTo>
                  <a:lnTo>
                    <a:pt x="428" y="0"/>
                  </a:lnTo>
                  <a:lnTo>
                    <a:pt x="0" y="0"/>
                  </a:lnTo>
                  <a:lnTo>
                    <a:pt x="0" y="422"/>
                  </a:lnTo>
                </a:path>
              </a:pathLst>
            </a:custGeom>
            <a:solidFill>
              <a:srgbClr val="FFFF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64" name="Rectangle 491"/>
            <p:cNvSpPr>
              <a:spLocks noChangeArrowheads="1"/>
            </p:cNvSpPr>
            <p:nvPr/>
          </p:nvSpPr>
          <p:spPr bwMode="auto">
            <a:xfrm>
              <a:off x="2563" y="1072"/>
              <a:ext cx="322" cy="316"/>
            </a:xfrm>
            <a:prstGeom prst="rect">
              <a:avLst/>
            </a:prstGeom>
            <a:solidFill>
              <a:srgbClr val="919191"/>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65" name="Freeform 492"/>
            <p:cNvSpPr>
              <a:spLocks/>
            </p:cNvSpPr>
            <p:nvPr/>
          </p:nvSpPr>
          <p:spPr bwMode="auto">
            <a:xfrm>
              <a:off x="2085" y="1022"/>
              <a:ext cx="427" cy="420"/>
            </a:xfrm>
            <a:custGeom>
              <a:avLst/>
              <a:gdLst>
                <a:gd name="T0" fmla="*/ 428 w 429"/>
                <a:gd name="T1" fmla="*/ 0 h 423"/>
                <a:gd name="T2" fmla="*/ 0 w 429"/>
                <a:gd name="T3" fmla="*/ 422 h 423"/>
                <a:gd name="T4" fmla="*/ 428 w 429"/>
                <a:gd name="T5" fmla="*/ 422 h 423"/>
                <a:gd name="T6" fmla="*/ 428 w 429"/>
                <a:gd name="T7" fmla="*/ 0 h 423"/>
                <a:gd name="T8" fmla="*/ 0 60000 65536"/>
                <a:gd name="T9" fmla="*/ 0 60000 65536"/>
                <a:gd name="T10" fmla="*/ 0 60000 65536"/>
                <a:gd name="T11" fmla="*/ 0 60000 65536"/>
                <a:gd name="T12" fmla="*/ 0 w 429"/>
                <a:gd name="T13" fmla="*/ 0 h 423"/>
                <a:gd name="T14" fmla="*/ 429 w 429"/>
                <a:gd name="T15" fmla="*/ 423 h 423"/>
              </a:gdLst>
              <a:ahLst/>
              <a:cxnLst>
                <a:cxn ang="T8">
                  <a:pos x="T0" y="T1"/>
                </a:cxn>
                <a:cxn ang="T9">
                  <a:pos x="T2" y="T3"/>
                </a:cxn>
                <a:cxn ang="T10">
                  <a:pos x="T4" y="T5"/>
                </a:cxn>
                <a:cxn ang="T11">
                  <a:pos x="T6" y="T7"/>
                </a:cxn>
              </a:cxnLst>
              <a:rect l="T12" t="T13" r="T14" b="T15"/>
              <a:pathLst>
                <a:path w="429" h="423">
                  <a:moveTo>
                    <a:pt x="428" y="0"/>
                  </a:moveTo>
                  <a:lnTo>
                    <a:pt x="0" y="422"/>
                  </a:lnTo>
                  <a:lnTo>
                    <a:pt x="428" y="422"/>
                  </a:lnTo>
                  <a:lnTo>
                    <a:pt x="428" y="0"/>
                  </a:lnTo>
                </a:path>
              </a:pathLst>
            </a:custGeom>
            <a:solidFill>
              <a:srgbClr val="DADADA"/>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66" name="Freeform 493"/>
            <p:cNvSpPr>
              <a:spLocks/>
            </p:cNvSpPr>
            <p:nvPr/>
          </p:nvSpPr>
          <p:spPr bwMode="auto">
            <a:xfrm>
              <a:off x="2085" y="1022"/>
              <a:ext cx="427" cy="420"/>
            </a:xfrm>
            <a:custGeom>
              <a:avLst/>
              <a:gdLst>
                <a:gd name="T0" fmla="*/ 0 w 429"/>
                <a:gd name="T1" fmla="*/ 422 h 423"/>
                <a:gd name="T2" fmla="*/ 428 w 429"/>
                <a:gd name="T3" fmla="*/ 0 h 423"/>
                <a:gd name="T4" fmla="*/ 0 w 429"/>
                <a:gd name="T5" fmla="*/ 0 h 423"/>
                <a:gd name="T6" fmla="*/ 0 w 429"/>
                <a:gd name="T7" fmla="*/ 422 h 423"/>
                <a:gd name="T8" fmla="*/ 0 60000 65536"/>
                <a:gd name="T9" fmla="*/ 0 60000 65536"/>
                <a:gd name="T10" fmla="*/ 0 60000 65536"/>
                <a:gd name="T11" fmla="*/ 0 60000 65536"/>
                <a:gd name="T12" fmla="*/ 0 w 429"/>
                <a:gd name="T13" fmla="*/ 0 h 423"/>
                <a:gd name="T14" fmla="*/ 429 w 429"/>
                <a:gd name="T15" fmla="*/ 423 h 423"/>
              </a:gdLst>
              <a:ahLst/>
              <a:cxnLst>
                <a:cxn ang="T8">
                  <a:pos x="T0" y="T1"/>
                </a:cxn>
                <a:cxn ang="T9">
                  <a:pos x="T2" y="T3"/>
                </a:cxn>
                <a:cxn ang="T10">
                  <a:pos x="T4" y="T5"/>
                </a:cxn>
                <a:cxn ang="T11">
                  <a:pos x="T6" y="T7"/>
                </a:cxn>
              </a:cxnLst>
              <a:rect l="T12" t="T13" r="T14" b="T15"/>
              <a:pathLst>
                <a:path w="429" h="423">
                  <a:moveTo>
                    <a:pt x="0" y="422"/>
                  </a:moveTo>
                  <a:lnTo>
                    <a:pt x="428" y="0"/>
                  </a:lnTo>
                  <a:lnTo>
                    <a:pt x="0" y="0"/>
                  </a:lnTo>
                  <a:lnTo>
                    <a:pt x="0" y="422"/>
                  </a:lnTo>
                </a:path>
              </a:pathLst>
            </a:custGeom>
            <a:solidFill>
              <a:srgbClr val="FFFF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67" name="Freeform 494"/>
            <p:cNvSpPr>
              <a:spLocks/>
            </p:cNvSpPr>
            <p:nvPr/>
          </p:nvSpPr>
          <p:spPr bwMode="auto">
            <a:xfrm>
              <a:off x="2940" y="1442"/>
              <a:ext cx="431" cy="428"/>
            </a:xfrm>
            <a:custGeom>
              <a:avLst/>
              <a:gdLst>
                <a:gd name="T0" fmla="*/ 427 w 428"/>
                <a:gd name="T1" fmla="*/ 0 h 428"/>
                <a:gd name="T2" fmla="*/ 0 w 428"/>
                <a:gd name="T3" fmla="*/ 427 h 428"/>
                <a:gd name="T4" fmla="*/ 427 w 428"/>
                <a:gd name="T5" fmla="*/ 427 h 428"/>
                <a:gd name="T6" fmla="*/ 427 w 428"/>
                <a:gd name="T7" fmla="*/ 0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427" y="0"/>
                  </a:moveTo>
                  <a:lnTo>
                    <a:pt x="0" y="427"/>
                  </a:lnTo>
                  <a:lnTo>
                    <a:pt x="427" y="427"/>
                  </a:lnTo>
                  <a:lnTo>
                    <a:pt x="427" y="0"/>
                  </a:lnTo>
                </a:path>
              </a:pathLst>
            </a:custGeom>
            <a:solidFill>
              <a:srgbClr val="DADADA"/>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68" name="Rectangle 495"/>
            <p:cNvSpPr>
              <a:spLocks noChangeArrowheads="1"/>
            </p:cNvSpPr>
            <p:nvPr/>
          </p:nvSpPr>
          <p:spPr bwMode="auto">
            <a:xfrm>
              <a:off x="2994" y="1496"/>
              <a:ext cx="322" cy="320"/>
            </a:xfrm>
            <a:prstGeom prst="rect">
              <a:avLst/>
            </a:prstGeom>
            <a:solidFill>
              <a:srgbClr val="919191"/>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69" name="Freeform 496"/>
            <p:cNvSpPr>
              <a:spLocks/>
            </p:cNvSpPr>
            <p:nvPr/>
          </p:nvSpPr>
          <p:spPr bwMode="auto">
            <a:xfrm>
              <a:off x="2085" y="1442"/>
              <a:ext cx="427" cy="428"/>
            </a:xfrm>
            <a:custGeom>
              <a:avLst/>
              <a:gdLst>
                <a:gd name="T0" fmla="*/ 428 w 429"/>
                <a:gd name="T1" fmla="*/ 0 h 428"/>
                <a:gd name="T2" fmla="*/ 0 w 429"/>
                <a:gd name="T3" fmla="*/ 427 h 428"/>
                <a:gd name="T4" fmla="*/ 428 w 429"/>
                <a:gd name="T5" fmla="*/ 427 h 428"/>
                <a:gd name="T6" fmla="*/ 428 w 429"/>
                <a:gd name="T7" fmla="*/ 0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428" y="0"/>
                  </a:moveTo>
                  <a:lnTo>
                    <a:pt x="0" y="427"/>
                  </a:lnTo>
                  <a:lnTo>
                    <a:pt x="428" y="427"/>
                  </a:lnTo>
                  <a:lnTo>
                    <a:pt x="428" y="0"/>
                  </a:lnTo>
                </a:path>
              </a:pathLst>
            </a:custGeom>
            <a:solidFill>
              <a:srgbClr val="DADADA"/>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70" name="Rectangle 497"/>
            <p:cNvSpPr>
              <a:spLocks noChangeArrowheads="1"/>
            </p:cNvSpPr>
            <p:nvPr/>
          </p:nvSpPr>
          <p:spPr bwMode="auto">
            <a:xfrm>
              <a:off x="2139" y="1496"/>
              <a:ext cx="319" cy="320"/>
            </a:xfrm>
            <a:prstGeom prst="rect">
              <a:avLst/>
            </a:prstGeom>
            <a:solidFill>
              <a:srgbClr val="919191"/>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71" name="Freeform 498"/>
            <p:cNvSpPr>
              <a:spLocks/>
            </p:cNvSpPr>
            <p:nvPr/>
          </p:nvSpPr>
          <p:spPr bwMode="auto">
            <a:xfrm>
              <a:off x="2512" y="1442"/>
              <a:ext cx="431" cy="428"/>
            </a:xfrm>
            <a:custGeom>
              <a:avLst/>
              <a:gdLst>
                <a:gd name="T0" fmla="*/ 428 w 429"/>
                <a:gd name="T1" fmla="*/ 0 h 428"/>
                <a:gd name="T2" fmla="*/ 0 w 429"/>
                <a:gd name="T3" fmla="*/ 427 h 428"/>
                <a:gd name="T4" fmla="*/ 428 w 429"/>
                <a:gd name="T5" fmla="*/ 427 h 428"/>
                <a:gd name="T6" fmla="*/ 428 w 429"/>
                <a:gd name="T7" fmla="*/ 0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428" y="0"/>
                  </a:moveTo>
                  <a:lnTo>
                    <a:pt x="0" y="427"/>
                  </a:lnTo>
                  <a:lnTo>
                    <a:pt x="428" y="427"/>
                  </a:lnTo>
                  <a:lnTo>
                    <a:pt x="428" y="0"/>
                  </a:lnTo>
                </a:path>
              </a:pathLst>
            </a:custGeom>
            <a:solidFill>
              <a:srgbClr val="DADADA"/>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72" name="Rectangle 499"/>
            <p:cNvSpPr>
              <a:spLocks noChangeArrowheads="1"/>
            </p:cNvSpPr>
            <p:nvPr/>
          </p:nvSpPr>
          <p:spPr bwMode="auto">
            <a:xfrm>
              <a:off x="2563" y="1496"/>
              <a:ext cx="322" cy="320"/>
            </a:xfrm>
            <a:prstGeom prst="rect">
              <a:avLst/>
            </a:prstGeom>
            <a:solidFill>
              <a:srgbClr val="919191"/>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73" name="Freeform 500"/>
            <p:cNvSpPr>
              <a:spLocks/>
            </p:cNvSpPr>
            <p:nvPr/>
          </p:nvSpPr>
          <p:spPr bwMode="auto">
            <a:xfrm>
              <a:off x="2940" y="1869"/>
              <a:ext cx="431" cy="428"/>
            </a:xfrm>
            <a:custGeom>
              <a:avLst/>
              <a:gdLst>
                <a:gd name="T0" fmla="*/ 427 w 428"/>
                <a:gd name="T1" fmla="*/ 0 h 428"/>
                <a:gd name="T2" fmla="*/ 0 w 428"/>
                <a:gd name="T3" fmla="*/ 427 h 428"/>
                <a:gd name="T4" fmla="*/ 427 w 428"/>
                <a:gd name="T5" fmla="*/ 427 h 428"/>
                <a:gd name="T6" fmla="*/ 427 w 428"/>
                <a:gd name="T7" fmla="*/ 0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427" y="0"/>
                  </a:moveTo>
                  <a:lnTo>
                    <a:pt x="0" y="427"/>
                  </a:lnTo>
                  <a:lnTo>
                    <a:pt x="427" y="427"/>
                  </a:lnTo>
                  <a:lnTo>
                    <a:pt x="427"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74" name="Freeform 501"/>
            <p:cNvSpPr>
              <a:spLocks/>
            </p:cNvSpPr>
            <p:nvPr/>
          </p:nvSpPr>
          <p:spPr bwMode="auto">
            <a:xfrm>
              <a:off x="2940" y="1869"/>
              <a:ext cx="431" cy="428"/>
            </a:xfrm>
            <a:custGeom>
              <a:avLst/>
              <a:gdLst>
                <a:gd name="T0" fmla="*/ 0 w 428"/>
                <a:gd name="T1" fmla="*/ 427 h 428"/>
                <a:gd name="T2" fmla="*/ 427 w 428"/>
                <a:gd name="T3" fmla="*/ 0 h 428"/>
                <a:gd name="T4" fmla="*/ 0 w 428"/>
                <a:gd name="T5" fmla="*/ 0 h 428"/>
                <a:gd name="T6" fmla="*/ 0 w 428"/>
                <a:gd name="T7" fmla="*/ 427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0" y="427"/>
                  </a:moveTo>
                  <a:lnTo>
                    <a:pt x="427" y="0"/>
                  </a:lnTo>
                  <a:lnTo>
                    <a:pt x="0" y="0"/>
                  </a:lnTo>
                  <a:lnTo>
                    <a:pt x="0" y="42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75" name="Rectangle 502"/>
            <p:cNvSpPr>
              <a:spLocks noChangeArrowheads="1"/>
            </p:cNvSpPr>
            <p:nvPr/>
          </p:nvSpPr>
          <p:spPr bwMode="auto">
            <a:xfrm>
              <a:off x="2994" y="1919"/>
              <a:ext cx="322" cy="320"/>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76" name="Freeform 503"/>
            <p:cNvSpPr>
              <a:spLocks/>
            </p:cNvSpPr>
            <p:nvPr/>
          </p:nvSpPr>
          <p:spPr bwMode="auto">
            <a:xfrm>
              <a:off x="2512" y="1869"/>
              <a:ext cx="431" cy="428"/>
            </a:xfrm>
            <a:custGeom>
              <a:avLst/>
              <a:gdLst>
                <a:gd name="T0" fmla="*/ 428 w 429"/>
                <a:gd name="T1" fmla="*/ 0 h 428"/>
                <a:gd name="T2" fmla="*/ 0 w 429"/>
                <a:gd name="T3" fmla="*/ 427 h 428"/>
                <a:gd name="T4" fmla="*/ 428 w 429"/>
                <a:gd name="T5" fmla="*/ 427 h 428"/>
                <a:gd name="T6" fmla="*/ 428 w 429"/>
                <a:gd name="T7" fmla="*/ 0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428" y="0"/>
                  </a:moveTo>
                  <a:lnTo>
                    <a:pt x="0" y="427"/>
                  </a:lnTo>
                  <a:lnTo>
                    <a:pt x="428" y="427"/>
                  </a:lnTo>
                  <a:lnTo>
                    <a:pt x="428"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77" name="Freeform 504"/>
            <p:cNvSpPr>
              <a:spLocks/>
            </p:cNvSpPr>
            <p:nvPr/>
          </p:nvSpPr>
          <p:spPr bwMode="auto">
            <a:xfrm>
              <a:off x="2512" y="1869"/>
              <a:ext cx="431" cy="428"/>
            </a:xfrm>
            <a:custGeom>
              <a:avLst/>
              <a:gdLst>
                <a:gd name="T0" fmla="*/ 0 w 429"/>
                <a:gd name="T1" fmla="*/ 427 h 428"/>
                <a:gd name="T2" fmla="*/ 428 w 429"/>
                <a:gd name="T3" fmla="*/ 0 h 428"/>
                <a:gd name="T4" fmla="*/ 0 w 429"/>
                <a:gd name="T5" fmla="*/ 0 h 428"/>
                <a:gd name="T6" fmla="*/ 0 w 429"/>
                <a:gd name="T7" fmla="*/ 427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0" y="427"/>
                  </a:moveTo>
                  <a:lnTo>
                    <a:pt x="428" y="0"/>
                  </a:lnTo>
                  <a:lnTo>
                    <a:pt x="0" y="0"/>
                  </a:lnTo>
                  <a:lnTo>
                    <a:pt x="0" y="42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78" name="Rectangle 505"/>
            <p:cNvSpPr>
              <a:spLocks noChangeArrowheads="1"/>
            </p:cNvSpPr>
            <p:nvPr/>
          </p:nvSpPr>
          <p:spPr bwMode="auto">
            <a:xfrm>
              <a:off x="2563" y="1919"/>
              <a:ext cx="322" cy="320"/>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79" name="Freeform 506"/>
            <p:cNvSpPr>
              <a:spLocks/>
            </p:cNvSpPr>
            <p:nvPr/>
          </p:nvSpPr>
          <p:spPr bwMode="auto">
            <a:xfrm>
              <a:off x="3367" y="1257"/>
              <a:ext cx="163" cy="185"/>
            </a:xfrm>
            <a:custGeom>
              <a:avLst/>
              <a:gdLst>
                <a:gd name="T0" fmla="*/ 0 w 161"/>
                <a:gd name="T1" fmla="*/ 159 h 186"/>
                <a:gd name="T2" fmla="*/ 0 w 161"/>
                <a:gd name="T3" fmla="*/ 185 h 186"/>
                <a:gd name="T4" fmla="*/ 160 w 161"/>
                <a:gd name="T5" fmla="*/ 26 h 186"/>
                <a:gd name="T6" fmla="*/ 160 w 161"/>
                <a:gd name="T7" fmla="*/ 0 h 186"/>
                <a:gd name="T8" fmla="*/ 0 w 161"/>
                <a:gd name="T9" fmla="*/ 159 h 186"/>
                <a:gd name="T10" fmla="*/ 0 60000 65536"/>
                <a:gd name="T11" fmla="*/ 0 60000 65536"/>
                <a:gd name="T12" fmla="*/ 0 60000 65536"/>
                <a:gd name="T13" fmla="*/ 0 60000 65536"/>
                <a:gd name="T14" fmla="*/ 0 60000 65536"/>
                <a:gd name="T15" fmla="*/ 0 w 161"/>
                <a:gd name="T16" fmla="*/ 0 h 186"/>
                <a:gd name="T17" fmla="*/ 161 w 161"/>
                <a:gd name="T18" fmla="*/ 186 h 186"/>
              </a:gdLst>
              <a:ahLst/>
              <a:cxnLst>
                <a:cxn ang="T10">
                  <a:pos x="T0" y="T1"/>
                </a:cxn>
                <a:cxn ang="T11">
                  <a:pos x="T2" y="T3"/>
                </a:cxn>
                <a:cxn ang="T12">
                  <a:pos x="T4" y="T5"/>
                </a:cxn>
                <a:cxn ang="T13">
                  <a:pos x="T6" y="T7"/>
                </a:cxn>
                <a:cxn ang="T14">
                  <a:pos x="T8" y="T9"/>
                </a:cxn>
              </a:cxnLst>
              <a:rect l="T15" t="T16" r="T17" b="T18"/>
              <a:pathLst>
                <a:path w="161" h="186">
                  <a:moveTo>
                    <a:pt x="0" y="159"/>
                  </a:moveTo>
                  <a:lnTo>
                    <a:pt x="0" y="185"/>
                  </a:lnTo>
                  <a:lnTo>
                    <a:pt x="160" y="26"/>
                  </a:lnTo>
                  <a:lnTo>
                    <a:pt x="160" y="0"/>
                  </a:lnTo>
                  <a:lnTo>
                    <a:pt x="0" y="159"/>
                  </a:lnTo>
                </a:path>
              </a:pathLst>
            </a:custGeom>
            <a:solidFill>
              <a:srgbClr val="00279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80" name="Freeform 507"/>
            <p:cNvSpPr>
              <a:spLocks/>
            </p:cNvSpPr>
            <p:nvPr/>
          </p:nvSpPr>
          <p:spPr bwMode="auto">
            <a:xfrm>
              <a:off x="3422" y="941"/>
              <a:ext cx="109" cy="424"/>
            </a:xfrm>
            <a:custGeom>
              <a:avLst/>
              <a:gdLst>
                <a:gd name="T0" fmla="*/ 0 w 108"/>
                <a:gd name="T1" fmla="*/ 422 h 423"/>
                <a:gd name="T2" fmla="*/ 0 w 108"/>
                <a:gd name="T3" fmla="*/ 106 h 423"/>
                <a:gd name="T4" fmla="*/ 107 w 108"/>
                <a:gd name="T5" fmla="*/ 0 h 423"/>
                <a:gd name="T6" fmla="*/ 107 w 108"/>
                <a:gd name="T7" fmla="*/ 317 h 423"/>
                <a:gd name="T8" fmla="*/ 0 w 108"/>
                <a:gd name="T9" fmla="*/ 422 h 423"/>
                <a:gd name="T10" fmla="*/ 0 60000 65536"/>
                <a:gd name="T11" fmla="*/ 0 60000 65536"/>
                <a:gd name="T12" fmla="*/ 0 60000 65536"/>
                <a:gd name="T13" fmla="*/ 0 60000 65536"/>
                <a:gd name="T14" fmla="*/ 0 60000 65536"/>
                <a:gd name="T15" fmla="*/ 0 w 108"/>
                <a:gd name="T16" fmla="*/ 0 h 423"/>
                <a:gd name="T17" fmla="*/ 108 w 108"/>
                <a:gd name="T18" fmla="*/ 423 h 423"/>
              </a:gdLst>
              <a:ahLst/>
              <a:cxnLst>
                <a:cxn ang="T10">
                  <a:pos x="T0" y="T1"/>
                </a:cxn>
                <a:cxn ang="T11">
                  <a:pos x="T2" y="T3"/>
                </a:cxn>
                <a:cxn ang="T12">
                  <a:pos x="T4" y="T5"/>
                </a:cxn>
                <a:cxn ang="T13">
                  <a:pos x="T6" y="T7"/>
                </a:cxn>
                <a:cxn ang="T14">
                  <a:pos x="T8" y="T9"/>
                </a:cxn>
              </a:cxnLst>
              <a:rect l="T15" t="T16" r="T17" b="T18"/>
              <a:pathLst>
                <a:path w="108" h="423">
                  <a:moveTo>
                    <a:pt x="0" y="422"/>
                  </a:moveTo>
                  <a:lnTo>
                    <a:pt x="0" y="106"/>
                  </a:lnTo>
                  <a:lnTo>
                    <a:pt x="107" y="0"/>
                  </a:lnTo>
                  <a:lnTo>
                    <a:pt x="107" y="317"/>
                  </a:lnTo>
                  <a:lnTo>
                    <a:pt x="0" y="422"/>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81" name="Freeform 508"/>
            <p:cNvSpPr>
              <a:spLocks/>
            </p:cNvSpPr>
            <p:nvPr/>
          </p:nvSpPr>
          <p:spPr bwMode="auto">
            <a:xfrm>
              <a:off x="3367" y="1022"/>
              <a:ext cx="54" cy="420"/>
            </a:xfrm>
            <a:custGeom>
              <a:avLst/>
              <a:gdLst>
                <a:gd name="T0" fmla="*/ 0 w 54"/>
                <a:gd name="T1" fmla="*/ 0 h 423"/>
                <a:gd name="T2" fmla="*/ 0 w 54"/>
                <a:gd name="T3" fmla="*/ 422 h 423"/>
                <a:gd name="T4" fmla="*/ 53 w 54"/>
                <a:gd name="T5" fmla="*/ 343 h 423"/>
                <a:gd name="T6" fmla="*/ 53 w 54"/>
                <a:gd name="T7" fmla="*/ 26 h 423"/>
                <a:gd name="T8" fmla="*/ 0 w 54"/>
                <a:gd name="T9" fmla="*/ 0 h 423"/>
                <a:gd name="T10" fmla="*/ 0 60000 65536"/>
                <a:gd name="T11" fmla="*/ 0 60000 65536"/>
                <a:gd name="T12" fmla="*/ 0 60000 65536"/>
                <a:gd name="T13" fmla="*/ 0 60000 65536"/>
                <a:gd name="T14" fmla="*/ 0 60000 65536"/>
                <a:gd name="T15" fmla="*/ 0 w 54"/>
                <a:gd name="T16" fmla="*/ 0 h 423"/>
                <a:gd name="T17" fmla="*/ 54 w 54"/>
                <a:gd name="T18" fmla="*/ 423 h 423"/>
              </a:gdLst>
              <a:ahLst/>
              <a:cxnLst>
                <a:cxn ang="T10">
                  <a:pos x="T0" y="T1"/>
                </a:cxn>
                <a:cxn ang="T11">
                  <a:pos x="T2" y="T3"/>
                </a:cxn>
                <a:cxn ang="T12">
                  <a:pos x="T4" y="T5"/>
                </a:cxn>
                <a:cxn ang="T13">
                  <a:pos x="T6" y="T7"/>
                </a:cxn>
                <a:cxn ang="T14">
                  <a:pos x="T8" y="T9"/>
                </a:cxn>
              </a:cxnLst>
              <a:rect l="T15" t="T16" r="T17" b="T18"/>
              <a:pathLst>
                <a:path w="54" h="423">
                  <a:moveTo>
                    <a:pt x="0" y="0"/>
                  </a:moveTo>
                  <a:lnTo>
                    <a:pt x="0" y="422"/>
                  </a:lnTo>
                  <a:lnTo>
                    <a:pt x="53" y="343"/>
                  </a:lnTo>
                  <a:lnTo>
                    <a:pt x="53" y="26"/>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82" name="Freeform 509"/>
            <p:cNvSpPr>
              <a:spLocks/>
            </p:cNvSpPr>
            <p:nvPr/>
          </p:nvSpPr>
          <p:spPr bwMode="auto">
            <a:xfrm>
              <a:off x="3367" y="860"/>
              <a:ext cx="163" cy="185"/>
            </a:xfrm>
            <a:custGeom>
              <a:avLst/>
              <a:gdLst>
                <a:gd name="T0" fmla="*/ 0 w 161"/>
                <a:gd name="T1" fmla="*/ 159 h 186"/>
                <a:gd name="T2" fmla="*/ 160 w 161"/>
                <a:gd name="T3" fmla="*/ 0 h 186"/>
                <a:gd name="T4" fmla="*/ 160 w 161"/>
                <a:gd name="T5" fmla="*/ 79 h 186"/>
                <a:gd name="T6" fmla="*/ 53 w 161"/>
                <a:gd name="T7" fmla="*/ 185 h 186"/>
                <a:gd name="T8" fmla="*/ 0 w 161"/>
                <a:gd name="T9" fmla="*/ 159 h 186"/>
                <a:gd name="T10" fmla="*/ 0 60000 65536"/>
                <a:gd name="T11" fmla="*/ 0 60000 65536"/>
                <a:gd name="T12" fmla="*/ 0 60000 65536"/>
                <a:gd name="T13" fmla="*/ 0 60000 65536"/>
                <a:gd name="T14" fmla="*/ 0 60000 65536"/>
                <a:gd name="T15" fmla="*/ 0 w 161"/>
                <a:gd name="T16" fmla="*/ 0 h 186"/>
                <a:gd name="T17" fmla="*/ 161 w 161"/>
                <a:gd name="T18" fmla="*/ 186 h 186"/>
              </a:gdLst>
              <a:ahLst/>
              <a:cxnLst>
                <a:cxn ang="T10">
                  <a:pos x="T0" y="T1"/>
                </a:cxn>
                <a:cxn ang="T11">
                  <a:pos x="T2" y="T3"/>
                </a:cxn>
                <a:cxn ang="T12">
                  <a:pos x="T4" y="T5"/>
                </a:cxn>
                <a:cxn ang="T13">
                  <a:pos x="T6" y="T7"/>
                </a:cxn>
                <a:cxn ang="T14">
                  <a:pos x="T8" y="T9"/>
                </a:cxn>
              </a:cxnLst>
              <a:rect l="T15" t="T16" r="T17" b="T18"/>
              <a:pathLst>
                <a:path w="161" h="186">
                  <a:moveTo>
                    <a:pt x="0" y="159"/>
                  </a:moveTo>
                  <a:lnTo>
                    <a:pt x="160" y="0"/>
                  </a:lnTo>
                  <a:lnTo>
                    <a:pt x="160" y="79"/>
                  </a:lnTo>
                  <a:lnTo>
                    <a:pt x="53" y="185"/>
                  </a:lnTo>
                  <a:lnTo>
                    <a:pt x="0" y="159"/>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83" name="Freeform 510"/>
            <p:cNvSpPr>
              <a:spLocks/>
            </p:cNvSpPr>
            <p:nvPr/>
          </p:nvSpPr>
          <p:spPr bwMode="auto">
            <a:xfrm>
              <a:off x="3021" y="860"/>
              <a:ext cx="424" cy="108"/>
            </a:xfrm>
            <a:custGeom>
              <a:avLst/>
              <a:gdLst>
                <a:gd name="T0" fmla="*/ 0 w 425"/>
                <a:gd name="T1" fmla="*/ 107 h 108"/>
                <a:gd name="T2" fmla="*/ 318 w 425"/>
                <a:gd name="T3" fmla="*/ 107 h 108"/>
                <a:gd name="T4" fmla="*/ 424 w 425"/>
                <a:gd name="T5" fmla="*/ 0 h 108"/>
                <a:gd name="T6" fmla="*/ 106 w 425"/>
                <a:gd name="T7" fmla="*/ 0 h 108"/>
                <a:gd name="T8" fmla="*/ 0 w 425"/>
                <a:gd name="T9" fmla="*/ 107 h 108"/>
                <a:gd name="T10" fmla="*/ 0 60000 65536"/>
                <a:gd name="T11" fmla="*/ 0 60000 65536"/>
                <a:gd name="T12" fmla="*/ 0 60000 65536"/>
                <a:gd name="T13" fmla="*/ 0 60000 65536"/>
                <a:gd name="T14" fmla="*/ 0 60000 65536"/>
                <a:gd name="T15" fmla="*/ 0 w 425"/>
                <a:gd name="T16" fmla="*/ 0 h 108"/>
                <a:gd name="T17" fmla="*/ 425 w 425"/>
                <a:gd name="T18" fmla="*/ 108 h 108"/>
              </a:gdLst>
              <a:ahLst/>
              <a:cxnLst>
                <a:cxn ang="T10">
                  <a:pos x="T0" y="T1"/>
                </a:cxn>
                <a:cxn ang="T11">
                  <a:pos x="T2" y="T3"/>
                </a:cxn>
                <a:cxn ang="T12">
                  <a:pos x="T4" y="T5"/>
                </a:cxn>
                <a:cxn ang="T13">
                  <a:pos x="T6" y="T7"/>
                </a:cxn>
                <a:cxn ang="T14">
                  <a:pos x="T8" y="T9"/>
                </a:cxn>
              </a:cxnLst>
              <a:rect l="T15" t="T16" r="T17" b="T18"/>
              <a:pathLst>
                <a:path w="425" h="108">
                  <a:moveTo>
                    <a:pt x="0" y="107"/>
                  </a:moveTo>
                  <a:lnTo>
                    <a:pt x="318" y="107"/>
                  </a:lnTo>
                  <a:lnTo>
                    <a:pt x="424" y="0"/>
                  </a:lnTo>
                  <a:lnTo>
                    <a:pt x="106" y="0"/>
                  </a:lnTo>
                  <a:lnTo>
                    <a:pt x="0" y="10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84" name="Freeform 511"/>
            <p:cNvSpPr>
              <a:spLocks/>
            </p:cNvSpPr>
            <p:nvPr/>
          </p:nvSpPr>
          <p:spPr bwMode="auto">
            <a:xfrm>
              <a:off x="2940" y="860"/>
              <a:ext cx="190" cy="162"/>
            </a:xfrm>
            <a:custGeom>
              <a:avLst/>
              <a:gdLst>
                <a:gd name="T0" fmla="*/ 0 w 188"/>
                <a:gd name="T1" fmla="*/ 160 h 161"/>
                <a:gd name="T2" fmla="*/ 80 w 188"/>
                <a:gd name="T3" fmla="*/ 107 h 161"/>
                <a:gd name="T4" fmla="*/ 187 w 188"/>
                <a:gd name="T5" fmla="*/ 0 h 161"/>
                <a:gd name="T6" fmla="*/ 160 w 188"/>
                <a:gd name="T7" fmla="*/ 0 h 161"/>
                <a:gd name="T8" fmla="*/ 0 w 188"/>
                <a:gd name="T9" fmla="*/ 160 h 161"/>
                <a:gd name="T10" fmla="*/ 0 60000 65536"/>
                <a:gd name="T11" fmla="*/ 0 60000 65536"/>
                <a:gd name="T12" fmla="*/ 0 60000 65536"/>
                <a:gd name="T13" fmla="*/ 0 60000 65536"/>
                <a:gd name="T14" fmla="*/ 0 60000 65536"/>
                <a:gd name="T15" fmla="*/ 0 w 188"/>
                <a:gd name="T16" fmla="*/ 0 h 161"/>
                <a:gd name="T17" fmla="*/ 188 w 188"/>
                <a:gd name="T18" fmla="*/ 161 h 161"/>
              </a:gdLst>
              <a:ahLst/>
              <a:cxnLst>
                <a:cxn ang="T10">
                  <a:pos x="T0" y="T1"/>
                </a:cxn>
                <a:cxn ang="T11">
                  <a:pos x="T2" y="T3"/>
                </a:cxn>
                <a:cxn ang="T12">
                  <a:pos x="T4" y="T5"/>
                </a:cxn>
                <a:cxn ang="T13">
                  <a:pos x="T6" y="T7"/>
                </a:cxn>
                <a:cxn ang="T14">
                  <a:pos x="T8" y="T9"/>
                </a:cxn>
              </a:cxnLst>
              <a:rect l="T15" t="T16" r="T17" b="T18"/>
              <a:pathLst>
                <a:path w="188" h="161">
                  <a:moveTo>
                    <a:pt x="0" y="160"/>
                  </a:moveTo>
                  <a:lnTo>
                    <a:pt x="80" y="107"/>
                  </a:lnTo>
                  <a:lnTo>
                    <a:pt x="187" y="0"/>
                  </a:lnTo>
                  <a:lnTo>
                    <a:pt x="160"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85" name="Freeform 512"/>
            <p:cNvSpPr>
              <a:spLocks/>
            </p:cNvSpPr>
            <p:nvPr/>
          </p:nvSpPr>
          <p:spPr bwMode="auto">
            <a:xfrm>
              <a:off x="3340" y="860"/>
              <a:ext cx="190" cy="162"/>
            </a:xfrm>
            <a:custGeom>
              <a:avLst/>
              <a:gdLst>
                <a:gd name="T0" fmla="*/ 27 w 188"/>
                <a:gd name="T1" fmla="*/ 160 h 161"/>
                <a:gd name="T2" fmla="*/ 0 w 188"/>
                <a:gd name="T3" fmla="*/ 107 h 161"/>
                <a:gd name="T4" fmla="*/ 107 w 188"/>
                <a:gd name="T5" fmla="*/ 0 h 161"/>
                <a:gd name="T6" fmla="*/ 187 w 188"/>
                <a:gd name="T7" fmla="*/ 0 h 161"/>
                <a:gd name="T8" fmla="*/ 27 w 188"/>
                <a:gd name="T9" fmla="*/ 160 h 161"/>
                <a:gd name="T10" fmla="*/ 0 60000 65536"/>
                <a:gd name="T11" fmla="*/ 0 60000 65536"/>
                <a:gd name="T12" fmla="*/ 0 60000 65536"/>
                <a:gd name="T13" fmla="*/ 0 60000 65536"/>
                <a:gd name="T14" fmla="*/ 0 60000 65536"/>
                <a:gd name="T15" fmla="*/ 0 w 188"/>
                <a:gd name="T16" fmla="*/ 0 h 161"/>
                <a:gd name="T17" fmla="*/ 188 w 188"/>
                <a:gd name="T18" fmla="*/ 161 h 161"/>
              </a:gdLst>
              <a:ahLst/>
              <a:cxnLst>
                <a:cxn ang="T10">
                  <a:pos x="T0" y="T1"/>
                </a:cxn>
                <a:cxn ang="T11">
                  <a:pos x="T2" y="T3"/>
                </a:cxn>
                <a:cxn ang="T12">
                  <a:pos x="T4" y="T5"/>
                </a:cxn>
                <a:cxn ang="T13">
                  <a:pos x="T6" y="T7"/>
                </a:cxn>
                <a:cxn ang="T14">
                  <a:pos x="T8" y="T9"/>
                </a:cxn>
              </a:cxnLst>
              <a:rect l="T15" t="T16" r="T17" b="T18"/>
              <a:pathLst>
                <a:path w="188" h="161">
                  <a:moveTo>
                    <a:pt x="27" y="160"/>
                  </a:moveTo>
                  <a:lnTo>
                    <a:pt x="0" y="107"/>
                  </a:lnTo>
                  <a:lnTo>
                    <a:pt x="107" y="0"/>
                  </a:lnTo>
                  <a:lnTo>
                    <a:pt x="187"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86" name="Freeform 513"/>
            <p:cNvSpPr>
              <a:spLocks/>
            </p:cNvSpPr>
            <p:nvPr/>
          </p:nvSpPr>
          <p:spPr bwMode="auto">
            <a:xfrm>
              <a:off x="2940" y="968"/>
              <a:ext cx="431" cy="54"/>
            </a:xfrm>
            <a:custGeom>
              <a:avLst/>
              <a:gdLst>
                <a:gd name="T0" fmla="*/ 0 w 428"/>
                <a:gd name="T1" fmla="*/ 53 h 54"/>
                <a:gd name="T2" fmla="*/ 80 w 428"/>
                <a:gd name="T3" fmla="*/ 0 h 54"/>
                <a:gd name="T4" fmla="*/ 400 w 428"/>
                <a:gd name="T5" fmla="*/ 0 h 54"/>
                <a:gd name="T6" fmla="*/ 427 w 428"/>
                <a:gd name="T7" fmla="*/ 53 h 54"/>
                <a:gd name="T8" fmla="*/ 0 w 428"/>
                <a:gd name="T9" fmla="*/ 53 h 54"/>
                <a:gd name="T10" fmla="*/ 0 60000 65536"/>
                <a:gd name="T11" fmla="*/ 0 60000 65536"/>
                <a:gd name="T12" fmla="*/ 0 60000 65536"/>
                <a:gd name="T13" fmla="*/ 0 60000 65536"/>
                <a:gd name="T14" fmla="*/ 0 60000 65536"/>
                <a:gd name="T15" fmla="*/ 0 w 428"/>
                <a:gd name="T16" fmla="*/ 0 h 54"/>
                <a:gd name="T17" fmla="*/ 428 w 428"/>
                <a:gd name="T18" fmla="*/ 54 h 54"/>
              </a:gdLst>
              <a:ahLst/>
              <a:cxnLst>
                <a:cxn ang="T10">
                  <a:pos x="T0" y="T1"/>
                </a:cxn>
                <a:cxn ang="T11">
                  <a:pos x="T2" y="T3"/>
                </a:cxn>
                <a:cxn ang="T12">
                  <a:pos x="T4" y="T5"/>
                </a:cxn>
                <a:cxn ang="T13">
                  <a:pos x="T6" y="T7"/>
                </a:cxn>
                <a:cxn ang="T14">
                  <a:pos x="T8" y="T9"/>
                </a:cxn>
              </a:cxnLst>
              <a:rect l="T15" t="T16" r="T17" b="T18"/>
              <a:pathLst>
                <a:path w="428" h="54">
                  <a:moveTo>
                    <a:pt x="0" y="53"/>
                  </a:moveTo>
                  <a:lnTo>
                    <a:pt x="80" y="0"/>
                  </a:lnTo>
                  <a:lnTo>
                    <a:pt x="400" y="0"/>
                  </a:lnTo>
                  <a:lnTo>
                    <a:pt x="427" y="53"/>
                  </a:lnTo>
                  <a:lnTo>
                    <a:pt x="0" y="53"/>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87" name="Freeform 514"/>
            <p:cNvSpPr>
              <a:spLocks/>
            </p:cNvSpPr>
            <p:nvPr/>
          </p:nvSpPr>
          <p:spPr bwMode="auto">
            <a:xfrm>
              <a:off x="3367" y="1684"/>
              <a:ext cx="163" cy="185"/>
            </a:xfrm>
            <a:custGeom>
              <a:avLst/>
              <a:gdLst>
                <a:gd name="T0" fmla="*/ 0 w 161"/>
                <a:gd name="T1" fmla="*/ 159 h 186"/>
                <a:gd name="T2" fmla="*/ 0 w 161"/>
                <a:gd name="T3" fmla="*/ 185 h 186"/>
                <a:gd name="T4" fmla="*/ 160 w 161"/>
                <a:gd name="T5" fmla="*/ 26 h 186"/>
                <a:gd name="T6" fmla="*/ 160 w 161"/>
                <a:gd name="T7" fmla="*/ 0 h 186"/>
                <a:gd name="T8" fmla="*/ 0 w 161"/>
                <a:gd name="T9" fmla="*/ 159 h 186"/>
                <a:gd name="T10" fmla="*/ 0 60000 65536"/>
                <a:gd name="T11" fmla="*/ 0 60000 65536"/>
                <a:gd name="T12" fmla="*/ 0 60000 65536"/>
                <a:gd name="T13" fmla="*/ 0 60000 65536"/>
                <a:gd name="T14" fmla="*/ 0 60000 65536"/>
                <a:gd name="T15" fmla="*/ 0 w 161"/>
                <a:gd name="T16" fmla="*/ 0 h 186"/>
                <a:gd name="T17" fmla="*/ 161 w 161"/>
                <a:gd name="T18" fmla="*/ 186 h 186"/>
              </a:gdLst>
              <a:ahLst/>
              <a:cxnLst>
                <a:cxn ang="T10">
                  <a:pos x="T0" y="T1"/>
                </a:cxn>
                <a:cxn ang="T11">
                  <a:pos x="T2" y="T3"/>
                </a:cxn>
                <a:cxn ang="T12">
                  <a:pos x="T4" y="T5"/>
                </a:cxn>
                <a:cxn ang="T13">
                  <a:pos x="T6" y="T7"/>
                </a:cxn>
                <a:cxn ang="T14">
                  <a:pos x="T8" y="T9"/>
                </a:cxn>
              </a:cxnLst>
              <a:rect l="T15" t="T16" r="T17" b="T18"/>
              <a:pathLst>
                <a:path w="161" h="186">
                  <a:moveTo>
                    <a:pt x="0" y="159"/>
                  </a:moveTo>
                  <a:lnTo>
                    <a:pt x="0" y="185"/>
                  </a:lnTo>
                  <a:lnTo>
                    <a:pt x="160" y="26"/>
                  </a:lnTo>
                  <a:lnTo>
                    <a:pt x="160" y="0"/>
                  </a:lnTo>
                  <a:lnTo>
                    <a:pt x="0" y="159"/>
                  </a:lnTo>
                </a:path>
              </a:pathLst>
            </a:custGeom>
            <a:solidFill>
              <a:srgbClr val="6E0043"/>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88" name="Freeform 515"/>
            <p:cNvSpPr>
              <a:spLocks/>
            </p:cNvSpPr>
            <p:nvPr/>
          </p:nvSpPr>
          <p:spPr bwMode="auto">
            <a:xfrm>
              <a:off x="3422" y="1361"/>
              <a:ext cx="109" cy="428"/>
            </a:xfrm>
            <a:custGeom>
              <a:avLst/>
              <a:gdLst>
                <a:gd name="T0" fmla="*/ 0 w 108"/>
                <a:gd name="T1" fmla="*/ 427 h 428"/>
                <a:gd name="T2" fmla="*/ 0 w 108"/>
                <a:gd name="T3" fmla="*/ 107 h 428"/>
                <a:gd name="T4" fmla="*/ 107 w 108"/>
                <a:gd name="T5" fmla="*/ 0 h 428"/>
                <a:gd name="T6" fmla="*/ 107 w 108"/>
                <a:gd name="T7" fmla="*/ 320 h 428"/>
                <a:gd name="T8" fmla="*/ 0 w 108"/>
                <a:gd name="T9" fmla="*/ 427 h 428"/>
                <a:gd name="T10" fmla="*/ 0 60000 65536"/>
                <a:gd name="T11" fmla="*/ 0 60000 65536"/>
                <a:gd name="T12" fmla="*/ 0 60000 65536"/>
                <a:gd name="T13" fmla="*/ 0 60000 65536"/>
                <a:gd name="T14" fmla="*/ 0 60000 65536"/>
                <a:gd name="T15" fmla="*/ 0 w 108"/>
                <a:gd name="T16" fmla="*/ 0 h 428"/>
                <a:gd name="T17" fmla="*/ 108 w 108"/>
                <a:gd name="T18" fmla="*/ 428 h 428"/>
              </a:gdLst>
              <a:ahLst/>
              <a:cxnLst>
                <a:cxn ang="T10">
                  <a:pos x="T0" y="T1"/>
                </a:cxn>
                <a:cxn ang="T11">
                  <a:pos x="T2" y="T3"/>
                </a:cxn>
                <a:cxn ang="T12">
                  <a:pos x="T4" y="T5"/>
                </a:cxn>
                <a:cxn ang="T13">
                  <a:pos x="T6" y="T7"/>
                </a:cxn>
                <a:cxn ang="T14">
                  <a:pos x="T8" y="T9"/>
                </a:cxn>
              </a:cxnLst>
              <a:rect l="T15" t="T16" r="T17" b="T18"/>
              <a:pathLst>
                <a:path w="108" h="428">
                  <a:moveTo>
                    <a:pt x="0" y="427"/>
                  </a:moveTo>
                  <a:lnTo>
                    <a:pt x="0" y="107"/>
                  </a:lnTo>
                  <a:lnTo>
                    <a:pt x="107" y="0"/>
                  </a:lnTo>
                  <a:lnTo>
                    <a:pt x="107" y="320"/>
                  </a:lnTo>
                  <a:lnTo>
                    <a:pt x="0" y="427"/>
                  </a:lnTo>
                </a:path>
              </a:pathLst>
            </a:custGeom>
            <a:solidFill>
              <a:srgbClr val="6E0043"/>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89" name="Freeform 516"/>
            <p:cNvSpPr>
              <a:spLocks/>
            </p:cNvSpPr>
            <p:nvPr/>
          </p:nvSpPr>
          <p:spPr bwMode="auto">
            <a:xfrm>
              <a:off x="3367" y="1442"/>
              <a:ext cx="54" cy="428"/>
            </a:xfrm>
            <a:custGeom>
              <a:avLst/>
              <a:gdLst>
                <a:gd name="T0" fmla="*/ 0 w 54"/>
                <a:gd name="T1" fmla="*/ 0 h 428"/>
                <a:gd name="T2" fmla="*/ 0 w 54"/>
                <a:gd name="T3" fmla="*/ 427 h 428"/>
                <a:gd name="T4" fmla="*/ 53 w 54"/>
                <a:gd name="T5" fmla="*/ 347 h 428"/>
                <a:gd name="T6" fmla="*/ 53 w 54"/>
                <a:gd name="T7" fmla="*/ 27 h 428"/>
                <a:gd name="T8" fmla="*/ 0 w 54"/>
                <a:gd name="T9" fmla="*/ 0 h 428"/>
                <a:gd name="T10" fmla="*/ 0 60000 65536"/>
                <a:gd name="T11" fmla="*/ 0 60000 65536"/>
                <a:gd name="T12" fmla="*/ 0 60000 65536"/>
                <a:gd name="T13" fmla="*/ 0 60000 65536"/>
                <a:gd name="T14" fmla="*/ 0 60000 65536"/>
                <a:gd name="T15" fmla="*/ 0 w 54"/>
                <a:gd name="T16" fmla="*/ 0 h 428"/>
                <a:gd name="T17" fmla="*/ 54 w 54"/>
                <a:gd name="T18" fmla="*/ 428 h 428"/>
              </a:gdLst>
              <a:ahLst/>
              <a:cxnLst>
                <a:cxn ang="T10">
                  <a:pos x="T0" y="T1"/>
                </a:cxn>
                <a:cxn ang="T11">
                  <a:pos x="T2" y="T3"/>
                </a:cxn>
                <a:cxn ang="T12">
                  <a:pos x="T4" y="T5"/>
                </a:cxn>
                <a:cxn ang="T13">
                  <a:pos x="T6" y="T7"/>
                </a:cxn>
                <a:cxn ang="T14">
                  <a:pos x="T8" y="T9"/>
                </a:cxn>
              </a:cxnLst>
              <a:rect l="T15" t="T16" r="T17" b="T18"/>
              <a:pathLst>
                <a:path w="54" h="428">
                  <a:moveTo>
                    <a:pt x="0" y="0"/>
                  </a:moveTo>
                  <a:lnTo>
                    <a:pt x="0" y="427"/>
                  </a:lnTo>
                  <a:lnTo>
                    <a:pt x="53" y="347"/>
                  </a:lnTo>
                  <a:lnTo>
                    <a:pt x="53" y="27"/>
                  </a:lnTo>
                  <a:lnTo>
                    <a:pt x="0" y="0"/>
                  </a:lnTo>
                </a:path>
              </a:pathLst>
            </a:custGeom>
            <a:solidFill>
              <a:srgbClr val="D93192"/>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90" name="Freeform 517"/>
            <p:cNvSpPr>
              <a:spLocks/>
            </p:cNvSpPr>
            <p:nvPr/>
          </p:nvSpPr>
          <p:spPr bwMode="auto">
            <a:xfrm>
              <a:off x="3367" y="1284"/>
              <a:ext cx="163" cy="185"/>
            </a:xfrm>
            <a:custGeom>
              <a:avLst/>
              <a:gdLst>
                <a:gd name="T0" fmla="*/ 0 w 161"/>
                <a:gd name="T1" fmla="*/ 159 h 186"/>
                <a:gd name="T2" fmla="*/ 160 w 161"/>
                <a:gd name="T3" fmla="*/ 0 h 186"/>
                <a:gd name="T4" fmla="*/ 160 w 161"/>
                <a:gd name="T5" fmla="*/ 79 h 186"/>
                <a:gd name="T6" fmla="*/ 53 w 161"/>
                <a:gd name="T7" fmla="*/ 185 h 186"/>
                <a:gd name="T8" fmla="*/ 0 w 161"/>
                <a:gd name="T9" fmla="*/ 159 h 186"/>
                <a:gd name="T10" fmla="*/ 0 60000 65536"/>
                <a:gd name="T11" fmla="*/ 0 60000 65536"/>
                <a:gd name="T12" fmla="*/ 0 60000 65536"/>
                <a:gd name="T13" fmla="*/ 0 60000 65536"/>
                <a:gd name="T14" fmla="*/ 0 60000 65536"/>
                <a:gd name="T15" fmla="*/ 0 w 161"/>
                <a:gd name="T16" fmla="*/ 0 h 186"/>
                <a:gd name="T17" fmla="*/ 161 w 161"/>
                <a:gd name="T18" fmla="*/ 186 h 186"/>
              </a:gdLst>
              <a:ahLst/>
              <a:cxnLst>
                <a:cxn ang="T10">
                  <a:pos x="T0" y="T1"/>
                </a:cxn>
                <a:cxn ang="T11">
                  <a:pos x="T2" y="T3"/>
                </a:cxn>
                <a:cxn ang="T12">
                  <a:pos x="T4" y="T5"/>
                </a:cxn>
                <a:cxn ang="T13">
                  <a:pos x="T6" y="T7"/>
                </a:cxn>
                <a:cxn ang="T14">
                  <a:pos x="T8" y="T9"/>
                </a:cxn>
              </a:cxnLst>
              <a:rect l="T15" t="T16" r="T17" b="T18"/>
              <a:pathLst>
                <a:path w="161" h="186">
                  <a:moveTo>
                    <a:pt x="0" y="159"/>
                  </a:moveTo>
                  <a:lnTo>
                    <a:pt x="160" y="0"/>
                  </a:lnTo>
                  <a:lnTo>
                    <a:pt x="160" y="79"/>
                  </a:lnTo>
                  <a:lnTo>
                    <a:pt x="53" y="185"/>
                  </a:lnTo>
                  <a:lnTo>
                    <a:pt x="0" y="159"/>
                  </a:lnTo>
                </a:path>
              </a:pathLst>
            </a:custGeom>
            <a:solidFill>
              <a:srgbClr val="B50069"/>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91" name="Freeform 518"/>
            <p:cNvSpPr>
              <a:spLocks/>
            </p:cNvSpPr>
            <p:nvPr/>
          </p:nvSpPr>
          <p:spPr bwMode="auto">
            <a:xfrm>
              <a:off x="3367" y="2108"/>
              <a:ext cx="163" cy="189"/>
            </a:xfrm>
            <a:custGeom>
              <a:avLst/>
              <a:gdLst>
                <a:gd name="T0" fmla="*/ 0 w 161"/>
                <a:gd name="T1" fmla="*/ 160 h 188"/>
                <a:gd name="T2" fmla="*/ 0 w 161"/>
                <a:gd name="T3" fmla="*/ 187 h 188"/>
                <a:gd name="T4" fmla="*/ 160 w 161"/>
                <a:gd name="T5" fmla="*/ 27 h 188"/>
                <a:gd name="T6" fmla="*/ 160 w 161"/>
                <a:gd name="T7" fmla="*/ 0 h 188"/>
                <a:gd name="T8" fmla="*/ 0 w 161"/>
                <a:gd name="T9" fmla="*/ 160 h 188"/>
                <a:gd name="T10" fmla="*/ 0 60000 65536"/>
                <a:gd name="T11" fmla="*/ 0 60000 65536"/>
                <a:gd name="T12" fmla="*/ 0 60000 65536"/>
                <a:gd name="T13" fmla="*/ 0 60000 65536"/>
                <a:gd name="T14" fmla="*/ 0 60000 65536"/>
                <a:gd name="T15" fmla="*/ 0 w 161"/>
                <a:gd name="T16" fmla="*/ 0 h 188"/>
                <a:gd name="T17" fmla="*/ 161 w 161"/>
                <a:gd name="T18" fmla="*/ 188 h 188"/>
              </a:gdLst>
              <a:ahLst/>
              <a:cxnLst>
                <a:cxn ang="T10">
                  <a:pos x="T0" y="T1"/>
                </a:cxn>
                <a:cxn ang="T11">
                  <a:pos x="T2" y="T3"/>
                </a:cxn>
                <a:cxn ang="T12">
                  <a:pos x="T4" y="T5"/>
                </a:cxn>
                <a:cxn ang="T13">
                  <a:pos x="T6" y="T7"/>
                </a:cxn>
                <a:cxn ang="T14">
                  <a:pos x="T8" y="T9"/>
                </a:cxn>
              </a:cxnLst>
              <a:rect l="T15" t="T16" r="T17" b="T18"/>
              <a:pathLst>
                <a:path w="161" h="188">
                  <a:moveTo>
                    <a:pt x="0" y="160"/>
                  </a:moveTo>
                  <a:lnTo>
                    <a:pt x="0" y="187"/>
                  </a:lnTo>
                  <a:lnTo>
                    <a:pt x="160" y="27"/>
                  </a:lnTo>
                  <a:lnTo>
                    <a:pt x="160" y="0"/>
                  </a:lnTo>
                  <a:lnTo>
                    <a:pt x="0" y="160"/>
                  </a:lnTo>
                </a:path>
              </a:pathLst>
            </a:custGeom>
            <a:solidFill>
              <a:srgbClr val="FFFF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92" name="Freeform 519"/>
            <p:cNvSpPr>
              <a:spLocks/>
            </p:cNvSpPr>
            <p:nvPr/>
          </p:nvSpPr>
          <p:spPr bwMode="auto">
            <a:xfrm>
              <a:off x="3422" y="1788"/>
              <a:ext cx="109" cy="428"/>
            </a:xfrm>
            <a:custGeom>
              <a:avLst/>
              <a:gdLst>
                <a:gd name="T0" fmla="*/ 0 w 108"/>
                <a:gd name="T1" fmla="*/ 427 h 428"/>
                <a:gd name="T2" fmla="*/ 0 w 108"/>
                <a:gd name="T3" fmla="*/ 107 h 428"/>
                <a:gd name="T4" fmla="*/ 107 w 108"/>
                <a:gd name="T5" fmla="*/ 0 h 428"/>
                <a:gd name="T6" fmla="*/ 107 w 108"/>
                <a:gd name="T7" fmla="*/ 320 h 428"/>
                <a:gd name="T8" fmla="*/ 0 w 108"/>
                <a:gd name="T9" fmla="*/ 427 h 428"/>
                <a:gd name="T10" fmla="*/ 0 60000 65536"/>
                <a:gd name="T11" fmla="*/ 0 60000 65536"/>
                <a:gd name="T12" fmla="*/ 0 60000 65536"/>
                <a:gd name="T13" fmla="*/ 0 60000 65536"/>
                <a:gd name="T14" fmla="*/ 0 60000 65536"/>
                <a:gd name="T15" fmla="*/ 0 w 108"/>
                <a:gd name="T16" fmla="*/ 0 h 428"/>
                <a:gd name="T17" fmla="*/ 108 w 108"/>
                <a:gd name="T18" fmla="*/ 428 h 428"/>
              </a:gdLst>
              <a:ahLst/>
              <a:cxnLst>
                <a:cxn ang="T10">
                  <a:pos x="T0" y="T1"/>
                </a:cxn>
                <a:cxn ang="T11">
                  <a:pos x="T2" y="T3"/>
                </a:cxn>
                <a:cxn ang="T12">
                  <a:pos x="T4" y="T5"/>
                </a:cxn>
                <a:cxn ang="T13">
                  <a:pos x="T6" y="T7"/>
                </a:cxn>
                <a:cxn ang="T14">
                  <a:pos x="T8" y="T9"/>
                </a:cxn>
              </a:cxnLst>
              <a:rect l="T15" t="T16" r="T17" b="T18"/>
              <a:pathLst>
                <a:path w="108" h="428">
                  <a:moveTo>
                    <a:pt x="0" y="427"/>
                  </a:moveTo>
                  <a:lnTo>
                    <a:pt x="0" y="107"/>
                  </a:lnTo>
                  <a:lnTo>
                    <a:pt x="107" y="0"/>
                  </a:lnTo>
                  <a:lnTo>
                    <a:pt x="107" y="320"/>
                  </a:lnTo>
                  <a:lnTo>
                    <a:pt x="0" y="427"/>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93" name="Freeform 520"/>
            <p:cNvSpPr>
              <a:spLocks/>
            </p:cNvSpPr>
            <p:nvPr/>
          </p:nvSpPr>
          <p:spPr bwMode="auto">
            <a:xfrm>
              <a:off x="3367" y="1869"/>
              <a:ext cx="54" cy="428"/>
            </a:xfrm>
            <a:custGeom>
              <a:avLst/>
              <a:gdLst>
                <a:gd name="T0" fmla="*/ 0 w 54"/>
                <a:gd name="T1" fmla="*/ 0 h 428"/>
                <a:gd name="T2" fmla="*/ 0 w 54"/>
                <a:gd name="T3" fmla="*/ 427 h 428"/>
                <a:gd name="T4" fmla="*/ 53 w 54"/>
                <a:gd name="T5" fmla="*/ 347 h 428"/>
                <a:gd name="T6" fmla="*/ 53 w 54"/>
                <a:gd name="T7" fmla="*/ 27 h 428"/>
                <a:gd name="T8" fmla="*/ 0 w 54"/>
                <a:gd name="T9" fmla="*/ 0 h 428"/>
                <a:gd name="T10" fmla="*/ 0 60000 65536"/>
                <a:gd name="T11" fmla="*/ 0 60000 65536"/>
                <a:gd name="T12" fmla="*/ 0 60000 65536"/>
                <a:gd name="T13" fmla="*/ 0 60000 65536"/>
                <a:gd name="T14" fmla="*/ 0 60000 65536"/>
                <a:gd name="T15" fmla="*/ 0 w 54"/>
                <a:gd name="T16" fmla="*/ 0 h 428"/>
                <a:gd name="T17" fmla="*/ 54 w 54"/>
                <a:gd name="T18" fmla="*/ 428 h 428"/>
              </a:gdLst>
              <a:ahLst/>
              <a:cxnLst>
                <a:cxn ang="T10">
                  <a:pos x="T0" y="T1"/>
                </a:cxn>
                <a:cxn ang="T11">
                  <a:pos x="T2" y="T3"/>
                </a:cxn>
                <a:cxn ang="T12">
                  <a:pos x="T4" y="T5"/>
                </a:cxn>
                <a:cxn ang="T13">
                  <a:pos x="T6" y="T7"/>
                </a:cxn>
                <a:cxn ang="T14">
                  <a:pos x="T8" y="T9"/>
                </a:cxn>
              </a:cxnLst>
              <a:rect l="T15" t="T16" r="T17" b="T18"/>
              <a:pathLst>
                <a:path w="54" h="428">
                  <a:moveTo>
                    <a:pt x="0" y="0"/>
                  </a:moveTo>
                  <a:lnTo>
                    <a:pt x="0" y="427"/>
                  </a:lnTo>
                  <a:lnTo>
                    <a:pt x="53" y="347"/>
                  </a:lnTo>
                  <a:lnTo>
                    <a:pt x="53" y="27"/>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94" name="Freeform 521"/>
            <p:cNvSpPr>
              <a:spLocks/>
            </p:cNvSpPr>
            <p:nvPr/>
          </p:nvSpPr>
          <p:spPr bwMode="auto">
            <a:xfrm>
              <a:off x="3367" y="1707"/>
              <a:ext cx="163" cy="193"/>
            </a:xfrm>
            <a:custGeom>
              <a:avLst/>
              <a:gdLst>
                <a:gd name="T0" fmla="*/ 0 w 161"/>
                <a:gd name="T1" fmla="*/ 163 h 191"/>
                <a:gd name="T2" fmla="*/ 160 w 161"/>
                <a:gd name="T3" fmla="*/ 0 h 191"/>
                <a:gd name="T4" fmla="*/ 160 w 161"/>
                <a:gd name="T5" fmla="*/ 81 h 191"/>
                <a:gd name="T6" fmla="*/ 53 w 161"/>
                <a:gd name="T7" fmla="*/ 190 h 191"/>
                <a:gd name="T8" fmla="*/ 0 w 161"/>
                <a:gd name="T9" fmla="*/ 163 h 191"/>
                <a:gd name="T10" fmla="*/ 0 60000 65536"/>
                <a:gd name="T11" fmla="*/ 0 60000 65536"/>
                <a:gd name="T12" fmla="*/ 0 60000 65536"/>
                <a:gd name="T13" fmla="*/ 0 60000 65536"/>
                <a:gd name="T14" fmla="*/ 0 60000 65536"/>
                <a:gd name="T15" fmla="*/ 0 w 161"/>
                <a:gd name="T16" fmla="*/ 0 h 191"/>
                <a:gd name="T17" fmla="*/ 161 w 161"/>
                <a:gd name="T18" fmla="*/ 191 h 191"/>
              </a:gdLst>
              <a:ahLst/>
              <a:cxnLst>
                <a:cxn ang="T10">
                  <a:pos x="T0" y="T1"/>
                </a:cxn>
                <a:cxn ang="T11">
                  <a:pos x="T2" y="T3"/>
                </a:cxn>
                <a:cxn ang="T12">
                  <a:pos x="T4" y="T5"/>
                </a:cxn>
                <a:cxn ang="T13">
                  <a:pos x="T6" y="T7"/>
                </a:cxn>
                <a:cxn ang="T14">
                  <a:pos x="T8" y="T9"/>
                </a:cxn>
              </a:cxnLst>
              <a:rect l="T15" t="T16" r="T17" b="T18"/>
              <a:pathLst>
                <a:path w="161" h="191">
                  <a:moveTo>
                    <a:pt x="0" y="163"/>
                  </a:moveTo>
                  <a:lnTo>
                    <a:pt x="160" y="0"/>
                  </a:lnTo>
                  <a:lnTo>
                    <a:pt x="160" y="81"/>
                  </a:lnTo>
                  <a:lnTo>
                    <a:pt x="53" y="190"/>
                  </a:lnTo>
                  <a:lnTo>
                    <a:pt x="0" y="163"/>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95" name="Freeform 522"/>
            <p:cNvSpPr>
              <a:spLocks/>
            </p:cNvSpPr>
            <p:nvPr/>
          </p:nvSpPr>
          <p:spPr bwMode="auto">
            <a:xfrm>
              <a:off x="3527" y="1099"/>
              <a:ext cx="163" cy="185"/>
            </a:xfrm>
            <a:custGeom>
              <a:avLst/>
              <a:gdLst>
                <a:gd name="T0" fmla="*/ 0 w 161"/>
                <a:gd name="T1" fmla="*/ 160 h 188"/>
                <a:gd name="T2" fmla="*/ 0 w 161"/>
                <a:gd name="T3" fmla="*/ 187 h 188"/>
                <a:gd name="T4" fmla="*/ 160 w 161"/>
                <a:gd name="T5" fmla="*/ 27 h 188"/>
                <a:gd name="T6" fmla="*/ 160 w 161"/>
                <a:gd name="T7" fmla="*/ 0 h 188"/>
                <a:gd name="T8" fmla="*/ 0 w 161"/>
                <a:gd name="T9" fmla="*/ 160 h 188"/>
                <a:gd name="T10" fmla="*/ 0 60000 65536"/>
                <a:gd name="T11" fmla="*/ 0 60000 65536"/>
                <a:gd name="T12" fmla="*/ 0 60000 65536"/>
                <a:gd name="T13" fmla="*/ 0 60000 65536"/>
                <a:gd name="T14" fmla="*/ 0 60000 65536"/>
                <a:gd name="T15" fmla="*/ 0 w 161"/>
                <a:gd name="T16" fmla="*/ 0 h 188"/>
                <a:gd name="T17" fmla="*/ 161 w 161"/>
                <a:gd name="T18" fmla="*/ 188 h 188"/>
              </a:gdLst>
              <a:ahLst/>
              <a:cxnLst>
                <a:cxn ang="T10">
                  <a:pos x="T0" y="T1"/>
                </a:cxn>
                <a:cxn ang="T11">
                  <a:pos x="T2" y="T3"/>
                </a:cxn>
                <a:cxn ang="T12">
                  <a:pos x="T4" y="T5"/>
                </a:cxn>
                <a:cxn ang="T13">
                  <a:pos x="T6" y="T7"/>
                </a:cxn>
                <a:cxn ang="T14">
                  <a:pos x="T8" y="T9"/>
                </a:cxn>
              </a:cxnLst>
              <a:rect l="T15" t="T16" r="T17" b="T18"/>
              <a:pathLst>
                <a:path w="161" h="188">
                  <a:moveTo>
                    <a:pt x="0" y="160"/>
                  </a:moveTo>
                  <a:lnTo>
                    <a:pt x="0" y="187"/>
                  </a:lnTo>
                  <a:lnTo>
                    <a:pt x="160" y="27"/>
                  </a:lnTo>
                  <a:lnTo>
                    <a:pt x="160" y="0"/>
                  </a:lnTo>
                  <a:lnTo>
                    <a:pt x="0" y="160"/>
                  </a:lnTo>
                </a:path>
              </a:pathLst>
            </a:custGeom>
            <a:solidFill>
              <a:srgbClr val="00279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96" name="Freeform 523"/>
            <p:cNvSpPr>
              <a:spLocks/>
            </p:cNvSpPr>
            <p:nvPr/>
          </p:nvSpPr>
          <p:spPr bwMode="auto">
            <a:xfrm>
              <a:off x="3581" y="779"/>
              <a:ext cx="109" cy="424"/>
            </a:xfrm>
            <a:custGeom>
              <a:avLst/>
              <a:gdLst>
                <a:gd name="T0" fmla="*/ 0 w 108"/>
                <a:gd name="T1" fmla="*/ 422 h 423"/>
                <a:gd name="T2" fmla="*/ 0 w 108"/>
                <a:gd name="T3" fmla="*/ 106 h 423"/>
                <a:gd name="T4" fmla="*/ 107 w 108"/>
                <a:gd name="T5" fmla="*/ 0 h 423"/>
                <a:gd name="T6" fmla="*/ 107 w 108"/>
                <a:gd name="T7" fmla="*/ 317 h 423"/>
                <a:gd name="T8" fmla="*/ 0 w 108"/>
                <a:gd name="T9" fmla="*/ 422 h 423"/>
                <a:gd name="T10" fmla="*/ 0 60000 65536"/>
                <a:gd name="T11" fmla="*/ 0 60000 65536"/>
                <a:gd name="T12" fmla="*/ 0 60000 65536"/>
                <a:gd name="T13" fmla="*/ 0 60000 65536"/>
                <a:gd name="T14" fmla="*/ 0 60000 65536"/>
                <a:gd name="T15" fmla="*/ 0 w 108"/>
                <a:gd name="T16" fmla="*/ 0 h 423"/>
                <a:gd name="T17" fmla="*/ 108 w 108"/>
                <a:gd name="T18" fmla="*/ 423 h 423"/>
              </a:gdLst>
              <a:ahLst/>
              <a:cxnLst>
                <a:cxn ang="T10">
                  <a:pos x="T0" y="T1"/>
                </a:cxn>
                <a:cxn ang="T11">
                  <a:pos x="T2" y="T3"/>
                </a:cxn>
                <a:cxn ang="T12">
                  <a:pos x="T4" y="T5"/>
                </a:cxn>
                <a:cxn ang="T13">
                  <a:pos x="T6" y="T7"/>
                </a:cxn>
                <a:cxn ang="T14">
                  <a:pos x="T8" y="T9"/>
                </a:cxn>
              </a:cxnLst>
              <a:rect l="T15" t="T16" r="T17" b="T18"/>
              <a:pathLst>
                <a:path w="108" h="423">
                  <a:moveTo>
                    <a:pt x="0" y="422"/>
                  </a:moveTo>
                  <a:lnTo>
                    <a:pt x="0" y="106"/>
                  </a:lnTo>
                  <a:lnTo>
                    <a:pt x="107" y="0"/>
                  </a:lnTo>
                  <a:lnTo>
                    <a:pt x="107" y="317"/>
                  </a:lnTo>
                  <a:lnTo>
                    <a:pt x="0" y="422"/>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97" name="Freeform 524"/>
            <p:cNvSpPr>
              <a:spLocks/>
            </p:cNvSpPr>
            <p:nvPr/>
          </p:nvSpPr>
          <p:spPr bwMode="auto">
            <a:xfrm>
              <a:off x="3527" y="860"/>
              <a:ext cx="54" cy="424"/>
            </a:xfrm>
            <a:custGeom>
              <a:avLst/>
              <a:gdLst>
                <a:gd name="T0" fmla="*/ 0 w 54"/>
                <a:gd name="T1" fmla="*/ 0 h 425"/>
                <a:gd name="T2" fmla="*/ 0 w 54"/>
                <a:gd name="T3" fmla="*/ 424 h 425"/>
                <a:gd name="T4" fmla="*/ 53 w 54"/>
                <a:gd name="T5" fmla="*/ 345 h 425"/>
                <a:gd name="T6" fmla="*/ 53 w 54"/>
                <a:gd name="T7" fmla="*/ 27 h 425"/>
                <a:gd name="T8" fmla="*/ 0 w 54"/>
                <a:gd name="T9" fmla="*/ 0 h 425"/>
                <a:gd name="T10" fmla="*/ 0 60000 65536"/>
                <a:gd name="T11" fmla="*/ 0 60000 65536"/>
                <a:gd name="T12" fmla="*/ 0 60000 65536"/>
                <a:gd name="T13" fmla="*/ 0 60000 65536"/>
                <a:gd name="T14" fmla="*/ 0 60000 65536"/>
                <a:gd name="T15" fmla="*/ 0 w 54"/>
                <a:gd name="T16" fmla="*/ 0 h 425"/>
                <a:gd name="T17" fmla="*/ 54 w 54"/>
                <a:gd name="T18" fmla="*/ 425 h 425"/>
              </a:gdLst>
              <a:ahLst/>
              <a:cxnLst>
                <a:cxn ang="T10">
                  <a:pos x="T0" y="T1"/>
                </a:cxn>
                <a:cxn ang="T11">
                  <a:pos x="T2" y="T3"/>
                </a:cxn>
                <a:cxn ang="T12">
                  <a:pos x="T4" y="T5"/>
                </a:cxn>
                <a:cxn ang="T13">
                  <a:pos x="T6" y="T7"/>
                </a:cxn>
                <a:cxn ang="T14">
                  <a:pos x="T8" y="T9"/>
                </a:cxn>
              </a:cxnLst>
              <a:rect l="T15" t="T16" r="T17" b="T18"/>
              <a:pathLst>
                <a:path w="54" h="425">
                  <a:moveTo>
                    <a:pt x="0" y="0"/>
                  </a:moveTo>
                  <a:lnTo>
                    <a:pt x="0" y="424"/>
                  </a:lnTo>
                  <a:lnTo>
                    <a:pt x="53" y="345"/>
                  </a:lnTo>
                  <a:lnTo>
                    <a:pt x="53" y="27"/>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98" name="Freeform 525"/>
            <p:cNvSpPr>
              <a:spLocks/>
            </p:cNvSpPr>
            <p:nvPr/>
          </p:nvSpPr>
          <p:spPr bwMode="auto">
            <a:xfrm>
              <a:off x="3527" y="702"/>
              <a:ext cx="163" cy="185"/>
            </a:xfrm>
            <a:custGeom>
              <a:avLst/>
              <a:gdLst>
                <a:gd name="T0" fmla="*/ 0 w 161"/>
                <a:gd name="T1" fmla="*/ 159 h 186"/>
                <a:gd name="T2" fmla="*/ 160 w 161"/>
                <a:gd name="T3" fmla="*/ 0 h 186"/>
                <a:gd name="T4" fmla="*/ 160 w 161"/>
                <a:gd name="T5" fmla="*/ 79 h 186"/>
                <a:gd name="T6" fmla="*/ 53 w 161"/>
                <a:gd name="T7" fmla="*/ 185 h 186"/>
                <a:gd name="T8" fmla="*/ 0 w 161"/>
                <a:gd name="T9" fmla="*/ 159 h 186"/>
                <a:gd name="T10" fmla="*/ 0 60000 65536"/>
                <a:gd name="T11" fmla="*/ 0 60000 65536"/>
                <a:gd name="T12" fmla="*/ 0 60000 65536"/>
                <a:gd name="T13" fmla="*/ 0 60000 65536"/>
                <a:gd name="T14" fmla="*/ 0 60000 65536"/>
                <a:gd name="T15" fmla="*/ 0 w 161"/>
                <a:gd name="T16" fmla="*/ 0 h 186"/>
                <a:gd name="T17" fmla="*/ 161 w 161"/>
                <a:gd name="T18" fmla="*/ 186 h 186"/>
              </a:gdLst>
              <a:ahLst/>
              <a:cxnLst>
                <a:cxn ang="T10">
                  <a:pos x="T0" y="T1"/>
                </a:cxn>
                <a:cxn ang="T11">
                  <a:pos x="T2" y="T3"/>
                </a:cxn>
                <a:cxn ang="T12">
                  <a:pos x="T4" y="T5"/>
                </a:cxn>
                <a:cxn ang="T13">
                  <a:pos x="T6" y="T7"/>
                </a:cxn>
                <a:cxn ang="T14">
                  <a:pos x="T8" y="T9"/>
                </a:cxn>
              </a:cxnLst>
              <a:rect l="T15" t="T16" r="T17" b="T18"/>
              <a:pathLst>
                <a:path w="161" h="186">
                  <a:moveTo>
                    <a:pt x="0" y="159"/>
                  </a:moveTo>
                  <a:lnTo>
                    <a:pt x="160" y="0"/>
                  </a:lnTo>
                  <a:lnTo>
                    <a:pt x="160" y="79"/>
                  </a:lnTo>
                  <a:lnTo>
                    <a:pt x="53" y="185"/>
                  </a:lnTo>
                  <a:lnTo>
                    <a:pt x="0" y="159"/>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499" name="Freeform 526"/>
            <p:cNvSpPr>
              <a:spLocks/>
            </p:cNvSpPr>
            <p:nvPr/>
          </p:nvSpPr>
          <p:spPr bwMode="auto">
            <a:xfrm>
              <a:off x="3527" y="1523"/>
              <a:ext cx="163" cy="189"/>
            </a:xfrm>
            <a:custGeom>
              <a:avLst/>
              <a:gdLst>
                <a:gd name="T0" fmla="*/ 0 w 161"/>
                <a:gd name="T1" fmla="*/ 159 h 186"/>
                <a:gd name="T2" fmla="*/ 0 w 161"/>
                <a:gd name="T3" fmla="*/ 185 h 186"/>
                <a:gd name="T4" fmla="*/ 160 w 161"/>
                <a:gd name="T5" fmla="*/ 26 h 186"/>
                <a:gd name="T6" fmla="*/ 160 w 161"/>
                <a:gd name="T7" fmla="*/ 0 h 186"/>
                <a:gd name="T8" fmla="*/ 0 w 161"/>
                <a:gd name="T9" fmla="*/ 159 h 186"/>
                <a:gd name="T10" fmla="*/ 0 60000 65536"/>
                <a:gd name="T11" fmla="*/ 0 60000 65536"/>
                <a:gd name="T12" fmla="*/ 0 60000 65536"/>
                <a:gd name="T13" fmla="*/ 0 60000 65536"/>
                <a:gd name="T14" fmla="*/ 0 60000 65536"/>
                <a:gd name="T15" fmla="*/ 0 w 161"/>
                <a:gd name="T16" fmla="*/ 0 h 186"/>
                <a:gd name="T17" fmla="*/ 161 w 161"/>
                <a:gd name="T18" fmla="*/ 186 h 186"/>
              </a:gdLst>
              <a:ahLst/>
              <a:cxnLst>
                <a:cxn ang="T10">
                  <a:pos x="T0" y="T1"/>
                </a:cxn>
                <a:cxn ang="T11">
                  <a:pos x="T2" y="T3"/>
                </a:cxn>
                <a:cxn ang="T12">
                  <a:pos x="T4" y="T5"/>
                </a:cxn>
                <a:cxn ang="T13">
                  <a:pos x="T6" y="T7"/>
                </a:cxn>
                <a:cxn ang="T14">
                  <a:pos x="T8" y="T9"/>
                </a:cxn>
              </a:cxnLst>
              <a:rect l="T15" t="T16" r="T17" b="T18"/>
              <a:pathLst>
                <a:path w="161" h="186">
                  <a:moveTo>
                    <a:pt x="0" y="159"/>
                  </a:moveTo>
                  <a:lnTo>
                    <a:pt x="0" y="185"/>
                  </a:lnTo>
                  <a:lnTo>
                    <a:pt x="160" y="26"/>
                  </a:lnTo>
                  <a:lnTo>
                    <a:pt x="160" y="0"/>
                  </a:lnTo>
                  <a:lnTo>
                    <a:pt x="0" y="159"/>
                  </a:lnTo>
                </a:path>
              </a:pathLst>
            </a:custGeom>
            <a:solidFill>
              <a:srgbClr val="00279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00" name="Freeform 527"/>
            <p:cNvSpPr>
              <a:spLocks/>
            </p:cNvSpPr>
            <p:nvPr/>
          </p:nvSpPr>
          <p:spPr bwMode="auto">
            <a:xfrm>
              <a:off x="3581" y="1203"/>
              <a:ext cx="109" cy="432"/>
            </a:xfrm>
            <a:custGeom>
              <a:avLst/>
              <a:gdLst>
                <a:gd name="T0" fmla="*/ 0 w 108"/>
                <a:gd name="T1" fmla="*/ 430 h 431"/>
                <a:gd name="T2" fmla="*/ 0 w 108"/>
                <a:gd name="T3" fmla="*/ 108 h 431"/>
                <a:gd name="T4" fmla="*/ 107 w 108"/>
                <a:gd name="T5" fmla="*/ 0 h 431"/>
                <a:gd name="T6" fmla="*/ 107 w 108"/>
                <a:gd name="T7" fmla="*/ 323 h 431"/>
                <a:gd name="T8" fmla="*/ 0 w 108"/>
                <a:gd name="T9" fmla="*/ 430 h 431"/>
                <a:gd name="T10" fmla="*/ 0 60000 65536"/>
                <a:gd name="T11" fmla="*/ 0 60000 65536"/>
                <a:gd name="T12" fmla="*/ 0 60000 65536"/>
                <a:gd name="T13" fmla="*/ 0 60000 65536"/>
                <a:gd name="T14" fmla="*/ 0 60000 65536"/>
                <a:gd name="T15" fmla="*/ 0 w 108"/>
                <a:gd name="T16" fmla="*/ 0 h 431"/>
                <a:gd name="T17" fmla="*/ 108 w 108"/>
                <a:gd name="T18" fmla="*/ 431 h 431"/>
              </a:gdLst>
              <a:ahLst/>
              <a:cxnLst>
                <a:cxn ang="T10">
                  <a:pos x="T0" y="T1"/>
                </a:cxn>
                <a:cxn ang="T11">
                  <a:pos x="T2" y="T3"/>
                </a:cxn>
                <a:cxn ang="T12">
                  <a:pos x="T4" y="T5"/>
                </a:cxn>
                <a:cxn ang="T13">
                  <a:pos x="T6" y="T7"/>
                </a:cxn>
                <a:cxn ang="T14">
                  <a:pos x="T8" y="T9"/>
                </a:cxn>
              </a:cxnLst>
              <a:rect l="T15" t="T16" r="T17" b="T18"/>
              <a:pathLst>
                <a:path w="108" h="431">
                  <a:moveTo>
                    <a:pt x="0" y="430"/>
                  </a:moveTo>
                  <a:lnTo>
                    <a:pt x="0" y="108"/>
                  </a:lnTo>
                  <a:lnTo>
                    <a:pt x="107" y="0"/>
                  </a:lnTo>
                  <a:lnTo>
                    <a:pt x="107" y="323"/>
                  </a:lnTo>
                  <a:lnTo>
                    <a:pt x="0" y="43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01" name="Freeform 528"/>
            <p:cNvSpPr>
              <a:spLocks/>
            </p:cNvSpPr>
            <p:nvPr/>
          </p:nvSpPr>
          <p:spPr bwMode="auto">
            <a:xfrm>
              <a:off x="3527" y="1284"/>
              <a:ext cx="54" cy="428"/>
            </a:xfrm>
            <a:custGeom>
              <a:avLst/>
              <a:gdLst>
                <a:gd name="T0" fmla="*/ 0 w 54"/>
                <a:gd name="T1" fmla="*/ 0 h 426"/>
                <a:gd name="T2" fmla="*/ 0 w 54"/>
                <a:gd name="T3" fmla="*/ 425 h 426"/>
                <a:gd name="T4" fmla="*/ 53 w 54"/>
                <a:gd name="T5" fmla="*/ 345 h 426"/>
                <a:gd name="T6" fmla="*/ 53 w 54"/>
                <a:gd name="T7" fmla="*/ 27 h 426"/>
                <a:gd name="T8" fmla="*/ 0 w 54"/>
                <a:gd name="T9" fmla="*/ 0 h 426"/>
                <a:gd name="T10" fmla="*/ 0 60000 65536"/>
                <a:gd name="T11" fmla="*/ 0 60000 65536"/>
                <a:gd name="T12" fmla="*/ 0 60000 65536"/>
                <a:gd name="T13" fmla="*/ 0 60000 65536"/>
                <a:gd name="T14" fmla="*/ 0 60000 65536"/>
                <a:gd name="T15" fmla="*/ 0 w 54"/>
                <a:gd name="T16" fmla="*/ 0 h 426"/>
                <a:gd name="T17" fmla="*/ 54 w 54"/>
                <a:gd name="T18" fmla="*/ 426 h 426"/>
              </a:gdLst>
              <a:ahLst/>
              <a:cxnLst>
                <a:cxn ang="T10">
                  <a:pos x="T0" y="T1"/>
                </a:cxn>
                <a:cxn ang="T11">
                  <a:pos x="T2" y="T3"/>
                </a:cxn>
                <a:cxn ang="T12">
                  <a:pos x="T4" y="T5"/>
                </a:cxn>
                <a:cxn ang="T13">
                  <a:pos x="T6" y="T7"/>
                </a:cxn>
                <a:cxn ang="T14">
                  <a:pos x="T8" y="T9"/>
                </a:cxn>
              </a:cxnLst>
              <a:rect l="T15" t="T16" r="T17" b="T18"/>
              <a:pathLst>
                <a:path w="54" h="426">
                  <a:moveTo>
                    <a:pt x="0" y="0"/>
                  </a:moveTo>
                  <a:lnTo>
                    <a:pt x="0" y="425"/>
                  </a:lnTo>
                  <a:lnTo>
                    <a:pt x="53" y="345"/>
                  </a:lnTo>
                  <a:lnTo>
                    <a:pt x="53" y="27"/>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02" name="Freeform 529"/>
            <p:cNvSpPr>
              <a:spLocks/>
            </p:cNvSpPr>
            <p:nvPr/>
          </p:nvSpPr>
          <p:spPr bwMode="auto">
            <a:xfrm>
              <a:off x="3527" y="1122"/>
              <a:ext cx="163" cy="193"/>
            </a:xfrm>
            <a:custGeom>
              <a:avLst/>
              <a:gdLst>
                <a:gd name="T0" fmla="*/ 0 w 161"/>
                <a:gd name="T1" fmla="*/ 163 h 191"/>
                <a:gd name="T2" fmla="*/ 160 w 161"/>
                <a:gd name="T3" fmla="*/ 0 h 191"/>
                <a:gd name="T4" fmla="*/ 160 w 161"/>
                <a:gd name="T5" fmla="*/ 81 h 191"/>
                <a:gd name="T6" fmla="*/ 53 w 161"/>
                <a:gd name="T7" fmla="*/ 190 h 191"/>
                <a:gd name="T8" fmla="*/ 0 w 161"/>
                <a:gd name="T9" fmla="*/ 163 h 191"/>
                <a:gd name="T10" fmla="*/ 0 60000 65536"/>
                <a:gd name="T11" fmla="*/ 0 60000 65536"/>
                <a:gd name="T12" fmla="*/ 0 60000 65536"/>
                <a:gd name="T13" fmla="*/ 0 60000 65536"/>
                <a:gd name="T14" fmla="*/ 0 60000 65536"/>
                <a:gd name="T15" fmla="*/ 0 w 161"/>
                <a:gd name="T16" fmla="*/ 0 h 191"/>
                <a:gd name="T17" fmla="*/ 161 w 161"/>
                <a:gd name="T18" fmla="*/ 191 h 191"/>
              </a:gdLst>
              <a:ahLst/>
              <a:cxnLst>
                <a:cxn ang="T10">
                  <a:pos x="T0" y="T1"/>
                </a:cxn>
                <a:cxn ang="T11">
                  <a:pos x="T2" y="T3"/>
                </a:cxn>
                <a:cxn ang="T12">
                  <a:pos x="T4" y="T5"/>
                </a:cxn>
                <a:cxn ang="T13">
                  <a:pos x="T6" y="T7"/>
                </a:cxn>
                <a:cxn ang="T14">
                  <a:pos x="T8" y="T9"/>
                </a:cxn>
              </a:cxnLst>
              <a:rect l="T15" t="T16" r="T17" b="T18"/>
              <a:pathLst>
                <a:path w="161" h="191">
                  <a:moveTo>
                    <a:pt x="0" y="163"/>
                  </a:moveTo>
                  <a:lnTo>
                    <a:pt x="160" y="0"/>
                  </a:lnTo>
                  <a:lnTo>
                    <a:pt x="160" y="81"/>
                  </a:lnTo>
                  <a:lnTo>
                    <a:pt x="53" y="190"/>
                  </a:lnTo>
                  <a:lnTo>
                    <a:pt x="0" y="163"/>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03" name="Freeform 530"/>
            <p:cNvSpPr>
              <a:spLocks/>
            </p:cNvSpPr>
            <p:nvPr/>
          </p:nvSpPr>
          <p:spPr bwMode="auto">
            <a:xfrm>
              <a:off x="3527" y="1950"/>
              <a:ext cx="163" cy="185"/>
            </a:xfrm>
            <a:custGeom>
              <a:avLst/>
              <a:gdLst>
                <a:gd name="T0" fmla="*/ 0 w 161"/>
                <a:gd name="T1" fmla="*/ 160 h 188"/>
                <a:gd name="T2" fmla="*/ 0 w 161"/>
                <a:gd name="T3" fmla="*/ 187 h 188"/>
                <a:gd name="T4" fmla="*/ 160 w 161"/>
                <a:gd name="T5" fmla="*/ 27 h 188"/>
                <a:gd name="T6" fmla="*/ 160 w 161"/>
                <a:gd name="T7" fmla="*/ 0 h 188"/>
                <a:gd name="T8" fmla="*/ 0 w 161"/>
                <a:gd name="T9" fmla="*/ 160 h 188"/>
                <a:gd name="T10" fmla="*/ 0 60000 65536"/>
                <a:gd name="T11" fmla="*/ 0 60000 65536"/>
                <a:gd name="T12" fmla="*/ 0 60000 65536"/>
                <a:gd name="T13" fmla="*/ 0 60000 65536"/>
                <a:gd name="T14" fmla="*/ 0 60000 65536"/>
                <a:gd name="T15" fmla="*/ 0 w 161"/>
                <a:gd name="T16" fmla="*/ 0 h 188"/>
                <a:gd name="T17" fmla="*/ 161 w 161"/>
                <a:gd name="T18" fmla="*/ 188 h 188"/>
              </a:gdLst>
              <a:ahLst/>
              <a:cxnLst>
                <a:cxn ang="T10">
                  <a:pos x="T0" y="T1"/>
                </a:cxn>
                <a:cxn ang="T11">
                  <a:pos x="T2" y="T3"/>
                </a:cxn>
                <a:cxn ang="T12">
                  <a:pos x="T4" y="T5"/>
                </a:cxn>
                <a:cxn ang="T13">
                  <a:pos x="T6" y="T7"/>
                </a:cxn>
                <a:cxn ang="T14">
                  <a:pos x="T8" y="T9"/>
                </a:cxn>
              </a:cxnLst>
              <a:rect l="T15" t="T16" r="T17" b="T18"/>
              <a:pathLst>
                <a:path w="161" h="188">
                  <a:moveTo>
                    <a:pt x="0" y="160"/>
                  </a:moveTo>
                  <a:lnTo>
                    <a:pt x="0" y="187"/>
                  </a:lnTo>
                  <a:lnTo>
                    <a:pt x="160" y="27"/>
                  </a:lnTo>
                  <a:lnTo>
                    <a:pt x="160" y="0"/>
                  </a:lnTo>
                  <a:lnTo>
                    <a:pt x="0" y="160"/>
                  </a:lnTo>
                </a:path>
              </a:pathLst>
            </a:custGeom>
            <a:solidFill>
              <a:srgbClr val="FFFF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04" name="Freeform 531"/>
            <p:cNvSpPr>
              <a:spLocks/>
            </p:cNvSpPr>
            <p:nvPr/>
          </p:nvSpPr>
          <p:spPr bwMode="auto">
            <a:xfrm>
              <a:off x="3581" y="1630"/>
              <a:ext cx="109" cy="428"/>
            </a:xfrm>
            <a:custGeom>
              <a:avLst/>
              <a:gdLst>
                <a:gd name="T0" fmla="*/ 0 w 108"/>
                <a:gd name="T1" fmla="*/ 424 h 425"/>
                <a:gd name="T2" fmla="*/ 0 w 108"/>
                <a:gd name="T3" fmla="*/ 106 h 425"/>
                <a:gd name="T4" fmla="*/ 107 w 108"/>
                <a:gd name="T5" fmla="*/ 0 h 425"/>
                <a:gd name="T6" fmla="*/ 107 w 108"/>
                <a:gd name="T7" fmla="*/ 318 h 425"/>
                <a:gd name="T8" fmla="*/ 0 w 108"/>
                <a:gd name="T9" fmla="*/ 424 h 425"/>
                <a:gd name="T10" fmla="*/ 0 60000 65536"/>
                <a:gd name="T11" fmla="*/ 0 60000 65536"/>
                <a:gd name="T12" fmla="*/ 0 60000 65536"/>
                <a:gd name="T13" fmla="*/ 0 60000 65536"/>
                <a:gd name="T14" fmla="*/ 0 60000 65536"/>
                <a:gd name="T15" fmla="*/ 0 w 108"/>
                <a:gd name="T16" fmla="*/ 0 h 425"/>
                <a:gd name="T17" fmla="*/ 108 w 108"/>
                <a:gd name="T18" fmla="*/ 425 h 425"/>
              </a:gdLst>
              <a:ahLst/>
              <a:cxnLst>
                <a:cxn ang="T10">
                  <a:pos x="T0" y="T1"/>
                </a:cxn>
                <a:cxn ang="T11">
                  <a:pos x="T2" y="T3"/>
                </a:cxn>
                <a:cxn ang="T12">
                  <a:pos x="T4" y="T5"/>
                </a:cxn>
                <a:cxn ang="T13">
                  <a:pos x="T6" y="T7"/>
                </a:cxn>
                <a:cxn ang="T14">
                  <a:pos x="T8" y="T9"/>
                </a:cxn>
              </a:cxnLst>
              <a:rect l="T15" t="T16" r="T17" b="T18"/>
              <a:pathLst>
                <a:path w="108" h="425">
                  <a:moveTo>
                    <a:pt x="0" y="424"/>
                  </a:moveTo>
                  <a:lnTo>
                    <a:pt x="0" y="106"/>
                  </a:lnTo>
                  <a:lnTo>
                    <a:pt x="107" y="0"/>
                  </a:lnTo>
                  <a:lnTo>
                    <a:pt x="107" y="318"/>
                  </a:lnTo>
                  <a:lnTo>
                    <a:pt x="0" y="424"/>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05" name="Freeform 532"/>
            <p:cNvSpPr>
              <a:spLocks/>
            </p:cNvSpPr>
            <p:nvPr/>
          </p:nvSpPr>
          <p:spPr bwMode="auto">
            <a:xfrm>
              <a:off x="3527" y="1707"/>
              <a:ext cx="54" cy="428"/>
            </a:xfrm>
            <a:custGeom>
              <a:avLst/>
              <a:gdLst>
                <a:gd name="T0" fmla="*/ 0 w 54"/>
                <a:gd name="T1" fmla="*/ 0 h 428"/>
                <a:gd name="T2" fmla="*/ 0 w 54"/>
                <a:gd name="T3" fmla="*/ 427 h 428"/>
                <a:gd name="T4" fmla="*/ 53 w 54"/>
                <a:gd name="T5" fmla="*/ 347 h 428"/>
                <a:gd name="T6" fmla="*/ 53 w 54"/>
                <a:gd name="T7" fmla="*/ 27 h 428"/>
                <a:gd name="T8" fmla="*/ 0 w 54"/>
                <a:gd name="T9" fmla="*/ 0 h 428"/>
                <a:gd name="T10" fmla="*/ 0 60000 65536"/>
                <a:gd name="T11" fmla="*/ 0 60000 65536"/>
                <a:gd name="T12" fmla="*/ 0 60000 65536"/>
                <a:gd name="T13" fmla="*/ 0 60000 65536"/>
                <a:gd name="T14" fmla="*/ 0 60000 65536"/>
                <a:gd name="T15" fmla="*/ 0 w 54"/>
                <a:gd name="T16" fmla="*/ 0 h 428"/>
                <a:gd name="T17" fmla="*/ 54 w 54"/>
                <a:gd name="T18" fmla="*/ 428 h 428"/>
              </a:gdLst>
              <a:ahLst/>
              <a:cxnLst>
                <a:cxn ang="T10">
                  <a:pos x="T0" y="T1"/>
                </a:cxn>
                <a:cxn ang="T11">
                  <a:pos x="T2" y="T3"/>
                </a:cxn>
                <a:cxn ang="T12">
                  <a:pos x="T4" y="T5"/>
                </a:cxn>
                <a:cxn ang="T13">
                  <a:pos x="T6" y="T7"/>
                </a:cxn>
                <a:cxn ang="T14">
                  <a:pos x="T8" y="T9"/>
                </a:cxn>
              </a:cxnLst>
              <a:rect l="T15" t="T16" r="T17" b="T18"/>
              <a:pathLst>
                <a:path w="54" h="428">
                  <a:moveTo>
                    <a:pt x="0" y="0"/>
                  </a:moveTo>
                  <a:lnTo>
                    <a:pt x="0" y="427"/>
                  </a:lnTo>
                  <a:lnTo>
                    <a:pt x="53" y="347"/>
                  </a:lnTo>
                  <a:lnTo>
                    <a:pt x="53" y="27"/>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06" name="Freeform 533"/>
            <p:cNvSpPr>
              <a:spLocks/>
            </p:cNvSpPr>
            <p:nvPr/>
          </p:nvSpPr>
          <p:spPr bwMode="auto">
            <a:xfrm>
              <a:off x="3527" y="1553"/>
              <a:ext cx="163" cy="181"/>
            </a:xfrm>
            <a:custGeom>
              <a:avLst/>
              <a:gdLst>
                <a:gd name="T0" fmla="*/ 0 w 161"/>
                <a:gd name="T1" fmla="*/ 156 h 183"/>
                <a:gd name="T2" fmla="*/ 160 w 161"/>
                <a:gd name="T3" fmla="*/ 0 h 183"/>
                <a:gd name="T4" fmla="*/ 160 w 161"/>
                <a:gd name="T5" fmla="*/ 78 h 183"/>
                <a:gd name="T6" fmla="*/ 53 w 161"/>
                <a:gd name="T7" fmla="*/ 182 h 183"/>
                <a:gd name="T8" fmla="*/ 0 w 161"/>
                <a:gd name="T9" fmla="*/ 156 h 183"/>
                <a:gd name="T10" fmla="*/ 0 60000 65536"/>
                <a:gd name="T11" fmla="*/ 0 60000 65536"/>
                <a:gd name="T12" fmla="*/ 0 60000 65536"/>
                <a:gd name="T13" fmla="*/ 0 60000 65536"/>
                <a:gd name="T14" fmla="*/ 0 60000 65536"/>
                <a:gd name="T15" fmla="*/ 0 w 161"/>
                <a:gd name="T16" fmla="*/ 0 h 183"/>
                <a:gd name="T17" fmla="*/ 161 w 161"/>
                <a:gd name="T18" fmla="*/ 183 h 183"/>
              </a:gdLst>
              <a:ahLst/>
              <a:cxnLst>
                <a:cxn ang="T10">
                  <a:pos x="T0" y="T1"/>
                </a:cxn>
                <a:cxn ang="T11">
                  <a:pos x="T2" y="T3"/>
                </a:cxn>
                <a:cxn ang="T12">
                  <a:pos x="T4" y="T5"/>
                </a:cxn>
                <a:cxn ang="T13">
                  <a:pos x="T6" y="T7"/>
                </a:cxn>
                <a:cxn ang="T14">
                  <a:pos x="T8" y="T9"/>
                </a:cxn>
              </a:cxnLst>
              <a:rect l="T15" t="T16" r="T17" b="T18"/>
              <a:pathLst>
                <a:path w="161" h="183">
                  <a:moveTo>
                    <a:pt x="0" y="156"/>
                  </a:moveTo>
                  <a:lnTo>
                    <a:pt x="160" y="0"/>
                  </a:lnTo>
                  <a:lnTo>
                    <a:pt x="160" y="78"/>
                  </a:lnTo>
                  <a:lnTo>
                    <a:pt x="53" y="182"/>
                  </a:lnTo>
                  <a:lnTo>
                    <a:pt x="0" y="156"/>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07" name="Freeform 534"/>
            <p:cNvSpPr>
              <a:spLocks/>
            </p:cNvSpPr>
            <p:nvPr/>
          </p:nvSpPr>
          <p:spPr bwMode="auto">
            <a:xfrm>
              <a:off x="3690" y="941"/>
              <a:ext cx="159" cy="181"/>
            </a:xfrm>
            <a:custGeom>
              <a:avLst/>
              <a:gdLst>
                <a:gd name="T0" fmla="*/ 0 w 161"/>
                <a:gd name="T1" fmla="*/ 156 h 183"/>
                <a:gd name="T2" fmla="*/ 0 w 161"/>
                <a:gd name="T3" fmla="*/ 182 h 183"/>
                <a:gd name="T4" fmla="*/ 160 w 161"/>
                <a:gd name="T5" fmla="*/ 26 h 183"/>
                <a:gd name="T6" fmla="*/ 160 w 161"/>
                <a:gd name="T7" fmla="*/ 0 h 183"/>
                <a:gd name="T8" fmla="*/ 0 w 161"/>
                <a:gd name="T9" fmla="*/ 156 h 183"/>
                <a:gd name="T10" fmla="*/ 0 60000 65536"/>
                <a:gd name="T11" fmla="*/ 0 60000 65536"/>
                <a:gd name="T12" fmla="*/ 0 60000 65536"/>
                <a:gd name="T13" fmla="*/ 0 60000 65536"/>
                <a:gd name="T14" fmla="*/ 0 60000 65536"/>
                <a:gd name="T15" fmla="*/ 0 w 161"/>
                <a:gd name="T16" fmla="*/ 0 h 183"/>
                <a:gd name="T17" fmla="*/ 161 w 161"/>
                <a:gd name="T18" fmla="*/ 183 h 183"/>
              </a:gdLst>
              <a:ahLst/>
              <a:cxnLst>
                <a:cxn ang="T10">
                  <a:pos x="T0" y="T1"/>
                </a:cxn>
                <a:cxn ang="T11">
                  <a:pos x="T2" y="T3"/>
                </a:cxn>
                <a:cxn ang="T12">
                  <a:pos x="T4" y="T5"/>
                </a:cxn>
                <a:cxn ang="T13">
                  <a:pos x="T6" y="T7"/>
                </a:cxn>
                <a:cxn ang="T14">
                  <a:pos x="T8" y="T9"/>
                </a:cxn>
              </a:cxnLst>
              <a:rect l="T15" t="T16" r="T17" b="T18"/>
              <a:pathLst>
                <a:path w="161" h="183">
                  <a:moveTo>
                    <a:pt x="0" y="156"/>
                  </a:moveTo>
                  <a:lnTo>
                    <a:pt x="0" y="182"/>
                  </a:lnTo>
                  <a:lnTo>
                    <a:pt x="160" y="26"/>
                  </a:lnTo>
                  <a:lnTo>
                    <a:pt x="160" y="0"/>
                  </a:lnTo>
                  <a:lnTo>
                    <a:pt x="0" y="156"/>
                  </a:lnTo>
                </a:path>
              </a:pathLst>
            </a:custGeom>
            <a:solidFill>
              <a:srgbClr val="00279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08" name="Freeform 535"/>
            <p:cNvSpPr>
              <a:spLocks/>
            </p:cNvSpPr>
            <p:nvPr/>
          </p:nvSpPr>
          <p:spPr bwMode="auto">
            <a:xfrm>
              <a:off x="3740" y="617"/>
              <a:ext cx="109" cy="428"/>
            </a:xfrm>
            <a:custGeom>
              <a:avLst/>
              <a:gdLst>
                <a:gd name="T0" fmla="*/ 0 w 108"/>
                <a:gd name="T1" fmla="*/ 428 h 429"/>
                <a:gd name="T2" fmla="*/ 0 w 108"/>
                <a:gd name="T3" fmla="*/ 107 h 429"/>
                <a:gd name="T4" fmla="*/ 107 w 108"/>
                <a:gd name="T5" fmla="*/ 0 h 429"/>
                <a:gd name="T6" fmla="*/ 107 w 108"/>
                <a:gd name="T7" fmla="*/ 321 h 429"/>
                <a:gd name="T8" fmla="*/ 0 w 108"/>
                <a:gd name="T9" fmla="*/ 428 h 429"/>
                <a:gd name="T10" fmla="*/ 0 60000 65536"/>
                <a:gd name="T11" fmla="*/ 0 60000 65536"/>
                <a:gd name="T12" fmla="*/ 0 60000 65536"/>
                <a:gd name="T13" fmla="*/ 0 60000 65536"/>
                <a:gd name="T14" fmla="*/ 0 60000 65536"/>
                <a:gd name="T15" fmla="*/ 0 w 108"/>
                <a:gd name="T16" fmla="*/ 0 h 429"/>
                <a:gd name="T17" fmla="*/ 108 w 108"/>
                <a:gd name="T18" fmla="*/ 429 h 429"/>
              </a:gdLst>
              <a:ahLst/>
              <a:cxnLst>
                <a:cxn ang="T10">
                  <a:pos x="T0" y="T1"/>
                </a:cxn>
                <a:cxn ang="T11">
                  <a:pos x="T2" y="T3"/>
                </a:cxn>
                <a:cxn ang="T12">
                  <a:pos x="T4" y="T5"/>
                </a:cxn>
                <a:cxn ang="T13">
                  <a:pos x="T6" y="T7"/>
                </a:cxn>
                <a:cxn ang="T14">
                  <a:pos x="T8" y="T9"/>
                </a:cxn>
              </a:cxnLst>
              <a:rect l="T15" t="T16" r="T17" b="T18"/>
              <a:pathLst>
                <a:path w="108" h="429">
                  <a:moveTo>
                    <a:pt x="0" y="428"/>
                  </a:moveTo>
                  <a:lnTo>
                    <a:pt x="0" y="107"/>
                  </a:lnTo>
                  <a:lnTo>
                    <a:pt x="107" y="0"/>
                  </a:lnTo>
                  <a:lnTo>
                    <a:pt x="107" y="321"/>
                  </a:lnTo>
                  <a:lnTo>
                    <a:pt x="0" y="428"/>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09" name="Freeform 536"/>
            <p:cNvSpPr>
              <a:spLocks/>
            </p:cNvSpPr>
            <p:nvPr/>
          </p:nvSpPr>
          <p:spPr bwMode="auto">
            <a:xfrm>
              <a:off x="3690" y="702"/>
              <a:ext cx="51" cy="420"/>
            </a:xfrm>
            <a:custGeom>
              <a:avLst/>
              <a:gdLst>
                <a:gd name="T0" fmla="*/ 0 w 54"/>
                <a:gd name="T1" fmla="*/ 0 h 423"/>
                <a:gd name="T2" fmla="*/ 0 w 54"/>
                <a:gd name="T3" fmla="*/ 422 h 423"/>
                <a:gd name="T4" fmla="*/ 53 w 54"/>
                <a:gd name="T5" fmla="*/ 343 h 423"/>
                <a:gd name="T6" fmla="*/ 53 w 54"/>
                <a:gd name="T7" fmla="*/ 26 h 423"/>
                <a:gd name="T8" fmla="*/ 0 w 54"/>
                <a:gd name="T9" fmla="*/ 0 h 423"/>
                <a:gd name="T10" fmla="*/ 0 60000 65536"/>
                <a:gd name="T11" fmla="*/ 0 60000 65536"/>
                <a:gd name="T12" fmla="*/ 0 60000 65536"/>
                <a:gd name="T13" fmla="*/ 0 60000 65536"/>
                <a:gd name="T14" fmla="*/ 0 60000 65536"/>
                <a:gd name="T15" fmla="*/ 0 w 54"/>
                <a:gd name="T16" fmla="*/ 0 h 423"/>
                <a:gd name="T17" fmla="*/ 54 w 54"/>
                <a:gd name="T18" fmla="*/ 423 h 423"/>
              </a:gdLst>
              <a:ahLst/>
              <a:cxnLst>
                <a:cxn ang="T10">
                  <a:pos x="T0" y="T1"/>
                </a:cxn>
                <a:cxn ang="T11">
                  <a:pos x="T2" y="T3"/>
                </a:cxn>
                <a:cxn ang="T12">
                  <a:pos x="T4" y="T5"/>
                </a:cxn>
                <a:cxn ang="T13">
                  <a:pos x="T6" y="T7"/>
                </a:cxn>
                <a:cxn ang="T14">
                  <a:pos x="T8" y="T9"/>
                </a:cxn>
              </a:cxnLst>
              <a:rect l="T15" t="T16" r="T17" b="T18"/>
              <a:pathLst>
                <a:path w="54" h="423">
                  <a:moveTo>
                    <a:pt x="0" y="0"/>
                  </a:moveTo>
                  <a:lnTo>
                    <a:pt x="0" y="422"/>
                  </a:lnTo>
                  <a:lnTo>
                    <a:pt x="53" y="343"/>
                  </a:lnTo>
                  <a:lnTo>
                    <a:pt x="53" y="26"/>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10" name="Freeform 537"/>
            <p:cNvSpPr>
              <a:spLocks/>
            </p:cNvSpPr>
            <p:nvPr/>
          </p:nvSpPr>
          <p:spPr bwMode="auto">
            <a:xfrm>
              <a:off x="3690" y="540"/>
              <a:ext cx="159" cy="189"/>
            </a:xfrm>
            <a:custGeom>
              <a:avLst/>
              <a:gdLst>
                <a:gd name="T0" fmla="*/ 0 w 161"/>
                <a:gd name="T1" fmla="*/ 160 h 188"/>
                <a:gd name="T2" fmla="*/ 160 w 161"/>
                <a:gd name="T3" fmla="*/ 0 h 188"/>
                <a:gd name="T4" fmla="*/ 160 w 161"/>
                <a:gd name="T5" fmla="*/ 80 h 188"/>
                <a:gd name="T6" fmla="*/ 53 w 161"/>
                <a:gd name="T7" fmla="*/ 187 h 188"/>
                <a:gd name="T8" fmla="*/ 0 w 161"/>
                <a:gd name="T9" fmla="*/ 160 h 188"/>
                <a:gd name="T10" fmla="*/ 0 60000 65536"/>
                <a:gd name="T11" fmla="*/ 0 60000 65536"/>
                <a:gd name="T12" fmla="*/ 0 60000 65536"/>
                <a:gd name="T13" fmla="*/ 0 60000 65536"/>
                <a:gd name="T14" fmla="*/ 0 60000 65536"/>
                <a:gd name="T15" fmla="*/ 0 w 161"/>
                <a:gd name="T16" fmla="*/ 0 h 188"/>
                <a:gd name="T17" fmla="*/ 161 w 161"/>
                <a:gd name="T18" fmla="*/ 188 h 188"/>
              </a:gdLst>
              <a:ahLst/>
              <a:cxnLst>
                <a:cxn ang="T10">
                  <a:pos x="T0" y="T1"/>
                </a:cxn>
                <a:cxn ang="T11">
                  <a:pos x="T2" y="T3"/>
                </a:cxn>
                <a:cxn ang="T12">
                  <a:pos x="T4" y="T5"/>
                </a:cxn>
                <a:cxn ang="T13">
                  <a:pos x="T6" y="T7"/>
                </a:cxn>
                <a:cxn ang="T14">
                  <a:pos x="T8" y="T9"/>
                </a:cxn>
              </a:cxnLst>
              <a:rect l="T15" t="T16" r="T17" b="T18"/>
              <a:pathLst>
                <a:path w="161" h="188">
                  <a:moveTo>
                    <a:pt x="0" y="160"/>
                  </a:moveTo>
                  <a:lnTo>
                    <a:pt x="160" y="0"/>
                  </a:lnTo>
                  <a:lnTo>
                    <a:pt x="160" y="80"/>
                  </a:lnTo>
                  <a:lnTo>
                    <a:pt x="53" y="187"/>
                  </a:lnTo>
                  <a:lnTo>
                    <a:pt x="0" y="160"/>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11" name="Freeform 538"/>
            <p:cNvSpPr>
              <a:spLocks/>
            </p:cNvSpPr>
            <p:nvPr/>
          </p:nvSpPr>
          <p:spPr bwMode="auto">
            <a:xfrm>
              <a:off x="3690" y="1361"/>
              <a:ext cx="159" cy="193"/>
            </a:xfrm>
            <a:custGeom>
              <a:avLst/>
              <a:gdLst>
                <a:gd name="T0" fmla="*/ 0 w 161"/>
                <a:gd name="T1" fmla="*/ 163 h 191"/>
                <a:gd name="T2" fmla="*/ 0 w 161"/>
                <a:gd name="T3" fmla="*/ 190 h 191"/>
                <a:gd name="T4" fmla="*/ 160 w 161"/>
                <a:gd name="T5" fmla="*/ 27 h 191"/>
                <a:gd name="T6" fmla="*/ 160 w 161"/>
                <a:gd name="T7" fmla="*/ 0 h 191"/>
                <a:gd name="T8" fmla="*/ 0 w 161"/>
                <a:gd name="T9" fmla="*/ 163 h 191"/>
                <a:gd name="T10" fmla="*/ 0 60000 65536"/>
                <a:gd name="T11" fmla="*/ 0 60000 65536"/>
                <a:gd name="T12" fmla="*/ 0 60000 65536"/>
                <a:gd name="T13" fmla="*/ 0 60000 65536"/>
                <a:gd name="T14" fmla="*/ 0 60000 65536"/>
                <a:gd name="T15" fmla="*/ 0 w 161"/>
                <a:gd name="T16" fmla="*/ 0 h 191"/>
                <a:gd name="T17" fmla="*/ 161 w 161"/>
                <a:gd name="T18" fmla="*/ 191 h 191"/>
              </a:gdLst>
              <a:ahLst/>
              <a:cxnLst>
                <a:cxn ang="T10">
                  <a:pos x="T0" y="T1"/>
                </a:cxn>
                <a:cxn ang="T11">
                  <a:pos x="T2" y="T3"/>
                </a:cxn>
                <a:cxn ang="T12">
                  <a:pos x="T4" y="T5"/>
                </a:cxn>
                <a:cxn ang="T13">
                  <a:pos x="T6" y="T7"/>
                </a:cxn>
                <a:cxn ang="T14">
                  <a:pos x="T8" y="T9"/>
                </a:cxn>
              </a:cxnLst>
              <a:rect l="T15" t="T16" r="T17" b="T18"/>
              <a:pathLst>
                <a:path w="161" h="191">
                  <a:moveTo>
                    <a:pt x="0" y="163"/>
                  </a:moveTo>
                  <a:lnTo>
                    <a:pt x="0" y="190"/>
                  </a:lnTo>
                  <a:lnTo>
                    <a:pt x="160" y="27"/>
                  </a:lnTo>
                  <a:lnTo>
                    <a:pt x="160" y="0"/>
                  </a:lnTo>
                  <a:lnTo>
                    <a:pt x="0" y="163"/>
                  </a:lnTo>
                </a:path>
              </a:pathLst>
            </a:custGeom>
            <a:solidFill>
              <a:srgbClr val="00279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12" name="Freeform 539"/>
            <p:cNvSpPr>
              <a:spLocks/>
            </p:cNvSpPr>
            <p:nvPr/>
          </p:nvSpPr>
          <p:spPr bwMode="auto">
            <a:xfrm>
              <a:off x="3740" y="1045"/>
              <a:ext cx="109" cy="424"/>
            </a:xfrm>
            <a:custGeom>
              <a:avLst/>
              <a:gdLst>
                <a:gd name="T0" fmla="*/ 0 w 108"/>
                <a:gd name="T1" fmla="*/ 424 h 425"/>
                <a:gd name="T2" fmla="*/ 0 w 108"/>
                <a:gd name="T3" fmla="*/ 106 h 425"/>
                <a:gd name="T4" fmla="*/ 107 w 108"/>
                <a:gd name="T5" fmla="*/ 0 h 425"/>
                <a:gd name="T6" fmla="*/ 107 w 108"/>
                <a:gd name="T7" fmla="*/ 318 h 425"/>
                <a:gd name="T8" fmla="*/ 0 w 108"/>
                <a:gd name="T9" fmla="*/ 424 h 425"/>
                <a:gd name="T10" fmla="*/ 0 60000 65536"/>
                <a:gd name="T11" fmla="*/ 0 60000 65536"/>
                <a:gd name="T12" fmla="*/ 0 60000 65536"/>
                <a:gd name="T13" fmla="*/ 0 60000 65536"/>
                <a:gd name="T14" fmla="*/ 0 60000 65536"/>
                <a:gd name="T15" fmla="*/ 0 w 108"/>
                <a:gd name="T16" fmla="*/ 0 h 425"/>
                <a:gd name="T17" fmla="*/ 108 w 108"/>
                <a:gd name="T18" fmla="*/ 425 h 425"/>
              </a:gdLst>
              <a:ahLst/>
              <a:cxnLst>
                <a:cxn ang="T10">
                  <a:pos x="T0" y="T1"/>
                </a:cxn>
                <a:cxn ang="T11">
                  <a:pos x="T2" y="T3"/>
                </a:cxn>
                <a:cxn ang="T12">
                  <a:pos x="T4" y="T5"/>
                </a:cxn>
                <a:cxn ang="T13">
                  <a:pos x="T6" y="T7"/>
                </a:cxn>
                <a:cxn ang="T14">
                  <a:pos x="T8" y="T9"/>
                </a:cxn>
              </a:cxnLst>
              <a:rect l="T15" t="T16" r="T17" b="T18"/>
              <a:pathLst>
                <a:path w="108" h="425">
                  <a:moveTo>
                    <a:pt x="0" y="424"/>
                  </a:moveTo>
                  <a:lnTo>
                    <a:pt x="0" y="106"/>
                  </a:lnTo>
                  <a:lnTo>
                    <a:pt x="107" y="0"/>
                  </a:lnTo>
                  <a:lnTo>
                    <a:pt x="107" y="318"/>
                  </a:lnTo>
                  <a:lnTo>
                    <a:pt x="0" y="424"/>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13" name="Freeform 540"/>
            <p:cNvSpPr>
              <a:spLocks/>
            </p:cNvSpPr>
            <p:nvPr/>
          </p:nvSpPr>
          <p:spPr bwMode="auto">
            <a:xfrm>
              <a:off x="3690" y="1122"/>
              <a:ext cx="51" cy="432"/>
            </a:xfrm>
            <a:custGeom>
              <a:avLst/>
              <a:gdLst>
                <a:gd name="T0" fmla="*/ 0 w 54"/>
                <a:gd name="T1" fmla="*/ 0 h 431"/>
                <a:gd name="T2" fmla="*/ 0 w 54"/>
                <a:gd name="T3" fmla="*/ 430 h 431"/>
                <a:gd name="T4" fmla="*/ 53 w 54"/>
                <a:gd name="T5" fmla="*/ 349 h 431"/>
                <a:gd name="T6" fmla="*/ 53 w 54"/>
                <a:gd name="T7" fmla="*/ 27 h 431"/>
                <a:gd name="T8" fmla="*/ 0 w 54"/>
                <a:gd name="T9" fmla="*/ 0 h 431"/>
                <a:gd name="T10" fmla="*/ 0 60000 65536"/>
                <a:gd name="T11" fmla="*/ 0 60000 65536"/>
                <a:gd name="T12" fmla="*/ 0 60000 65536"/>
                <a:gd name="T13" fmla="*/ 0 60000 65536"/>
                <a:gd name="T14" fmla="*/ 0 60000 65536"/>
                <a:gd name="T15" fmla="*/ 0 w 54"/>
                <a:gd name="T16" fmla="*/ 0 h 431"/>
                <a:gd name="T17" fmla="*/ 54 w 54"/>
                <a:gd name="T18" fmla="*/ 431 h 431"/>
              </a:gdLst>
              <a:ahLst/>
              <a:cxnLst>
                <a:cxn ang="T10">
                  <a:pos x="T0" y="T1"/>
                </a:cxn>
                <a:cxn ang="T11">
                  <a:pos x="T2" y="T3"/>
                </a:cxn>
                <a:cxn ang="T12">
                  <a:pos x="T4" y="T5"/>
                </a:cxn>
                <a:cxn ang="T13">
                  <a:pos x="T6" y="T7"/>
                </a:cxn>
                <a:cxn ang="T14">
                  <a:pos x="T8" y="T9"/>
                </a:cxn>
              </a:cxnLst>
              <a:rect l="T15" t="T16" r="T17" b="T18"/>
              <a:pathLst>
                <a:path w="54" h="431">
                  <a:moveTo>
                    <a:pt x="0" y="0"/>
                  </a:moveTo>
                  <a:lnTo>
                    <a:pt x="0" y="430"/>
                  </a:lnTo>
                  <a:lnTo>
                    <a:pt x="53" y="349"/>
                  </a:lnTo>
                  <a:lnTo>
                    <a:pt x="53" y="27"/>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14" name="Freeform 541"/>
            <p:cNvSpPr>
              <a:spLocks/>
            </p:cNvSpPr>
            <p:nvPr/>
          </p:nvSpPr>
          <p:spPr bwMode="auto">
            <a:xfrm>
              <a:off x="3690" y="968"/>
              <a:ext cx="159" cy="185"/>
            </a:xfrm>
            <a:custGeom>
              <a:avLst/>
              <a:gdLst>
                <a:gd name="T0" fmla="*/ 0 w 161"/>
                <a:gd name="T1" fmla="*/ 157 h 184"/>
                <a:gd name="T2" fmla="*/ 160 w 161"/>
                <a:gd name="T3" fmla="*/ 0 h 184"/>
                <a:gd name="T4" fmla="*/ 160 w 161"/>
                <a:gd name="T5" fmla="*/ 78 h 184"/>
                <a:gd name="T6" fmla="*/ 53 w 161"/>
                <a:gd name="T7" fmla="*/ 183 h 184"/>
                <a:gd name="T8" fmla="*/ 0 w 161"/>
                <a:gd name="T9" fmla="*/ 157 h 184"/>
                <a:gd name="T10" fmla="*/ 0 60000 65536"/>
                <a:gd name="T11" fmla="*/ 0 60000 65536"/>
                <a:gd name="T12" fmla="*/ 0 60000 65536"/>
                <a:gd name="T13" fmla="*/ 0 60000 65536"/>
                <a:gd name="T14" fmla="*/ 0 60000 65536"/>
                <a:gd name="T15" fmla="*/ 0 w 161"/>
                <a:gd name="T16" fmla="*/ 0 h 184"/>
                <a:gd name="T17" fmla="*/ 161 w 161"/>
                <a:gd name="T18" fmla="*/ 184 h 184"/>
              </a:gdLst>
              <a:ahLst/>
              <a:cxnLst>
                <a:cxn ang="T10">
                  <a:pos x="T0" y="T1"/>
                </a:cxn>
                <a:cxn ang="T11">
                  <a:pos x="T2" y="T3"/>
                </a:cxn>
                <a:cxn ang="T12">
                  <a:pos x="T4" y="T5"/>
                </a:cxn>
                <a:cxn ang="T13">
                  <a:pos x="T6" y="T7"/>
                </a:cxn>
                <a:cxn ang="T14">
                  <a:pos x="T8" y="T9"/>
                </a:cxn>
              </a:cxnLst>
              <a:rect l="T15" t="T16" r="T17" b="T18"/>
              <a:pathLst>
                <a:path w="161" h="184">
                  <a:moveTo>
                    <a:pt x="0" y="157"/>
                  </a:moveTo>
                  <a:lnTo>
                    <a:pt x="160" y="0"/>
                  </a:lnTo>
                  <a:lnTo>
                    <a:pt x="160" y="78"/>
                  </a:lnTo>
                  <a:lnTo>
                    <a:pt x="53" y="183"/>
                  </a:lnTo>
                  <a:lnTo>
                    <a:pt x="0" y="157"/>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15" name="Freeform 542"/>
            <p:cNvSpPr>
              <a:spLocks/>
            </p:cNvSpPr>
            <p:nvPr/>
          </p:nvSpPr>
          <p:spPr bwMode="auto">
            <a:xfrm>
              <a:off x="3690" y="1788"/>
              <a:ext cx="159" cy="189"/>
            </a:xfrm>
            <a:custGeom>
              <a:avLst/>
              <a:gdLst>
                <a:gd name="T0" fmla="*/ 0 w 161"/>
                <a:gd name="T1" fmla="*/ 160 h 188"/>
                <a:gd name="T2" fmla="*/ 0 w 161"/>
                <a:gd name="T3" fmla="*/ 187 h 188"/>
                <a:gd name="T4" fmla="*/ 160 w 161"/>
                <a:gd name="T5" fmla="*/ 27 h 188"/>
                <a:gd name="T6" fmla="*/ 160 w 161"/>
                <a:gd name="T7" fmla="*/ 0 h 188"/>
                <a:gd name="T8" fmla="*/ 0 w 161"/>
                <a:gd name="T9" fmla="*/ 160 h 188"/>
                <a:gd name="T10" fmla="*/ 0 60000 65536"/>
                <a:gd name="T11" fmla="*/ 0 60000 65536"/>
                <a:gd name="T12" fmla="*/ 0 60000 65536"/>
                <a:gd name="T13" fmla="*/ 0 60000 65536"/>
                <a:gd name="T14" fmla="*/ 0 60000 65536"/>
                <a:gd name="T15" fmla="*/ 0 w 161"/>
                <a:gd name="T16" fmla="*/ 0 h 188"/>
                <a:gd name="T17" fmla="*/ 161 w 161"/>
                <a:gd name="T18" fmla="*/ 188 h 188"/>
              </a:gdLst>
              <a:ahLst/>
              <a:cxnLst>
                <a:cxn ang="T10">
                  <a:pos x="T0" y="T1"/>
                </a:cxn>
                <a:cxn ang="T11">
                  <a:pos x="T2" y="T3"/>
                </a:cxn>
                <a:cxn ang="T12">
                  <a:pos x="T4" y="T5"/>
                </a:cxn>
                <a:cxn ang="T13">
                  <a:pos x="T6" y="T7"/>
                </a:cxn>
                <a:cxn ang="T14">
                  <a:pos x="T8" y="T9"/>
                </a:cxn>
              </a:cxnLst>
              <a:rect l="T15" t="T16" r="T17" b="T18"/>
              <a:pathLst>
                <a:path w="161" h="188">
                  <a:moveTo>
                    <a:pt x="0" y="160"/>
                  </a:moveTo>
                  <a:lnTo>
                    <a:pt x="0" y="187"/>
                  </a:lnTo>
                  <a:lnTo>
                    <a:pt x="160" y="27"/>
                  </a:lnTo>
                  <a:lnTo>
                    <a:pt x="160" y="0"/>
                  </a:lnTo>
                  <a:lnTo>
                    <a:pt x="0" y="160"/>
                  </a:lnTo>
                </a:path>
              </a:pathLst>
            </a:custGeom>
            <a:solidFill>
              <a:srgbClr val="FFFF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16" name="Freeform 543"/>
            <p:cNvSpPr>
              <a:spLocks/>
            </p:cNvSpPr>
            <p:nvPr/>
          </p:nvSpPr>
          <p:spPr bwMode="auto">
            <a:xfrm>
              <a:off x="3740" y="1469"/>
              <a:ext cx="109" cy="432"/>
            </a:xfrm>
            <a:custGeom>
              <a:avLst/>
              <a:gdLst>
                <a:gd name="T0" fmla="*/ 0 w 108"/>
                <a:gd name="T1" fmla="*/ 430 h 431"/>
                <a:gd name="T2" fmla="*/ 0 w 108"/>
                <a:gd name="T3" fmla="*/ 108 h 431"/>
                <a:gd name="T4" fmla="*/ 107 w 108"/>
                <a:gd name="T5" fmla="*/ 0 h 431"/>
                <a:gd name="T6" fmla="*/ 107 w 108"/>
                <a:gd name="T7" fmla="*/ 323 h 431"/>
                <a:gd name="T8" fmla="*/ 0 w 108"/>
                <a:gd name="T9" fmla="*/ 430 h 431"/>
                <a:gd name="T10" fmla="*/ 0 60000 65536"/>
                <a:gd name="T11" fmla="*/ 0 60000 65536"/>
                <a:gd name="T12" fmla="*/ 0 60000 65536"/>
                <a:gd name="T13" fmla="*/ 0 60000 65536"/>
                <a:gd name="T14" fmla="*/ 0 60000 65536"/>
                <a:gd name="T15" fmla="*/ 0 w 108"/>
                <a:gd name="T16" fmla="*/ 0 h 431"/>
                <a:gd name="T17" fmla="*/ 108 w 108"/>
                <a:gd name="T18" fmla="*/ 431 h 431"/>
              </a:gdLst>
              <a:ahLst/>
              <a:cxnLst>
                <a:cxn ang="T10">
                  <a:pos x="T0" y="T1"/>
                </a:cxn>
                <a:cxn ang="T11">
                  <a:pos x="T2" y="T3"/>
                </a:cxn>
                <a:cxn ang="T12">
                  <a:pos x="T4" y="T5"/>
                </a:cxn>
                <a:cxn ang="T13">
                  <a:pos x="T6" y="T7"/>
                </a:cxn>
                <a:cxn ang="T14">
                  <a:pos x="T8" y="T9"/>
                </a:cxn>
              </a:cxnLst>
              <a:rect l="T15" t="T16" r="T17" b="T18"/>
              <a:pathLst>
                <a:path w="108" h="431">
                  <a:moveTo>
                    <a:pt x="0" y="430"/>
                  </a:moveTo>
                  <a:lnTo>
                    <a:pt x="0" y="108"/>
                  </a:lnTo>
                  <a:lnTo>
                    <a:pt x="107" y="0"/>
                  </a:lnTo>
                  <a:lnTo>
                    <a:pt x="107" y="323"/>
                  </a:lnTo>
                  <a:lnTo>
                    <a:pt x="0" y="43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17" name="Freeform 544"/>
            <p:cNvSpPr>
              <a:spLocks/>
            </p:cNvSpPr>
            <p:nvPr/>
          </p:nvSpPr>
          <p:spPr bwMode="auto">
            <a:xfrm>
              <a:off x="3690" y="1553"/>
              <a:ext cx="51" cy="424"/>
            </a:xfrm>
            <a:custGeom>
              <a:avLst/>
              <a:gdLst>
                <a:gd name="T0" fmla="*/ 0 w 54"/>
                <a:gd name="T1" fmla="*/ 0 h 425"/>
                <a:gd name="T2" fmla="*/ 0 w 54"/>
                <a:gd name="T3" fmla="*/ 424 h 425"/>
                <a:gd name="T4" fmla="*/ 53 w 54"/>
                <a:gd name="T5" fmla="*/ 345 h 425"/>
                <a:gd name="T6" fmla="*/ 53 w 54"/>
                <a:gd name="T7" fmla="*/ 27 h 425"/>
                <a:gd name="T8" fmla="*/ 0 w 54"/>
                <a:gd name="T9" fmla="*/ 0 h 425"/>
                <a:gd name="T10" fmla="*/ 0 60000 65536"/>
                <a:gd name="T11" fmla="*/ 0 60000 65536"/>
                <a:gd name="T12" fmla="*/ 0 60000 65536"/>
                <a:gd name="T13" fmla="*/ 0 60000 65536"/>
                <a:gd name="T14" fmla="*/ 0 60000 65536"/>
                <a:gd name="T15" fmla="*/ 0 w 54"/>
                <a:gd name="T16" fmla="*/ 0 h 425"/>
                <a:gd name="T17" fmla="*/ 54 w 54"/>
                <a:gd name="T18" fmla="*/ 425 h 425"/>
              </a:gdLst>
              <a:ahLst/>
              <a:cxnLst>
                <a:cxn ang="T10">
                  <a:pos x="T0" y="T1"/>
                </a:cxn>
                <a:cxn ang="T11">
                  <a:pos x="T2" y="T3"/>
                </a:cxn>
                <a:cxn ang="T12">
                  <a:pos x="T4" y="T5"/>
                </a:cxn>
                <a:cxn ang="T13">
                  <a:pos x="T6" y="T7"/>
                </a:cxn>
                <a:cxn ang="T14">
                  <a:pos x="T8" y="T9"/>
                </a:cxn>
              </a:cxnLst>
              <a:rect l="T15" t="T16" r="T17" b="T18"/>
              <a:pathLst>
                <a:path w="54" h="425">
                  <a:moveTo>
                    <a:pt x="0" y="0"/>
                  </a:moveTo>
                  <a:lnTo>
                    <a:pt x="0" y="424"/>
                  </a:lnTo>
                  <a:lnTo>
                    <a:pt x="53" y="345"/>
                  </a:lnTo>
                  <a:lnTo>
                    <a:pt x="53" y="27"/>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18" name="Freeform 545"/>
            <p:cNvSpPr>
              <a:spLocks/>
            </p:cNvSpPr>
            <p:nvPr/>
          </p:nvSpPr>
          <p:spPr bwMode="auto">
            <a:xfrm>
              <a:off x="3690" y="1388"/>
              <a:ext cx="159" cy="193"/>
            </a:xfrm>
            <a:custGeom>
              <a:avLst/>
              <a:gdLst>
                <a:gd name="T0" fmla="*/ 0 w 161"/>
                <a:gd name="T1" fmla="*/ 163 h 191"/>
                <a:gd name="T2" fmla="*/ 160 w 161"/>
                <a:gd name="T3" fmla="*/ 0 h 191"/>
                <a:gd name="T4" fmla="*/ 160 w 161"/>
                <a:gd name="T5" fmla="*/ 81 h 191"/>
                <a:gd name="T6" fmla="*/ 53 w 161"/>
                <a:gd name="T7" fmla="*/ 190 h 191"/>
                <a:gd name="T8" fmla="*/ 0 w 161"/>
                <a:gd name="T9" fmla="*/ 163 h 191"/>
                <a:gd name="T10" fmla="*/ 0 60000 65536"/>
                <a:gd name="T11" fmla="*/ 0 60000 65536"/>
                <a:gd name="T12" fmla="*/ 0 60000 65536"/>
                <a:gd name="T13" fmla="*/ 0 60000 65536"/>
                <a:gd name="T14" fmla="*/ 0 60000 65536"/>
                <a:gd name="T15" fmla="*/ 0 w 161"/>
                <a:gd name="T16" fmla="*/ 0 h 191"/>
                <a:gd name="T17" fmla="*/ 161 w 161"/>
                <a:gd name="T18" fmla="*/ 191 h 191"/>
              </a:gdLst>
              <a:ahLst/>
              <a:cxnLst>
                <a:cxn ang="T10">
                  <a:pos x="T0" y="T1"/>
                </a:cxn>
                <a:cxn ang="T11">
                  <a:pos x="T2" y="T3"/>
                </a:cxn>
                <a:cxn ang="T12">
                  <a:pos x="T4" y="T5"/>
                </a:cxn>
                <a:cxn ang="T13">
                  <a:pos x="T6" y="T7"/>
                </a:cxn>
                <a:cxn ang="T14">
                  <a:pos x="T8" y="T9"/>
                </a:cxn>
              </a:cxnLst>
              <a:rect l="T15" t="T16" r="T17" b="T18"/>
              <a:pathLst>
                <a:path w="161" h="191">
                  <a:moveTo>
                    <a:pt x="0" y="163"/>
                  </a:moveTo>
                  <a:lnTo>
                    <a:pt x="160" y="0"/>
                  </a:lnTo>
                  <a:lnTo>
                    <a:pt x="160" y="81"/>
                  </a:lnTo>
                  <a:lnTo>
                    <a:pt x="53" y="190"/>
                  </a:lnTo>
                  <a:lnTo>
                    <a:pt x="0" y="163"/>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19" name="Freeform 546"/>
            <p:cNvSpPr>
              <a:spLocks/>
            </p:cNvSpPr>
            <p:nvPr/>
          </p:nvSpPr>
          <p:spPr bwMode="auto">
            <a:xfrm>
              <a:off x="2594" y="860"/>
              <a:ext cx="427" cy="108"/>
            </a:xfrm>
            <a:custGeom>
              <a:avLst/>
              <a:gdLst>
                <a:gd name="T0" fmla="*/ 0 w 429"/>
                <a:gd name="T1" fmla="*/ 107 h 108"/>
                <a:gd name="T2" fmla="*/ 321 w 429"/>
                <a:gd name="T3" fmla="*/ 107 h 108"/>
                <a:gd name="T4" fmla="*/ 428 w 429"/>
                <a:gd name="T5" fmla="*/ 0 h 108"/>
                <a:gd name="T6" fmla="*/ 107 w 429"/>
                <a:gd name="T7" fmla="*/ 0 h 108"/>
                <a:gd name="T8" fmla="*/ 0 w 429"/>
                <a:gd name="T9" fmla="*/ 107 h 108"/>
                <a:gd name="T10" fmla="*/ 0 60000 65536"/>
                <a:gd name="T11" fmla="*/ 0 60000 65536"/>
                <a:gd name="T12" fmla="*/ 0 60000 65536"/>
                <a:gd name="T13" fmla="*/ 0 60000 65536"/>
                <a:gd name="T14" fmla="*/ 0 60000 65536"/>
                <a:gd name="T15" fmla="*/ 0 w 429"/>
                <a:gd name="T16" fmla="*/ 0 h 108"/>
                <a:gd name="T17" fmla="*/ 429 w 429"/>
                <a:gd name="T18" fmla="*/ 108 h 108"/>
              </a:gdLst>
              <a:ahLst/>
              <a:cxnLst>
                <a:cxn ang="T10">
                  <a:pos x="T0" y="T1"/>
                </a:cxn>
                <a:cxn ang="T11">
                  <a:pos x="T2" y="T3"/>
                </a:cxn>
                <a:cxn ang="T12">
                  <a:pos x="T4" y="T5"/>
                </a:cxn>
                <a:cxn ang="T13">
                  <a:pos x="T6" y="T7"/>
                </a:cxn>
                <a:cxn ang="T14">
                  <a:pos x="T8" y="T9"/>
                </a:cxn>
              </a:cxnLst>
              <a:rect l="T15" t="T16" r="T17" b="T18"/>
              <a:pathLst>
                <a:path w="429" h="108">
                  <a:moveTo>
                    <a:pt x="0" y="107"/>
                  </a:moveTo>
                  <a:lnTo>
                    <a:pt x="321" y="107"/>
                  </a:lnTo>
                  <a:lnTo>
                    <a:pt x="428" y="0"/>
                  </a:lnTo>
                  <a:lnTo>
                    <a:pt x="107" y="0"/>
                  </a:lnTo>
                  <a:lnTo>
                    <a:pt x="0" y="10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20" name="Freeform 547"/>
            <p:cNvSpPr>
              <a:spLocks/>
            </p:cNvSpPr>
            <p:nvPr/>
          </p:nvSpPr>
          <p:spPr bwMode="auto">
            <a:xfrm>
              <a:off x="2512" y="860"/>
              <a:ext cx="187" cy="162"/>
            </a:xfrm>
            <a:custGeom>
              <a:avLst/>
              <a:gdLst>
                <a:gd name="T0" fmla="*/ 0 w 185"/>
                <a:gd name="T1" fmla="*/ 160 h 161"/>
                <a:gd name="T2" fmla="*/ 79 w 185"/>
                <a:gd name="T3" fmla="*/ 107 h 161"/>
                <a:gd name="T4" fmla="*/ 184 w 185"/>
                <a:gd name="T5" fmla="*/ 0 h 161"/>
                <a:gd name="T6" fmla="*/ 158 w 185"/>
                <a:gd name="T7" fmla="*/ 0 h 161"/>
                <a:gd name="T8" fmla="*/ 0 w 185"/>
                <a:gd name="T9" fmla="*/ 160 h 161"/>
                <a:gd name="T10" fmla="*/ 0 60000 65536"/>
                <a:gd name="T11" fmla="*/ 0 60000 65536"/>
                <a:gd name="T12" fmla="*/ 0 60000 65536"/>
                <a:gd name="T13" fmla="*/ 0 60000 65536"/>
                <a:gd name="T14" fmla="*/ 0 60000 65536"/>
                <a:gd name="T15" fmla="*/ 0 w 185"/>
                <a:gd name="T16" fmla="*/ 0 h 161"/>
                <a:gd name="T17" fmla="*/ 185 w 185"/>
                <a:gd name="T18" fmla="*/ 161 h 161"/>
              </a:gdLst>
              <a:ahLst/>
              <a:cxnLst>
                <a:cxn ang="T10">
                  <a:pos x="T0" y="T1"/>
                </a:cxn>
                <a:cxn ang="T11">
                  <a:pos x="T2" y="T3"/>
                </a:cxn>
                <a:cxn ang="T12">
                  <a:pos x="T4" y="T5"/>
                </a:cxn>
                <a:cxn ang="T13">
                  <a:pos x="T6" y="T7"/>
                </a:cxn>
                <a:cxn ang="T14">
                  <a:pos x="T8" y="T9"/>
                </a:cxn>
              </a:cxnLst>
              <a:rect l="T15" t="T16" r="T17" b="T18"/>
              <a:pathLst>
                <a:path w="185" h="161">
                  <a:moveTo>
                    <a:pt x="0" y="160"/>
                  </a:moveTo>
                  <a:lnTo>
                    <a:pt x="79" y="107"/>
                  </a:lnTo>
                  <a:lnTo>
                    <a:pt x="184" y="0"/>
                  </a:lnTo>
                  <a:lnTo>
                    <a:pt x="158"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21" name="Freeform 548"/>
            <p:cNvSpPr>
              <a:spLocks/>
            </p:cNvSpPr>
            <p:nvPr/>
          </p:nvSpPr>
          <p:spPr bwMode="auto">
            <a:xfrm>
              <a:off x="2913" y="860"/>
              <a:ext cx="190" cy="162"/>
            </a:xfrm>
            <a:custGeom>
              <a:avLst/>
              <a:gdLst>
                <a:gd name="T0" fmla="*/ 27 w 189"/>
                <a:gd name="T1" fmla="*/ 160 h 161"/>
                <a:gd name="T2" fmla="*/ 0 w 189"/>
                <a:gd name="T3" fmla="*/ 107 h 161"/>
                <a:gd name="T4" fmla="*/ 107 w 189"/>
                <a:gd name="T5" fmla="*/ 0 h 161"/>
                <a:gd name="T6" fmla="*/ 188 w 189"/>
                <a:gd name="T7" fmla="*/ 0 h 161"/>
                <a:gd name="T8" fmla="*/ 27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27" y="160"/>
                  </a:moveTo>
                  <a:lnTo>
                    <a:pt x="0" y="107"/>
                  </a:lnTo>
                  <a:lnTo>
                    <a:pt x="107" y="0"/>
                  </a:lnTo>
                  <a:lnTo>
                    <a:pt x="188"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22" name="Freeform 549"/>
            <p:cNvSpPr>
              <a:spLocks/>
            </p:cNvSpPr>
            <p:nvPr/>
          </p:nvSpPr>
          <p:spPr bwMode="auto">
            <a:xfrm>
              <a:off x="2512" y="968"/>
              <a:ext cx="431" cy="54"/>
            </a:xfrm>
            <a:custGeom>
              <a:avLst/>
              <a:gdLst>
                <a:gd name="T0" fmla="*/ 0 w 429"/>
                <a:gd name="T1" fmla="*/ 53 h 54"/>
                <a:gd name="T2" fmla="*/ 80 w 429"/>
                <a:gd name="T3" fmla="*/ 0 h 54"/>
                <a:gd name="T4" fmla="*/ 401 w 429"/>
                <a:gd name="T5" fmla="*/ 0 h 54"/>
                <a:gd name="T6" fmla="*/ 428 w 429"/>
                <a:gd name="T7" fmla="*/ 53 h 54"/>
                <a:gd name="T8" fmla="*/ 0 w 429"/>
                <a:gd name="T9" fmla="*/ 53 h 54"/>
                <a:gd name="T10" fmla="*/ 0 60000 65536"/>
                <a:gd name="T11" fmla="*/ 0 60000 65536"/>
                <a:gd name="T12" fmla="*/ 0 60000 65536"/>
                <a:gd name="T13" fmla="*/ 0 60000 65536"/>
                <a:gd name="T14" fmla="*/ 0 60000 65536"/>
                <a:gd name="T15" fmla="*/ 0 w 429"/>
                <a:gd name="T16" fmla="*/ 0 h 54"/>
                <a:gd name="T17" fmla="*/ 429 w 429"/>
                <a:gd name="T18" fmla="*/ 54 h 54"/>
              </a:gdLst>
              <a:ahLst/>
              <a:cxnLst>
                <a:cxn ang="T10">
                  <a:pos x="T0" y="T1"/>
                </a:cxn>
                <a:cxn ang="T11">
                  <a:pos x="T2" y="T3"/>
                </a:cxn>
                <a:cxn ang="T12">
                  <a:pos x="T4" y="T5"/>
                </a:cxn>
                <a:cxn ang="T13">
                  <a:pos x="T6" y="T7"/>
                </a:cxn>
                <a:cxn ang="T14">
                  <a:pos x="T8" y="T9"/>
                </a:cxn>
              </a:cxnLst>
              <a:rect l="T15" t="T16" r="T17" b="T18"/>
              <a:pathLst>
                <a:path w="429" h="54">
                  <a:moveTo>
                    <a:pt x="0" y="53"/>
                  </a:moveTo>
                  <a:lnTo>
                    <a:pt x="80" y="0"/>
                  </a:lnTo>
                  <a:lnTo>
                    <a:pt x="401" y="0"/>
                  </a:lnTo>
                  <a:lnTo>
                    <a:pt x="428" y="53"/>
                  </a:lnTo>
                  <a:lnTo>
                    <a:pt x="0" y="53"/>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23" name="Freeform 550"/>
            <p:cNvSpPr>
              <a:spLocks/>
            </p:cNvSpPr>
            <p:nvPr/>
          </p:nvSpPr>
          <p:spPr bwMode="auto">
            <a:xfrm>
              <a:off x="2166" y="860"/>
              <a:ext cx="427" cy="108"/>
            </a:xfrm>
            <a:custGeom>
              <a:avLst/>
              <a:gdLst>
                <a:gd name="T0" fmla="*/ 0 w 429"/>
                <a:gd name="T1" fmla="*/ 107 h 108"/>
                <a:gd name="T2" fmla="*/ 321 w 429"/>
                <a:gd name="T3" fmla="*/ 107 h 108"/>
                <a:gd name="T4" fmla="*/ 428 w 429"/>
                <a:gd name="T5" fmla="*/ 0 h 108"/>
                <a:gd name="T6" fmla="*/ 107 w 429"/>
                <a:gd name="T7" fmla="*/ 0 h 108"/>
                <a:gd name="T8" fmla="*/ 0 w 429"/>
                <a:gd name="T9" fmla="*/ 107 h 108"/>
                <a:gd name="T10" fmla="*/ 0 60000 65536"/>
                <a:gd name="T11" fmla="*/ 0 60000 65536"/>
                <a:gd name="T12" fmla="*/ 0 60000 65536"/>
                <a:gd name="T13" fmla="*/ 0 60000 65536"/>
                <a:gd name="T14" fmla="*/ 0 60000 65536"/>
                <a:gd name="T15" fmla="*/ 0 w 429"/>
                <a:gd name="T16" fmla="*/ 0 h 108"/>
                <a:gd name="T17" fmla="*/ 429 w 429"/>
                <a:gd name="T18" fmla="*/ 108 h 108"/>
              </a:gdLst>
              <a:ahLst/>
              <a:cxnLst>
                <a:cxn ang="T10">
                  <a:pos x="T0" y="T1"/>
                </a:cxn>
                <a:cxn ang="T11">
                  <a:pos x="T2" y="T3"/>
                </a:cxn>
                <a:cxn ang="T12">
                  <a:pos x="T4" y="T5"/>
                </a:cxn>
                <a:cxn ang="T13">
                  <a:pos x="T6" y="T7"/>
                </a:cxn>
                <a:cxn ang="T14">
                  <a:pos x="T8" y="T9"/>
                </a:cxn>
              </a:cxnLst>
              <a:rect l="T15" t="T16" r="T17" b="T18"/>
              <a:pathLst>
                <a:path w="429" h="108">
                  <a:moveTo>
                    <a:pt x="0" y="107"/>
                  </a:moveTo>
                  <a:lnTo>
                    <a:pt x="321" y="107"/>
                  </a:lnTo>
                  <a:lnTo>
                    <a:pt x="428" y="0"/>
                  </a:lnTo>
                  <a:lnTo>
                    <a:pt x="107" y="0"/>
                  </a:lnTo>
                  <a:lnTo>
                    <a:pt x="0" y="10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24" name="Freeform 551"/>
            <p:cNvSpPr>
              <a:spLocks/>
            </p:cNvSpPr>
            <p:nvPr/>
          </p:nvSpPr>
          <p:spPr bwMode="auto">
            <a:xfrm>
              <a:off x="2085" y="860"/>
              <a:ext cx="190" cy="162"/>
            </a:xfrm>
            <a:custGeom>
              <a:avLst/>
              <a:gdLst>
                <a:gd name="T0" fmla="*/ 0 w 189"/>
                <a:gd name="T1" fmla="*/ 160 h 161"/>
                <a:gd name="T2" fmla="*/ 81 w 189"/>
                <a:gd name="T3" fmla="*/ 107 h 161"/>
                <a:gd name="T4" fmla="*/ 188 w 189"/>
                <a:gd name="T5" fmla="*/ 0 h 161"/>
                <a:gd name="T6" fmla="*/ 161 w 189"/>
                <a:gd name="T7" fmla="*/ 0 h 161"/>
                <a:gd name="T8" fmla="*/ 0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0" y="160"/>
                  </a:moveTo>
                  <a:lnTo>
                    <a:pt x="81" y="107"/>
                  </a:lnTo>
                  <a:lnTo>
                    <a:pt x="188" y="0"/>
                  </a:lnTo>
                  <a:lnTo>
                    <a:pt x="161"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25" name="Freeform 552"/>
            <p:cNvSpPr>
              <a:spLocks/>
            </p:cNvSpPr>
            <p:nvPr/>
          </p:nvSpPr>
          <p:spPr bwMode="auto">
            <a:xfrm>
              <a:off x="2489" y="860"/>
              <a:ext cx="187" cy="162"/>
            </a:xfrm>
            <a:custGeom>
              <a:avLst/>
              <a:gdLst>
                <a:gd name="T0" fmla="*/ 26 w 186"/>
                <a:gd name="T1" fmla="*/ 160 h 161"/>
                <a:gd name="T2" fmla="*/ 0 w 186"/>
                <a:gd name="T3" fmla="*/ 107 h 161"/>
                <a:gd name="T4" fmla="*/ 106 w 186"/>
                <a:gd name="T5" fmla="*/ 0 h 161"/>
                <a:gd name="T6" fmla="*/ 185 w 186"/>
                <a:gd name="T7" fmla="*/ 0 h 161"/>
                <a:gd name="T8" fmla="*/ 26 w 186"/>
                <a:gd name="T9" fmla="*/ 160 h 161"/>
                <a:gd name="T10" fmla="*/ 0 60000 65536"/>
                <a:gd name="T11" fmla="*/ 0 60000 65536"/>
                <a:gd name="T12" fmla="*/ 0 60000 65536"/>
                <a:gd name="T13" fmla="*/ 0 60000 65536"/>
                <a:gd name="T14" fmla="*/ 0 60000 65536"/>
                <a:gd name="T15" fmla="*/ 0 w 186"/>
                <a:gd name="T16" fmla="*/ 0 h 161"/>
                <a:gd name="T17" fmla="*/ 186 w 186"/>
                <a:gd name="T18" fmla="*/ 161 h 161"/>
              </a:gdLst>
              <a:ahLst/>
              <a:cxnLst>
                <a:cxn ang="T10">
                  <a:pos x="T0" y="T1"/>
                </a:cxn>
                <a:cxn ang="T11">
                  <a:pos x="T2" y="T3"/>
                </a:cxn>
                <a:cxn ang="T12">
                  <a:pos x="T4" y="T5"/>
                </a:cxn>
                <a:cxn ang="T13">
                  <a:pos x="T6" y="T7"/>
                </a:cxn>
                <a:cxn ang="T14">
                  <a:pos x="T8" y="T9"/>
                </a:cxn>
              </a:cxnLst>
              <a:rect l="T15" t="T16" r="T17" b="T18"/>
              <a:pathLst>
                <a:path w="186" h="161">
                  <a:moveTo>
                    <a:pt x="26" y="160"/>
                  </a:moveTo>
                  <a:lnTo>
                    <a:pt x="0" y="107"/>
                  </a:lnTo>
                  <a:lnTo>
                    <a:pt x="106" y="0"/>
                  </a:lnTo>
                  <a:lnTo>
                    <a:pt x="185" y="0"/>
                  </a:lnTo>
                  <a:lnTo>
                    <a:pt x="26"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26" name="Freeform 553"/>
            <p:cNvSpPr>
              <a:spLocks/>
            </p:cNvSpPr>
            <p:nvPr/>
          </p:nvSpPr>
          <p:spPr bwMode="auto">
            <a:xfrm>
              <a:off x="2085" y="968"/>
              <a:ext cx="427" cy="54"/>
            </a:xfrm>
            <a:custGeom>
              <a:avLst/>
              <a:gdLst>
                <a:gd name="T0" fmla="*/ 0 w 429"/>
                <a:gd name="T1" fmla="*/ 53 h 54"/>
                <a:gd name="T2" fmla="*/ 80 w 429"/>
                <a:gd name="T3" fmla="*/ 0 h 54"/>
                <a:gd name="T4" fmla="*/ 401 w 429"/>
                <a:gd name="T5" fmla="*/ 0 h 54"/>
                <a:gd name="T6" fmla="*/ 428 w 429"/>
                <a:gd name="T7" fmla="*/ 53 h 54"/>
                <a:gd name="T8" fmla="*/ 0 w 429"/>
                <a:gd name="T9" fmla="*/ 53 h 54"/>
                <a:gd name="T10" fmla="*/ 0 60000 65536"/>
                <a:gd name="T11" fmla="*/ 0 60000 65536"/>
                <a:gd name="T12" fmla="*/ 0 60000 65536"/>
                <a:gd name="T13" fmla="*/ 0 60000 65536"/>
                <a:gd name="T14" fmla="*/ 0 60000 65536"/>
                <a:gd name="T15" fmla="*/ 0 w 429"/>
                <a:gd name="T16" fmla="*/ 0 h 54"/>
                <a:gd name="T17" fmla="*/ 429 w 429"/>
                <a:gd name="T18" fmla="*/ 54 h 54"/>
              </a:gdLst>
              <a:ahLst/>
              <a:cxnLst>
                <a:cxn ang="T10">
                  <a:pos x="T0" y="T1"/>
                </a:cxn>
                <a:cxn ang="T11">
                  <a:pos x="T2" y="T3"/>
                </a:cxn>
                <a:cxn ang="T12">
                  <a:pos x="T4" y="T5"/>
                </a:cxn>
                <a:cxn ang="T13">
                  <a:pos x="T6" y="T7"/>
                </a:cxn>
                <a:cxn ang="T14">
                  <a:pos x="T8" y="T9"/>
                </a:cxn>
              </a:cxnLst>
              <a:rect l="T15" t="T16" r="T17" b="T18"/>
              <a:pathLst>
                <a:path w="429" h="54">
                  <a:moveTo>
                    <a:pt x="0" y="53"/>
                  </a:moveTo>
                  <a:lnTo>
                    <a:pt x="80" y="0"/>
                  </a:lnTo>
                  <a:lnTo>
                    <a:pt x="401" y="0"/>
                  </a:lnTo>
                  <a:lnTo>
                    <a:pt x="428" y="53"/>
                  </a:lnTo>
                  <a:lnTo>
                    <a:pt x="0" y="53"/>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27" name="Freeform 554"/>
            <p:cNvSpPr>
              <a:spLocks/>
            </p:cNvSpPr>
            <p:nvPr/>
          </p:nvSpPr>
          <p:spPr bwMode="auto">
            <a:xfrm>
              <a:off x="3181" y="702"/>
              <a:ext cx="427" cy="104"/>
            </a:xfrm>
            <a:custGeom>
              <a:avLst/>
              <a:gdLst>
                <a:gd name="T0" fmla="*/ 0 w 428"/>
                <a:gd name="T1" fmla="*/ 105 h 106"/>
                <a:gd name="T2" fmla="*/ 320 w 428"/>
                <a:gd name="T3" fmla="*/ 105 h 106"/>
                <a:gd name="T4" fmla="*/ 427 w 428"/>
                <a:gd name="T5" fmla="*/ 0 h 106"/>
                <a:gd name="T6" fmla="*/ 107 w 428"/>
                <a:gd name="T7" fmla="*/ 0 h 106"/>
                <a:gd name="T8" fmla="*/ 0 w 428"/>
                <a:gd name="T9" fmla="*/ 105 h 106"/>
                <a:gd name="T10" fmla="*/ 0 60000 65536"/>
                <a:gd name="T11" fmla="*/ 0 60000 65536"/>
                <a:gd name="T12" fmla="*/ 0 60000 65536"/>
                <a:gd name="T13" fmla="*/ 0 60000 65536"/>
                <a:gd name="T14" fmla="*/ 0 60000 65536"/>
                <a:gd name="T15" fmla="*/ 0 w 428"/>
                <a:gd name="T16" fmla="*/ 0 h 106"/>
                <a:gd name="T17" fmla="*/ 428 w 428"/>
                <a:gd name="T18" fmla="*/ 106 h 106"/>
              </a:gdLst>
              <a:ahLst/>
              <a:cxnLst>
                <a:cxn ang="T10">
                  <a:pos x="T0" y="T1"/>
                </a:cxn>
                <a:cxn ang="T11">
                  <a:pos x="T2" y="T3"/>
                </a:cxn>
                <a:cxn ang="T12">
                  <a:pos x="T4" y="T5"/>
                </a:cxn>
                <a:cxn ang="T13">
                  <a:pos x="T6" y="T7"/>
                </a:cxn>
                <a:cxn ang="T14">
                  <a:pos x="T8" y="T9"/>
                </a:cxn>
              </a:cxnLst>
              <a:rect l="T15" t="T16" r="T17" b="T18"/>
              <a:pathLst>
                <a:path w="428" h="106">
                  <a:moveTo>
                    <a:pt x="0" y="105"/>
                  </a:moveTo>
                  <a:lnTo>
                    <a:pt x="320" y="105"/>
                  </a:lnTo>
                  <a:lnTo>
                    <a:pt x="427" y="0"/>
                  </a:lnTo>
                  <a:lnTo>
                    <a:pt x="107" y="0"/>
                  </a:lnTo>
                  <a:lnTo>
                    <a:pt x="0" y="105"/>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28" name="Freeform 555"/>
            <p:cNvSpPr>
              <a:spLocks/>
            </p:cNvSpPr>
            <p:nvPr/>
          </p:nvSpPr>
          <p:spPr bwMode="auto">
            <a:xfrm>
              <a:off x="3103" y="702"/>
              <a:ext cx="183" cy="158"/>
            </a:xfrm>
            <a:custGeom>
              <a:avLst/>
              <a:gdLst>
                <a:gd name="T0" fmla="*/ 0 w 185"/>
                <a:gd name="T1" fmla="*/ 160 h 161"/>
                <a:gd name="T2" fmla="*/ 79 w 185"/>
                <a:gd name="T3" fmla="*/ 107 h 161"/>
                <a:gd name="T4" fmla="*/ 184 w 185"/>
                <a:gd name="T5" fmla="*/ 0 h 161"/>
                <a:gd name="T6" fmla="*/ 158 w 185"/>
                <a:gd name="T7" fmla="*/ 0 h 161"/>
                <a:gd name="T8" fmla="*/ 0 w 185"/>
                <a:gd name="T9" fmla="*/ 160 h 161"/>
                <a:gd name="T10" fmla="*/ 0 60000 65536"/>
                <a:gd name="T11" fmla="*/ 0 60000 65536"/>
                <a:gd name="T12" fmla="*/ 0 60000 65536"/>
                <a:gd name="T13" fmla="*/ 0 60000 65536"/>
                <a:gd name="T14" fmla="*/ 0 60000 65536"/>
                <a:gd name="T15" fmla="*/ 0 w 185"/>
                <a:gd name="T16" fmla="*/ 0 h 161"/>
                <a:gd name="T17" fmla="*/ 185 w 185"/>
                <a:gd name="T18" fmla="*/ 161 h 161"/>
              </a:gdLst>
              <a:ahLst/>
              <a:cxnLst>
                <a:cxn ang="T10">
                  <a:pos x="T0" y="T1"/>
                </a:cxn>
                <a:cxn ang="T11">
                  <a:pos x="T2" y="T3"/>
                </a:cxn>
                <a:cxn ang="T12">
                  <a:pos x="T4" y="T5"/>
                </a:cxn>
                <a:cxn ang="T13">
                  <a:pos x="T6" y="T7"/>
                </a:cxn>
                <a:cxn ang="T14">
                  <a:pos x="T8" y="T9"/>
                </a:cxn>
              </a:cxnLst>
              <a:rect l="T15" t="T16" r="T17" b="T18"/>
              <a:pathLst>
                <a:path w="185" h="161">
                  <a:moveTo>
                    <a:pt x="0" y="160"/>
                  </a:moveTo>
                  <a:lnTo>
                    <a:pt x="79" y="107"/>
                  </a:lnTo>
                  <a:lnTo>
                    <a:pt x="184" y="0"/>
                  </a:lnTo>
                  <a:lnTo>
                    <a:pt x="158"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29" name="Freeform 556"/>
            <p:cNvSpPr>
              <a:spLocks/>
            </p:cNvSpPr>
            <p:nvPr/>
          </p:nvSpPr>
          <p:spPr bwMode="auto">
            <a:xfrm>
              <a:off x="3500" y="702"/>
              <a:ext cx="190" cy="158"/>
            </a:xfrm>
            <a:custGeom>
              <a:avLst/>
              <a:gdLst>
                <a:gd name="T0" fmla="*/ 27 w 188"/>
                <a:gd name="T1" fmla="*/ 160 h 161"/>
                <a:gd name="T2" fmla="*/ 0 w 188"/>
                <a:gd name="T3" fmla="*/ 107 h 161"/>
                <a:gd name="T4" fmla="*/ 107 w 188"/>
                <a:gd name="T5" fmla="*/ 0 h 161"/>
                <a:gd name="T6" fmla="*/ 187 w 188"/>
                <a:gd name="T7" fmla="*/ 0 h 161"/>
                <a:gd name="T8" fmla="*/ 27 w 188"/>
                <a:gd name="T9" fmla="*/ 160 h 161"/>
                <a:gd name="T10" fmla="*/ 0 60000 65536"/>
                <a:gd name="T11" fmla="*/ 0 60000 65536"/>
                <a:gd name="T12" fmla="*/ 0 60000 65536"/>
                <a:gd name="T13" fmla="*/ 0 60000 65536"/>
                <a:gd name="T14" fmla="*/ 0 60000 65536"/>
                <a:gd name="T15" fmla="*/ 0 w 188"/>
                <a:gd name="T16" fmla="*/ 0 h 161"/>
                <a:gd name="T17" fmla="*/ 188 w 188"/>
                <a:gd name="T18" fmla="*/ 161 h 161"/>
              </a:gdLst>
              <a:ahLst/>
              <a:cxnLst>
                <a:cxn ang="T10">
                  <a:pos x="T0" y="T1"/>
                </a:cxn>
                <a:cxn ang="T11">
                  <a:pos x="T2" y="T3"/>
                </a:cxn>
                <a:cxn ang="T12">
                  <a:pos x="T4" y="T5"/>
                </a:cxn>
                <a:cxn ang="T13">
                  <a:pos x="T6" y="T7"/>
                </a:cxn>
                <a:cxn ang="T14">
                  <a:pos x="T8" y="T9"/>
                </a:cxn>
              </a:cxnLst>
              <a:rect l="T15" t="T16" r="T17" b="T18"/>
              <a:pathLst>
                <a:path w="188" h="161">
                  <a:moveTo>
                    <a:pt x="27" y="160"/>
                  </a:moveTo>
                  <a:lnTo>
                    <a:pt x="0" y="107"/>
                  </a:lnTo>
                  <a:lnTo>
                    <a:pt x="107" y="0"/>
                  </a:lnTo>
                  <a:lnTo>
                    <a:pt x="187"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30" name="Freeform 557"/>
            <p:cNvSpPr>
              <a:spLocks/>
            </p:cNvSpPr>
            <p:nvPr/>
          </p:nvSpPr>
          <p:spPr bwMode="auto">
            <a:xfrm>
              <a:off x="3103" y="806"/>
              <a:ext cx="427" cy="54"/>
            </a:xfrm>
            <a:custGeom>
              <a:avLst/>
              <a:gdLst>
                <a:gd name="T0" fmla="*/ 0 w 428"/>
                <a:gd name="T1" fmla="*/ 55 h 56"/>
                <a:gd name="T2" fmla="*/ 80 w 428"/>
                <a:gd name="T3" fmla="*/ 0 h 56"/>
                <a:gd name="T4" fmla="*/ 400 w 428"/>
                <a:gd name="T5" fmla="*/ 0 h 56"/>
                <a:gd name="T6" fmla="*/ 427 w 428"/>
                <a:gd name="T7" fmla="*/ 55 h 56"/>
                <a:gd name="T8" fmla="*/ 0 w 428"/>
                <a:gd name="T9" fmla="*/ 55 h 56"/>
                <a:gd name="T10" fmla="*/ 0 60000 65536"/>
                <a:gd name="T11" fmla="*/ 0 60000 65536"/>
                <a:gd name="T12" fmla="*/ 0 60000 65536"/>
                <a:gd name="T13" fmla="*/ 0 60000 65536"/>
                <a:gd name="T14" fmla="*/ 0 60000 65536"/>
                <a:gd name="T15" fmla="*/ 0 w 428"/>
                <a:gd name="T16" fmla="*/ 0 h 56"/>
                <a:gd name="T17" fmla="*/ 428 w 428"/>
                <a:gd name="T18" fmla="*/ 56 h 56"/>
              </a:gdLst>
              <a:ahLst/>
              <a:cxnLst>
                <a:cxn ang="T10">
                  <a:pos x="T0" y="T1"/>
                </a:cxn>
                <a:cxn ang="T11">
                  <a:pos x="T2" y="T3"/>
                </a:cxn>
                <a:cxn ang="T12">
                  <a:pos x="T4" y="T5"/>
                </a:cxn>
                <a:cxn ang="T13">
                  <a:pos x="T6" y="T7"/>
                </a:cxn>
                <a:cxn ang="T14">
                  <a:pos x="T8" y="T9"/>
                </a:cxn>
              </a:cxnLst>
              <a:rect l="T15" t="T16" r="T17" b="T18"/>
              <a:pathLst>
                <a:path w="428" h="56">
                  <a:moveTo>
                    <a:pt x="0" y="55"/>
                  </a:moveTo>
                  <a:lnTo>
                    <a:pt x="80" y="0"/>
                  </a:lnTo>
                  <a:lnTo>
                    <a:pt x="400" y="0"/>
                  </a:lnTo>
                  <a:lnTo>
                    <a:pt x="427" y="55"/>
                  </a:lnTo>
                  <a:lnTo>
                    <a:pt x="0" y="55"/>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31" name="Freeform 558"/>
            <p:cNvSpPr>
              <a:spLocks/>
            </p:cNvSpPr>
            <p:nvPr/>
          </p:nvSpPr>
          <p:spPr bwMode="auto">
            <a:xfrm>
              <a:off x="2753" y="702"/>
              <a:ext cx="427" cy="104"/>
            </a:xfrm>
            <a:custGeom>
              <a:avLst/>
              <a:gdLst>
                <a:gd name="T0" fmla="*/ 0 w 429"/>
                <a:gd name="T1" fmla="*/ 105 h 106"/>
                <a:gd name="T2" fmla="*/ 321 w 429"/>
                <a:gd name="T3" fmla="*/ 105 h 106"/>
                <a:gd name="T4" fmla="*/ 428 w 429"/>
                <a:gd name="T5" fmla="*/ 0 h 106"/>
                <a:gd name="T6" fmla="*/ 107 w 429"/>
                <a:gd name="T7" fmla="*/ 0 h 106"/>
                <a:gd name="T8" fmla="*/ 0 w 429"/>
                <a:gd name="T9" fmla="*/ 105 h 106"/>
                <a:gd name="T10" fmla="*/ 0 60000 65536"/>
                <a:gd name="T11" fmla="*/ 0 60000 65536"/>
                <a:gd name="T12" fmla="*/ 0 60000 65536"/>
                <a:gd name="T13" fmla="*/ 0 60000 65536"/>
                <a:gd name="T14" fmla="*/ 0 60000 65536"/>
                <a:gd name="T15" fmla="*/ 0 w 429"/>
                <a:gd name="T16" fmla="*/ 0 h 106"/>
                <a:gd name="T17" fmla="*/ 429 w 429"/>
                <a:gd name="T18" fmla="*/ 106 h 106"/>
              </a:gdLst>
              <a:ahLst/>
              <a:cxnLst>
                <a:cxn ang="T10">
                  <a:pos x="T0" y="T1"/>
                </a:cxn>
                <a:cxn ang="T11">
                  <a:pos x="T2" y="T3"/>
                </a:cxn>
                <a:cxn ang="T12">
                  <a:pos x="T4" y="T5"/>
                </a:cxn>
                <a:cxn ang="T13">
                  <a:pos x="T6" y="T7"/>
                </a:cxn>
                <a:cxn ang="T14">
                  <a:pos x="T8" y="T9"/>
                </a:cxn>
              </a:cxnLst>
              <a:rect l="T15" t="T16" r="T17" b="T18"/>
              <a:pathLst>
                <a:path w="429" h="106">
                  <a:moveTo>
                    <a:pt x="0" y="105"/>
                  </a:moveTo>
                  <a:lnTo>
                    <a:pt x="321" y="105"/>
                  </a:lnTo>
                  <a:lnTo>
                    <a:pt x="428" y="0"/>
                  </a:lnTo>
                  <a:lnTo>
                    <a:pt x="107" y="0"/>
                  </a:lnTo>
                  <a:lnTo>
                    <a:pt x="0" y="105"/>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32" name="Freeform 559"/>
            <p:cNvSpPr>
              <a:spLocks/>
            </p:cNvSpPr>
            <p:nvPr/>
          </p:nvSpPr>
          <p:spPr bwMode="auto">
            <a:xfrm>
              <a:off x="2672" y="702"/>
              <a:ext cx="190" cy="158"/>
            </a:xfrm>
            <a:custGeom>
              <a:avLst/>
              <a:gdLst>
                <a:gd name="T0" fmla="*/ 0 w 189"/>
                <a:gd name="T1" fmla="*/ 160 h 161"/>
                <a:gd name="T2" fmla="*/ 81 w 189"/>
                <a:gd name="T3" fmla="*/ 107 h 161"/>
                <a:gd name="T4" fmla="*/ 188 w 189"/>
                <a:gd name="T5" fmla="*/ 0 h 161"/>
                <a:gd name="T6" fmla="*/ 161 w 189"/>
                <a:gd name="T7" fmla="*/ 0 h 161"/>
                <a:gd name="T8" fmla="*/ 0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0" y="160"/>
                  </a:moveTo>
                  <a:lnTo>
                    <a:pt x="81" y="107"/>
                  </a:lnTo>
                  <a:lnTo>
                    <a:pt x="188" y="0"/>
                  </a:lnTo>
                  <a:lnTo>
                    <a:pt x="161"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33" name="Freeform 560"/>
            <p:cNvSpPr>
              <a:spLocks/>
            </p:cNvSpPr>
            <p:nvPr/>
          </p:nvSpPr>
          <p:spPr bwMode="auto">
            <a:xfrm>
              <a:off x="3072" y="702"/>
              <a:ext cx="190" cy="158"/>
            </a:xfrm>
            <a:custGeom>
              <a:avLst/>
              <a:gdLst>
                <a:gd name="T0" fmla="*/ 27 w 189"/>
                <a:gd name="T1" fmla="*/ 160 h 161"/>
                <a:gd name="T2" fmla="*/ 0 w 189"/>
                <a:gd name="T3" fmla="*/ 107 h 161"/>
                <a:gd name="T4" fmla="*/ 107 w 189"/>
                <a:gd name="T5" fmla="*/ 0 h 161"/>
                <a:gd name="T6" fmla="*/ 188 w 189"/>
                <a:gd name="T7" fmla="*/ 0 h 161"/>
                <a:gd name="T8" fmla="*/ 27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27" y="160"/>
                  </a:moveTo>
                  <a:lnTo>
                    <a:pt x="0" y="107"/>
                  </a:lnTo>
                  <a:lnTo>
                    <a:pt x="107" y="0"/>
                  </a:lnTo>
                  <a:lnTo>
                    <a:pt x="188"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34" name="Freeform 561"/>
            <p:cNvSpPr>
              <a:spLocks/>
            </p:cNvSpPr>
            <p:nvPr/>
          </p:nvSpPr>
          <p:spPr bwMode="auto">
            <a:xfrm>
              <a:off x="2672" y="806"/>
              <a:ext cx="431" cy="54"/>
            </a:xfrm>
            <a:custGeom>
              <a:avLst/>
              <a:gdLst>
                <a:gd name="T0" fmla="*/ 0 w 429"/>
                <a:gd name="T1" fmla="*/ 55 h 56"/>
                <a:gd name="T2" fmla="*/ 80 w 429"/>
                <a:gd name="T3" fmla="*/ 0 h 56"/>
                <a:gd name="T4" fmla="*/ 401 w 429"/>
                <a:gd name="T5" fmla="*/ 0 h 56"/>
                <a:gd name="T6" fmla="*/ 428 w 429"/>
                <a:gd name="T7" fmla="*/ 55 h 56"/>
                <a:gd name="T8" fmla="*/ 0 w 429"/>
                <a:gd name="T9" fmla="*/ 55 h 56"/>
                <a:gd name="T10" fmla="*/ 0 60000 65536"/>
                <a:gd name="T11" fmla="*/ 0 60000 65536"/>
                <a:gd name="T12" fmla="*/ 0 60000 65536"/>
                <a:gd name="T13" fmla="*/ 0 60000 65536"/>
                <a:gd name="T14" fmla="*/ 0 60000 65536"/>
                <a:gd name="T15" fmla="*/ 0 w 429"/>
                <a:gd name="T16" fmla="*/ 0 h 56"/>
                <a:gd name="T17" fmla="*/ 429 w 429"/>
                <a:gd name="T18" fmla="*/ 56 h 56"/>
              </a:gdLst>
              <a:ahLst/>
              <a:cxnLst>
                <a:cxn ang="T10">
                  <a:pos x="T0" y="T1"/>
                </a:cxn>
                <a:cxn ang="T11">
                  <a:pos x="T2" y="T3"/>
                </a:cxn>
                <a:cxn ang="T12">
                  <a:pos x="T4" y="T5"/>
                </a:cxn>
                <a:cxn ang="T13">
                  <a:pos x="T6" y="T7"/>
                </a:cxn>
                <a:cxn ang="T14">
                  <a:pos x="T8" y="T9"/>
                </a:cxn>
              </a:cxnLst>
              <a:rect l="T15" t="T16" r="T17" b="T18"/>
              <a:pathLst>
                <a:path w="429" h="56">
                  <a:moveTo>
                    <a:pt x="0" y="55"/>
                  </a:moveTo>
                  <a:lnTo>
                    <a:pt x="80" y="0"/>
                  </a:lnTo>
                  <a:lnTo>
                    <a:pt x="401" y="0"/>
                  </a:lnTo>
                  <a:lnTo>
                    <a:pt x="428" y="55"/>
                  </a:lnTo>
                  <a:lnTo>
                    <a:pt x="0" y="55"/>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35" name="Freeform 562"/>
            <p:cNvSpPr>
              <a:spLocks/>
            </p:cNvSpPr>
            <p:nvPr/>
          </p:nvSpPr>
          <p:spPr bwMode="auto">
            <a:xfrm>
              <a:off x="2326" y="702"/>
              <a:ext cx="427" cy="104"/>
            </a:xfrm>
            <a:custGeom>
              <a:avLst/>
              <a:gdLst>
                <a:gd name="T0" fmla="*/ 0 w 429"/>
                <a:gd name="T1" fmla="*/ 105 h 106"/>
                <a:gd name="T2" fmla="*/ 321 w 429"/>
                <a:gd name="T3" fmla="*/ 105 h 106"/>
                <a:gd name="T4" fmla="*/ 428 w 429"/>
                <a:gd name="T5" fmla="*/ 0 h 106"/>
                <a:gd name="T6" fmla="*/ 107 w 429"/>
                <a:gd name="T7" fmla="*/ 0 h 106"/>
                <a:gd name="T8" fmla="*/ 0 w 429"/>
                <a:gd name="T9" fmla="*/ 105 h 106"/>
                <a:gd name="T10" fmla="*/ 0 60000 65536"/>
                <a:gd name="T11" fmla="*/ 0 60000 65536"/>
                <a:gd name="T12" fmla="*/ 0 60000 65536"/>
                <a:gd name="T13" fmla="*/ 0 60000 65536"/>
                <a:gd name="T14" fmla="*/ 0 60000 65536"/>
                <a:gd name="T15" fmla="*/ 0 w 429"/>
                <a:gd name="T16" fmla="*/ 0 h 106"/>
                <a:gd name="T17" fmla="*/ 429 w 429"/>
                <a:gd name="T18" fmla="*/ 106 h 106"/>
              </a:gdLst>
              <a:ahLst/>
              <a:cxnLst>
                <a:cxn ang="T10">
                  <a:pos x="T0" y="T1"/>
                </a:cxn>
                <a:cxn ang="T11">
                  <a:pos x="T2" y="T3"/>
                </a:cxn>
                <a:cxn ang="T12">
                  <a:pos x="T4" y="T5"/>
                </a:cxn>
                <a:cxn ang="T13">
                  <a:pos x="T6" y="T7"/>
                </a:cxn>
                <a:cxn ang="T14">
                  <a:pos x="T8" y="T9"/>
                </a:cxn>
              </a:cxnLst>
              <a:rect l="T15" t="T16" r="T17" b="T18"/>
              <a:pathLst>
                <a:path w="429" h="106">
                  <a:moveTo>
                    <a:pt x="0" y="105"/>
                  </a:moveTo>
                  <a:lnTo>
                    <a:pt x="321" y="105"/>
                  </a:lnTo>
                  <a:lnTo>
                    <a:pt x="428" y="0"/>
                  </a:lnTo>
                  <a:lnTo>
                    <a:pt x="107" y="0"/>
                  </a:lnTo>
                  <a:lnTo>
                    <a:pt x="0" y="105"/>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36" name="Freeform 563"/>
            <p:cNvSpPr>
              <a:spLocks/>
            </p:cNvSpPr>
            <p:nvPr/>
          </p:nvSpPr>
          <p:spPr bwMode="auto">
            <a:xfrm>
              <a:off x="2244" y="702"/>
              <a:ext cx="190" cy="158"/>
            </a:xfrm>
            <a:custGeom>
              <a:avLst/>
              <a:gdLst>
                <a:gd name="T0" fmla="*/ 0 w 189"/>
                <a:gd name="T1" fmla="*/ 160 h 161"/>
                <a:gd name="T2" fmla="*/ 81 w 189"/>
                <a:gd name="T3" fmla="*/ 107 h 161"/>
                <a:gd name="T4" fmla="*/ 188 w 189"/>
                <a:gd name="T5" fmla="*/ 0 h 161"/>
                <a:gd name="T6" fmla="*/ 161 w 189"/>
                <a:gd name="T7" fmla="*/ 0 h 161"/>
                <a:gd name="T8" fmla="*/ 0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0" y="160"/>
                  </a:moveTo>
                  <a:lnTo>
                    <a:pt x="81" y="107"/>
                  </a:lnTo>
                  <a:lnTo>
                    <a:pt x="188" y="0"/>
                  </a:lnTo>
                  <a:lnTo>
                    <a:pt x="161"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37" name="Freeform 564"/>
            <p:cNvSpPr>
              <a:spLocks/>
            </p:cNvSpPr>
            <p:nvPr/>
          </p:nvSpPr>
          <p:spPr bwMode="auto">
            <a:xfrm>
              <a:off x="2648" y="702"/>
              <a:ext cx="187" cy="158"/>
            </a:xfrm>
            <a:custGeom>
              <a:avLst/>
              <a:gdLst>
                <a:gd name="T0" fmla="*/ 26 w 186"/>
                <a:gd name="T1" fmla="*/ 160 h 161"/>
                <a:gd name="T2" fmla="*/ 0 w 186"/>
                <a:gd name="T3" fmla="*/ 107 h 161"/>
                <a:gd name="T4" fmla="*/ 106 w 186"/>
                <a:gd name="T5" fmla="*/ 0 h 161"/>
                <a:gd name="T6" fmla="*/ 185 w 186"/>
                <a:gd name="T7" fmla="*/ 0 h 161"/>
                <a:gd name="T8" fmla="*/ 26 w 186"/>
                <a:gd name="T9" fmla="*/ 160 h 161"/>
                <a:gd name="T10" fmla="*/ 0 60000 65536"/>
                <a:gd name="T11" fmla="*/ 0 60000 65536"/>
                <a:gd name="T12" fmla="*/ 0 60000 65536"/>
                <a:gd name="T13" fmla="*/ 0 60000 65536"/>
                <a:gd name="T14" fmla="*/ 0 60000 65536"/>
                <a:gd name="T15" fmla="*/ 0 w 186"/>
                <a:gd name="T16" fmla="*/ 0 h 161"/>
                <a:gd name="T17" fmla="*/ 186 w 186"/>
                <a:gd name="T18" fmla="*/ 161 h 161"/>
              </a:gdLst>
              <a:ahLst/>
              <a:cxnLst>
                <a:cxn ang="T10">
                  <a:pos x="T0" y="T1"/>
                </a:cxn>
                <a:cxn ang="T11">
                  <a:pos x="T2" y="T3"/>
                </a:cxn>
                <a:cxn ang="T12">
                  <a:pos x="T4" y="T5"/>
                </a:cxn>
                <a:cxn ang="T13">
                  <a:pos x="T6" y="T7"/>
                </a:cxn>
                <a:cxn ang="T14">
                  <a:pos x="T8" y="T9"/>
                </a:cxn>
              </a:cxnLst>
              <a:rect l="T15" t="T16" r="T17" b="T18"/>
              <a:pathLst>
                <a:path w="186" h="161">
                  <a:moveTo>
                    <a:pt x="26" y="160"/>
                  </a:moveTo>
                  <a:lnTo>
                    <a:pt x="0" y="107"/>
                  </a:lnTo>
                  <a:lnTo>
                    <a:pt x="106" y="0"/>
                  </a:lnTo>
                  <a:lnTo>
                    <a:pt x="185" y="0"/>
                  </a:lnTo>
                  <a:lnTo>
                    <a:pt x="26"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38" name="Freeform 565"/>
            <p:cNvSpPr>
              <a:spLocks/>
            </p:cNvSpPr>
            <p:nvPr/>
          </p:nvSpPr>
          <p:spPr bwMode="auto">
            <a:xfrm>
              <a:off x="2244" y="806"/>
              <a:ext cx="431" cy="54"/>
            </a:xfrm>
            <a:custGeom>
              <a:avLst/>
              <a:gdLst>
                <a:gd name="T0" fmla="*/ 0 w 429"/>
                <a:gd name="T1" fmla="*/ 55 h 56"/>
                <a:gd name="T2" fmla="*/ 80 w 429"/>
                <a:gd name="T3" fmla="*/ 0 h 56"/>
                <a:gd name="T4" fmla="*/ 401 w 429"/>
                <a:gd name="T5" fmla="*/ 0 h 56"/>
                <a:gd name="T6" fmla="*/ 428 w 429"/>
                <a:gd name="T7" fmla="*/ 55 h 56"/>
                <a:gd name="T8" fmla="*/ 0 w 429"/>
                <a:gd name="T9" fmla="*/ 55 h 56"/>
                <a:gd name="T10" fmla="*/ 0 60000 65536"/>
                <a:gd name="T11" fmla="*/ 0 60000 65536"/>
                <a:gd name="T12" fmla="*/ 0 60000 65536"/>
                <a:gd name="T13" fmla="*/ 0 60000 65536"/>
                <a:gd name="T14" fmla="*/ 0 60000 65536"/>
                <a:gd name="T15" fmla="*/ 0 w 429"/>
                <a:gd name="T16" fmla="*/ 0 h 56"/>
                <a:gd name="T17" fmla="*/ 429 w 429"/>
                <a:gd name="T18" fmla="*/ 56 h 56"/>
              </a:gdLst>
              <a:ahLst/>
              <a:cxnLst>
                <a:cxn ang="T10">
                  <a:pos x="T0" y="T1"/>
                </a:cxn>
                <a:cxn ang="T11">
                  <a:pos x="T2" y="T3"/>
                </a:cxn>
                <a:cxn ang="T12">
                  <a:pos x="T4" y="T5"/>
                </a:cxn>
                <a:cxn ang="T13">
                  <a:pos x="T6" y="T7"/>
                </a:cxn>
                <a:cxn ang="T14">
                  <a:pos x="T8" y="T9"/>
                </a:cxn>
              </a:cxnLst>
              <a:rect l="T15" t="T16" r="T17" b="T18"/>
              <a:pathLst>
                <a:path w="429" h="56">
                  <a:moveTo>
                    <a:pt x="0" y="55"/>
                  </a:moveTo>
                  <a:lnTo>
                    <a:pt x="80" y="0"/>
                  </a:lnTo>
                  <a:lnTo>
                    <a:pt x="401" y="0"/>
                  </a:lnTo>
                  <a:lnTo>
                    <a:pt x="428" y="55"/>
                  </a:lnTo>
                  <a:lnTo>
                    <a:pt x="0" y="55"/>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39" name="Freeform 566"/>
            <p:cNvSpPr>
              <a:spLocks/>
            </p:cNvSpPr>
            <p:nvPr/>
          </p:nvSpPr>
          <p:spPr bwMode="auto">
            <a:xfrm>
              <a:off x="3340" y="540"/>
              <a:ext cx="427" cy="108"/>
            </a:xfrm>
            <a:custGeom>
              <a:avLst/>
              <a:gdLst>
                <a:gd name="T0" fmla="*/ 0 w 428"/>
                <a:gd name="T1" fmla="*/ 105 h 106"/>
                <a:gd name="T2" fmla="*/ 320 w 428"/>
                <a:gd name="T3" fmla="*/ 105 h 106"/>
                <a:gd name="T4" fmla="*/ 427 w 428"/>
                <a:gd name="T5" fmla="*/ 0 h 106"/>
                <a:gd name="T6" fmla="*/ 107 w 428"/>
                <a:gd name="T7" fmla="*/ 0 h 106"/>
                <a:gd name="T8" fmla="*/ 0 w 428"/>
                <a:gd name="T9" fmla="*/ 105 h 106"/>
                <a:gd name="T10" fmla="*/ 0 60000 65536"/>
                <a:gd name="T11" fmla="*/ 0 60000 65536"/>
                <a:gd name="T12" fmla="*/ 0 60000 65536"/>
                <a:gd name="T13" fmla="*/ 0 60000 65536"/>
                <a:gd name="T14" fmla="*/ 0 60000 65536"/>
                <a:gd name="T15" fmla="*/ 0 w 428"/>
                <a:gd name="T16" fmla="*/ 0 h 106"/>
                <a:gd name="T17" fmla="*/ 428 w 428"/>
                <a:gd name="T18" fmla="*/ 106 h 106"/>
              </a:gdLst>
              <a:ahLst/>
              <a:cxnLst>
                <a:cxn ang="T10">
                  <a:pos x="T0" y="T1"/>
                </a:cxn>
                <a:cxn ang="T11">
                  <a:pos x="T2" y="T3"/>
                </a:cxn>
                <a:cxn ang="T12">
                  <a:pos x="T4" y="T5"/>
                </a:cxn>
                <a:cxn ang="T13">
                  <a:pos x="T6" y="T7"/>
                </a:cxn>
                <a:cxn ang="T14">
                  <a:pos x="T8" y="T9"/>
                </a:cxn>
              </a:cxnLst>
              <a:rect l="T15" t="T16" r="T17" b="T18"/>
              <a:pathLst>
                <a:path w="428" h="106">
                  <a:moveTo>
                    <a:pt x="0" y="105"/>
                  </a:moveTo>
                  <a:lnTo>
                    <a:pt x="320" y="105"/>
                  </a:lnTo>
                  <a:lnTo>
                    <a:pt x="427" y="0"/>
                  </a:lnTo>
                  <a:lnTo>
                    <a:pt x="107" y="0"/>
                  </a:lnTo>
                  <a:lnTo>
                    <a:pt x="0" y="105"/>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40" name="Freeform 567"/>
            <p:cNvSpPr>
              <a:spLocks/>
            </p:cNvSpPr>
            <p:nvPr/>
          </p:nvSpPr>
          <p:spPr bwMode="auto">
            <a:xfrm>
              <a:off x="3262" y="540"/>
              <a:ext cx="183" cy="162"/>
            </a:xfrm>
            <a:custGeom>
              <a:avLst/>
              <a:gdLst>
                <a:gd name="T0" fmla="*/ 0 w 185"/>
                <a:gd name="T1" fmla="*/ 160 h 161"/>
                <a:gd name="T2" fmla="*/ 79 w 185"/>
                <a:gd name="T3" fmla="*/ 107 h 161"/>
                <a:gd name="T4" fmla="*/ 184 w 185"/>
                <a:gd name="T5" fmla="*/ 0 h 161"/>
                <a:gd name="T6" fmla="*/ 158 w 185"/>
                <a:gd name="T7" fmla="*/ 0 h 161"/>
                <a:gd name="T8" fmla="*/ 0 w 185"/>
                <a:gd name="T9" fmla="*/ 160 h 161"/>
                <a:gd name="T10" fmla="*/ 0 60000 65536"/>
                <a:gd name="T11" fmla="*/ 0 60000 65536"/>
                <a:gd name="T12" fmla="*/ 0 60000 65536"/>
                <a:gd name="T13" fmla="*/ 0 60000 65536"/>
                <a:gd name="T14" fmla="*/ 0 60000 65536"/>
                <a:gd name="T15" fmla="*/ 0 w 185"/>
                <a:gd name="T16" fmla="*/ 0 h 161"/>
                <a:gd name="T17" fmla="*/ 185 w 185"/>
                <a:gd name="T18" fmla="*/ 161 h 161"/>
              </a:gdLst>
              <a:ahLst/>
              <a:cxnLst>
                <a:cxn ang="T10">
                  <a:pos x="T0" y="T1"/>
                </a:cxn>
                <a:cxn ang="T11">
                  <a:pos x="T2" y="T3"/>
                </a:cxn>
                <a:cxn ang="T12">
                  <a:pos x="T4" y="T5"/>
                </a:cxn>
                <a:cxn ang="T13">
                  <a:pos x="T6" y="T7"/>
                </a:cxn>
                <a:cxn ang="T14">
                  <a:pos x="T8" y="T9"/>
                </a:cxn>
              </a:cxnLst>
              <a:rect l="T15" t="T16" r="T17" b="T18"/>
              <a:pathLst>
                <a:path w="185" h="161">
                  <a:moveTo>
                    <a:pt x="0" y="160"/>
                  </a:moveTo>
                  <a:lnTo>
                    <a:pt x="79" y="107"/>
                  </a:lnTo>
                  <a:lnTo>
                    <a:pt x="184" y="0"/>
                  </a:lnTo>
                  <a:lnTo>
                    <a:pt x="158"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41" name="Freeform 568"/>
            <p:cNvSpPr>
              <a:spLocks/>
            </p:cNvSpPr>
            <p:nvPr/>
          </p:nvSpPr>
          <p:spPr bwMode="auto">
            <a:xfrm>
              <a:off x="3662" y="540"/>
              <a:ext cx="187" cy="162"/>
            </a:xfrm>
            <a:custGeom>
              <a:avLst/>
              <a:gdLst>
                <a:gd name="T0" fmla="*/ 27 w 188"/>
                <a:gd name="T1" fmla="*/ 160 h 161"/>
                <a:gd name="T2" fmla="*/ 0 w 188"/>
                <a:gd name="T3" fmla="*/ 107 h 161"/>
                <a:gd name="T4" fmla="*/ 107 w 188"/>
                <a:gd name="T5" fmla="*/ 0 h 161"/>
                <a:gd name="T6" fmla="*/ 187 w 188"/>
                <a:gd name="T7" fmla="*/ 0 h 161"/>
                <a:gd name="T8" fmla="*/ 27 w 188"/>
                <a:gd name="T9" fmla="*/ 160 h 161"/>
                <a:gd name="T10" fmla="*/ 0 60000 65536"/>
                <a:gd name="T11" fmla="*/ 0 60000 65536"/>
                <a:gd name="T12" fmla="*/ 0 60000 65536"/>
                <a:gd name="T13" fmla="*/ 0 60000 65536"/>
                <a:gd name="T14" fmla="*/ 0 60000 65536"/>
                <a:gd name="T15" fmla="*/ 0 w 188"/>
                <a:gd name="T16" fmla="*/ 0 h 161"/>
                <a:gd name="T17" fmla="*/ 188 w 188"/>
                <a:gd name="T18" fmla="*/ 161 h 161"/>
              </a:gdLst>
              <a:ahLst/>
              <a:cxnLst>
                <a:cxn ang="T10">
                  <a:pos x="T0" y="T1"/>
                </a:cxn>
                <a:cxn ang="T11">
                  <a:pos x="T2" y="T3"/>
                </a:cxn>
                <a:cxn ang="T12">
                  <a:pos x="T4" y="T5"/>
                </a:cxn>
                <a:cxn ang="T13">
                  <a:pos x="T6" y="T7"/>
                </a:cxn>
                <a:cxn ang="T14">
                  <a:pos x="T8" y="T9"/>
                </a:cxn>
              </a:cxnLst>
              <a:rect l="T15" t="T16" r="T17" b="T18"/>
              <a:pathLst>
                <a:path w="188" h="161">
                  <a:moveTo>
                    <a:pt x="27" y="160"/>
                  </a:moveTo>
                  <a:lnTo>
                    <a:pt x="0" y="107"/>
                  </a:lnTo>
                  <a:lnTo>
                    <a:pt x="107" y="0"/>
                  </a:lnTo>
                  <a:lnTo>
                    <a:pt x="187"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42" name="Freeform 569"/>
            <p:cNvSpPr>
              <a:spLocks/>
            </p:cNvSpPr>
            <p:nvPr/>
          </p:nvSpPr>
          <p:spPr bwMode="auto">
            <a:xfrm>
              <a:off x="3262" y="644"/>
              <a:ext cx="427" cy="58"/>
            </a:xfrm>
            <a:custGeom>
              <a:avLst/>
              <a:gdLst>
                <a:gd name="T0" fmla="*/ 0 w 428"/>
                <a:gd name="T1" fmla="*/ 55 h 56"/>
                <a:gd name="T2" fmla="*/ 80 w 428"/>
                <a:gd name="T3" fmla="*/ 0 h 56"/>
                <a:gd name="T4" fmla="*/ 400 w 428"/>
                <a:gd name="T5" fmla="*/ 0 h 56"/>
                <a:gd name="T6" fmla="*/ 427 w 428"/>
                <a:gd name="T7" fmla="*/ 55 h 56"/>
                <a:gd name="T8" fmla="*/ 0 w 428"/>
                <a:gd name="T9" fmla="*/ 55 h 56"/>
                <a:gd name="T10" fmla="*/ 0 60000 65536"/>
                <a:gd name="T11" fmla="*/ 0 60000 65536"/>
                <a:gd name="T12" fmla="*/ 0 60000 65536"/>
                <a:gd name="T13" fmla="*/ 0 60000 65536"/>
                <a:gd name="T14" fmla="*/ 0 60000 65536"/>
                <a:gd name="T15" fmla="*/ 0 w 428"/>
                <a:gd name="T16" fmla="*/ 0 h 56"/>
                <a:gd name="T17" fmla="*/ 428 w 428"/>
                <a:gd name="T18" fmla="*/ 56 h 56"/>
              </a:gdLst>
              <a:ahLst/>
              <a:cxnLst>
                <a:cxn ang="T10">
                  <a:pos x="T0" y="T1"/>
                </a:cxn>
                <a:cxn ang="T11">
                  <a:pos x="T2" y="T3"/>
                </a:cxn>
                <a:cxn ang="T12">
                  <a:pos x="T4" y="T5"/>
                </a:cxn>
                <a:cxn ang="T13">
                  <a:pos x="T6" y="T7"/>
                </a:cxn>
                <a:cxn ang="T14">
                  <a:pos x="T8" y="T9"/>
                </a:cxn>
              </a:cxnLst>
              <a:rect l="T15" t="T16" r="T17" b="T18"/>
              <a:pathLst>
                <a:path w="428" h="56">
                  <a:moveTo>
                    <a:pt x="0" y="55"/>
                  </a:moveTo>
                  <a:lnTo>
                    <a:pt x="80" y="0"/>
                  </a:lnTo>
                  <a:lnTo>
                    <a:pt x="400" y="0"/>
                  </a:lnTo>
                  <a:lnTo>
                    <a:pt x="427" y="55"/>
                  </a:lnTo>
                  <a:lnTo>
                    <a:pt x="0" y="55"/>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43" name="Freeform 570"/>
            <p:cNvSpPr>
              <a:spLocks/>
            </p:cNvSpPr>
            <p:nvPr/>
          </p:nvSpPr>
          <p:spPr bwMode="auto">
            <a:xfrm>
              <a:off x="2913" y="540"/>
              <a:ext cx="431" cy="108"/>
            </a:xfrm>
            <a:custGeom>
              <a:avLst/>
              <a:gdLst>
                <a:gd name="T0" fmla="*/ 0 w 429"/>
                <a:gd name="T1" fmla="*/ 105 h 106"/>
                <a:gd name="T2" fmla="*/ 321 w 429"/>
                <a:gd name="T3" fmla="*/ 105 h 106"/>
                <a:gd name="T4" fmla="*/ 428 w 429"/>
                <a:gd name="T5" fmla="*/ 0 h 106"/>
                <a:gd name="T6" fmla="*/ 107 w 429"/>
                <a:gd name="T7" fmla="*/ 0 h 106"/>
                <a:gd name="T8" fmla="*/ 0 w 429"/>
                <a:gd name="T9" fmla="*/ 105 h 106"/>
                <a:gd name="T10" fmla="*/ 0 60000 65536"/>
                <a:gd name="T11" fmla="*/ 0 60000 65536"/>
                <a:gd name="T12" fmla="*/ 0 60000 65536"/>
                <a:gd name="T13" fmla="*/ 0 60000 65536"/>
                <a:gd name="T14" fmla="*/ 0 60000 65536"/>
                <a:gd name="T15" fmla="*/ 0 w 429"/>
                <a:gd name="T16" fmla="*/ 0 h 106"/>
                <a:gd name="T17" fmla="*/ 429 w 429"/>
                <a:gd name="T18" fmla="*/ 106 h 106"/>
              </a:gdLst>
              <a:ahLst/>
              <a:cxnLst>
                <a:cxn ang="T10">
                  <a:pos x="T0" y="T1"/>
                </a:cxn>
                <a:cxn ang="T11">
                  <a:pos x="T2" y="T3"/>
                </a:cxn>
                <a:cxn ang="T12">
                  <a:pos x="T4" y="T5"/>
                </a:cxn>
                <a:cxn ang="T13">
                  <a:pos x="T6" y="T7"/>
                </a:cxn>
                <a:cxn ang="T14">
                  <a:pos x="T8" y="T9"/>
                </a:cxn>
              </a:cxnLst>
              <a:rect l="T15" t="T16" r="T17" b="T18"/>
              <a:pathLst>
                <a:path w="429" h="106">
                  <a:moveTo>
                    <a:pt x="0" y="105"/>
                  </a:moveTo>
                  <a:lnTo>
                    <a:pt x="321" y="105"/>
                  </a:lnTo>
                  <a:lnTo>
                    <a:pt x="428" y="0"/>
                  </a:lnTo>
                  <a:lnTo>
                    <a:pt x="107" y="0"/>
                  </a:lnTo>
                  <a:lnTo>
                    <a:pt x="0" y="105"/>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44" name="Freeform 571"/>
            <p:cNvSpPr>
              <a:spLocks/>
            </p:cNvSpPr>
            <p:nvPr/>
          </p:nvSpPr>
          <p:spPr bwMode="auto">
            <a:xfrm>
              <a:off x="2831" y="540"/>
              <a:ext cx="190" cy="162"/>
            </a:xfrm>
            <a:custGeom>
              <a:avLst/>
              <a:gdLst>
                <a:gd name="T0" fmla="*/ 0 w 189"/>
                <a:gd name="T1" fmla="*/ 160 h 161"/>
                <a:gd name="T2" fmla="*/ 81 w 189"/>
                <a:gd name="T3" fmla="*/ 107 h 161"/>
                <a:gd name="T4" fmla="*/ 188 w 189"/>
                <a:gd name="T5" fmla="*/ 0 h 161"/>
                <a:gd name="T6" fmla="*/ 161 w 189"/>
                <a:gd name="T7" fmla="*/ 0 h 161"/>
                <a:gd name="T8" fmla="*/ 0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0" y="160"/>
                  </a:moveTo>
                  <a:lnTo>
                    <a:pt x="81" y="107"/>
                  </a:lnTo>
                  <a:lnTo>
                    <a:pt x="188" y="0"/>
                  </a:lnTo>
                  <a:lnTo>
                    <a:pt x="161"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45" name="Freeform 572"/>
            <p:cNvSpPr>
              <a:spLocks/>
            </p:cNvSpPr>
            <p:nvPr/>
          </p:nvSpPr>
          <p:spPr bwMode="auto">
            <a:xfrm>
              <a:off x="3232" y="540"/>
              <a:ext cx="190" cy="162"/>
            </a:xfrm>
            <a:custGeom>
              <a:avLst/>
              <a:gdLst>
                <a:gd name="T0" fmla="*/ 27 w 189"/>
                <a:gd name="T1" fmla="*/ 160 h 161"/>
                <a:gd name="T2" fmla="*/ 0 w 189"/>
                <a:gd name="T3" fmla="*/ 107 h 161"/>
                <a:gd name="T4" fmla="*/ 107 w 189"/>
                <a:gd name="T5" fmla="*/ 0 h 161"/>
                <a:gd name="T6" fmla="*/ 188 w 189"/>
                <a:gd name="T7" fmla="*/ 0 h 161"/>
                <a:gd name="T8" fmla="*/ 27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27" y="160"/>
                  </a:moveTo>
                  <a:lnTo>
                    <a:pt x="0" y="107"/>
                  </a:lnTo>
                  <a:lnTo>
                    <a:pt x="107" y="0"/>
                  </a:lnTo>
                  <a:lnTo>
                    <a:pt x="188"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46" name="Freeform 573"/>
            <p:cNvSpPr>
              <a:spLocks/>
            </p:cNvSpPr>
            <p:nvPr/>
          </p:nvSpPr>
          <p:spPr bwMode="auto">
            <a:xfrm>
              <a:off x="2831" y="644"/>
              <a:ext cx="431" cy="58"/>
            </a:xfrm>
            <a:custGeom>
              <a:avLst/>
              <a:gdLst>
                <a:gd name="T0" fmla="*/ 0 w 429"/>
                <a:gd name="T1" fmla="*/ 55 h 56"/>
                <a:gd name="T2" fmla="*/ 80 w 429"/>
                <a:gd name="T3" fmla="*/ 0 h 56"/>
                <a:gd name="T4" fmla="*/ 401 w 429"/>
                <a:gd name="T5" fmla="*/ 0 h 56"/>
                <a:gd name="T6" fmla="*/ 428 w 429"/>
                <a:gd name="T7" fmla="*/ 55 h 56"/>
                <a:gd name="T8" fmla="*/ 0 w 429"/>
                <a:gd name="T9" fmla="*/ 55 h 56"/>
                <a:gd name="T10" fmla="*/ 0 60000 65536"/>
                <a:gd name="T11" fmla="*/ 0 60000 65536"/>
                <a:gd name="T12" fmla="*/ 0 60000 65536"/>
                <a:gd name="T13" fmla="*/ 0 60000 65536"/>
                <a:gd name="T14" fmla="*/ 0 60000 65536"/>
                <a:gd name="T15" fmla="*/ 0 w 429"/>
                <a:gd name="T16" fmla="*/ 0 h 56"/>
                <a:gd name="T17" fmla="*/ 429 w 429"/>
                <a:gd name="T18" fmla="*/ 56 h 56"/>
              </a:gdLst>
              <a:ahLst/>
              <a:cxnLst>
                <a:cxn ang="T10">
                  <a:pos x="T0" y="T1"/>
                </a:cxn>
                <a:cxn ang="T11">
                  <a:pos x="T2" y="T3"/>
                </a:cxn>
                <a:cxn ang="T12">
                  <a:pos x="T4" y="T5"/>
                </a:cxn>
                <a:cxn ang="T13">
                  <a:pos x="T6" y="T7"/>
                </a:cxn>
                <a:cxn ang="T14">
                  <a:pos x="T8" y="T9"/>
                </a:cxn>
              </a:cxnLst>
              <a:rect l="T15" t="T16" r="T17" b="T18"/>
              <a:pathLst>
                <a:path w="429" h="56">
                  <a:moveTo>
                    <a:pt x="0" y="55"/>
                  </a:moveTo>
                  <a:lnTo>
                    <a:pt x="80" y="0"/>
                  </a:lnTo>
                  <a:lnTo>
                    <a:pt x="401" y="0"/>
                  </a:lnTo>
                  <a:lnTo>
                    <a:pt x="428" y="55"/>
                  </a:lnTo>
                  <a:lnTo>
                    <a:pt x="0" y="55"/>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47" name="Freeform 574"/>
            <p:cNvSpPr>
              <a:spLocks/>
            </p:cNvSpPr>
            <p:nvPr/>
          </p:nvSpPr>
          <p:spPr bwMode="auto">
            <a:xfrm>
              <a:off x="2489" y="540"/>
              <a:ext cx="424" cy="108"/>
            </a:xfrm>
            <a:custGeom>
              <a:avLst/>
              <a:gdLst>
                <a:gd name="T0" fmla="*/ 0 w 426"/>
                <a:gd name="T1" fmla="*/ 105 h 106"/>
                <a:gd name="T2" fmla="*/ 319 w 426"/>
                <a:gd name="T3" fmla="*/ 105 h 106"/>
                <a:gd name="T4" fmla="*/ 425 w 426"/>
                <a:gd name="T5" fmla="*/ 0 h 106"/>
                <a:gd name="T6" fmla="*/ 106 w 426"/>
                <a:gd name="T7" fmla="*/ 0 h 106"/>
                <a:gd name="T8" fmla="*/ 0 w 426"/>
                <a:gd name="T9" fmla="*/ 105 h 106"/>
                <a:gd name="T10" fmla="*/ 0 60000 65536"/>
                <a:gd name="T11" fmla="*/ 0 60000 65536"/>
                <a:gd name="T12" fmla="*/ 0 60000 65536"/>
                <a:gd name="T13" fmla="*/ 0 60000 65536"/>
                <a:gd name="T14" fmla="*/ 0 60000 65536"/>
                <a:gd name="T15" fmla="*/ 0 w 426"/>
                <a:gd name="T16" fmla="*/ 0 h 106"/>
                <a:gd name="T17" fmla="*/ 426 w 426"/>
                <a:gd name="T18" fmla="*/ 106 h 106"/>
              </a:gdLst>
              <a:ahLst/>
              <a:cxnLst>
                <a:cxn ang="T10">
                  <a:pos x="T0" y="T1"/>
                </a:cxn>
                <a:cxn ang="T11">
                  <a:pos x="T2" y="T3"/>
                </a:cxn>
                <a:cxn ang="T12">
                  <a:pos x="T4" y="T5"/>
                </a:cxn>
                <a:cxn ang="T13">
                  <a:pos x="T6" y="T7"/>
                </a:cxn>
                <a:cxn ang="T14">
                  <a:pos x="T8" y="T9"/>
                </a:cxn>
              </a:cxnLst>
              <a:rect l="T15" t="T16" r="T17" b="T18"/>
              <a:pathLst>
                <a:path w="426" h="106">
                  <a:moveTo>
                    <a:pt x="0" y="105"/>
                  </a:moveTo>
                  <a:lnTo>
                    <a:pt x="319" y="105"/>
                  </a:lnTo>
                  <a:lnTo>
                    <a:pt x="425" y="0"/>
                  </a:lnTo>
                  <a:lnTo>
                    <a:pt x="106" y="0"/>
                  </a:lnTo>
                  <a:lnTo>
                    <a:pt x="0" y="105"/>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48" name="Freeform 575"/>
            <p:cNvSpPr>
              <a:spLocks/>
            </p:cNvSpPr>
            <p:nvPr/>
          </p:nvSpPr>
          <p:spPr bwMode="auto">
            <a:xfrm>
              <a:off x="2404" y="540"/>
              <a:ext cx="190" cy="162"/>
            </a:xfrm>
            <a:custGeom>
              <a:avLst/>
              <a:gdLst>
                <a:gd name="T0" fmla="*/ 0 w 189"/>
                <a:gd name="T1" fmla="*/ 160 h 161"/>
                <a:gd name="T2" fmla="*/ 81 w 189"/>
                <a:gd name="T3" fmla="*/ 107 h 161"/>
                <a:gd name="T4" fmla="*/ 188 w 189"/>
                <a:gd name="T5" fmla="*/ 0 h 161"/>
                <a:gd name="T6" fmla="*/ 161 w 189"/>
                <a:gd name="T7" fmla="*/ 0 h 161"/>
                <a:gd name="T8" fmla="*/ 0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0" y="160"/>
                  </a:moveTo>
                  <a:lnTo>
                    <a:pt x="81" y="107"/>
                  </a:lnTo>
                  <a:lnTo>
                    <a:pt x="188" y="0"/>
                  </a:lnTo>
                  <a:lnTo>
                    <a:pt x="161"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49" name="Freeform 576"/>
            <p:cNvSpPr>
              <a:spLocks/>
            </p:cNvSpPr>
            <p:nvPr/>
          </p:nvSpPr>
          <p:spPr bwMode="auto">
            <a:xfrm>
              <a:off x="2804" y="540"/>
              <a:ext cx="190" cy="162"/>
            </a:xfrm>
            <a:custGeom>
              <a:avLst/>
              <a:gdLst>
                <a:gd name="T0" fmla="*/ 27 w 189"/>
                <a:gd name="T1" fmla="*/ 160 h 161"/>
                <a:gd name="T2" fmla="*/ 0 w 189"/>
                <a:gd name="T3" fmla="*/ 107 h 161"/>
                <a:gd name="T4" fmla="*/ 107 w 189"/>
                <a:gd name="T5" fmla="*/ 0 h 161"/>
                <a:gd name="T6" fmla="*/ 188 w 189"/>
                <a:gd name="T7" fmla="*/ 0 h 161"/>
                <a:gd name="T8" fmla="*/ 27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27" y="160"/>
                  </a:moveTo>
                  <a:lnTo>
                    <a:pt x="0" y="107"/>
                  </a:lnTo>
                  <a:lnTo>
                    <a:pt x="107" y="0"/>
                  </a:lnTo>
                  <a:lnTo>
                    <a:pt x="188"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50" name="Freeform 577"/>
            <p:cNvSpPr>
              <a:spLocks/>
            </p:cNvSpPr>
            <p:nvPr/>
          </p:nvSpPr>
          <p:spPr bwMode="auto">
            <a:xfrm>
              <a:off x="2404" y="644"/>
              <a:ext cx="431" cy="58"/>
            </a:xfrm>
            <a:custGeom>
              <a:avLst/>
              <a:gdLst>
                <a:gd name="T0" fmla="*/ 0 w 429"/>
                <a:gd name="T1" fmla="*/ 55 h 56"/>
                <a:gd name="T2" fmla="*/ 80 w 429"/>
                <a:gd name="T3" fmla="*/ 0 h 56"/>
                <a:gd name="T4" fmla="*/ 401 w 429"/>
                <a:gd name="T5" fmla="*/ 0 h 56"/>
                <a:gd name="T6" fmla="*/ 428 w 429"/>
                <a:gd name="T7" fmla="*/ 55 h 56"/>
                <a:gd name="T8" fmla="*/ 0 w 429"/>
                <a:gd name="T9" fmla="*/ 55 h 56"/>
                <a:gd name="T10" fmla="*/ 0 60000 65536"/>
                <a:gd name="T11" fmla="*/ 0 60000 65536"/>
                <a:gd name="T12" fmla="*/ 0 60000 65536"/>
                <a:gd name="T13" fmla="*/ 0 60000 65536"/>
                <a:gd name="T14" fmla="*/ 0 60000 65536"/>
                <a:gd name="T15" fmla="*/ 0 w 429"/>
                <a:gd name="T16" fmla="*/ 0 h 56"/>
                <a:gd name="T17" fmla="*/ 429 w 429"/>
                <a:gd name="T18" fmla="*/ 56 h 56"/>
              </a:gdLst>
              <a:ahLst/>
              <a:cxnLst>
                <a:cxn ang="T10">
                  <a:pos x="T0" y="T1"/>
                </a:cxn>
                <a:cxn ang="T11">
                  <a:pos x="T2" y="T3"/>
                </a:cxn>
                <a:cxn ang="T12">
                  <a:pos x="T4" y="T5"/>
                </a:cxn>
                <a:cxn ang="T13">
                  <a:pos x="T6" y="T7"/>
                </a:cxn>
                <a:cxn ang="T14">
                  <a:pos x="T8" y="T9"/>
                </a:cxn>
              </a:cxnLst>
              <a:rect l="T15" t="T16" r="T17" b="T18"/>
              <a:pathLst>
                <a:path w="429" h="56">
                  <a:moveTo>
                    <a:pt x="0" y="55"/>
                  </a:moveTo>
                  <a:lnTo>
                    <a:pt x="80" y="0"/>
                  </a:lnTo>
                  <a:lnTo>
                    <a:pt x="401" y="0"/>
                  </a:lnTo>
                  <a:lnTo>
                    <a:pt x="428" y="55"/>
                  </a:lnTo>
                  <a:lnTo>
                    <a:pt x="0" y="55"/>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51" name="Freeform 578"/>
            <p:cNvSpPr>
              <a:spLocks/>
            </p:cNvSpPr>
            <p:nvPr/>
          </p:nvSpPr>
          <p:spPr bwMode="auto">
            <a:xfrm>
              <a:off x="2950" y="1442"/>
              <a:ext cx="427" cy="428"/>
            </a:xfrm>
            <a:custGeom>
              <a:avLst/>
              <a:gdLst>
                <a:gd name="T0" fmla="*/ 427 w 428"/>
                <a:gd name="T1" fmla="*/ 0 h 428"/>
                <a:gd name="T2" fmla="*/ 0 w 428"/>
                <a:gd name="T3" fmla="*/ 427 h 428"/>
                <a:gd name="T4" fmla="*/ 427 w 428"/>
                <a:gd name="T5" fmla="*/ 427 h 428"/>
                <a:gd name="T6" fmla="*/ 427 w 428"/>
                <a:gd name="T7" fmla="*/ 0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427" y="0"/>
                  </a:moveTo>
                  <a:lnTo>
                    <a:pt x="0" y="427"/>
                  </a:lnTo>
                  <a:lnTo>
                    <a:pt x="427" y="427"/>
                  </a:lnTo>
                  <a:lnTo>
                    <a:pt x="427" y="0"/>
                  </a:lnTo>
                </a:path>
              </a:pathLst>
            </a:custGeom>
            <a:solidFill>
              <a:srgbClr val="6E0043"/>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52" name="Freeform 579"/>
            <p:cNvSpPr>
              <a:spLocks/>
            </p:cNvSpPr>
            <p:nvPr/>
          </p:nvSpPr>
          <p:spPr bwMode="auto">
            <a:xfrm>
              <a:off x="2950" y="1442"/>
              <a:ext cx="427" cy="428"/>
            </a:xfrm>
            <a:custGeom>
              <a:avLst/>
              <a:gdLst>
                <a:gd name="T0" fmla="*/ 0 w 428"/>
                <a:gd name="T1" fmla="*/ 427 h 428"/>
                <a:gd name="T2" fmla="*/ 427 w 428"/>
                <a:gd name="T3" fmla="*/ 0 h 428"/>
                <a:gd name="T4" fmla="*/ 0 w 428"/>
                <a:gd name="T5" fmla="*/ 0 h 428"/>
                <a:gd name="T6" fmla="*/ 0 w 428"/>
                <a:gd name="T7" fmla="*/ 427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0" y="427"/>
                  </a:moveTo>
                  <a:lnTo>
                    <a:pt x="427" y="0"/>
                  </a:lnTo>
                  <a:lnTo>
                    <a:pt x="0" y="0"/>
                  </a:lnTo>
                  <a:lnTo>
                    <a:pt x="0" y="427"/>
                  </a:lnTo>
                </a:path>
              </a:pathLst>
            </a:custGeom>
            <a:solidFill>
              <a:srgbClr val="F95AB7"/>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53" name="Rectangle 580"/>
            <p:cNvSpPr>
              <a:spLocks noChangeArrowheads="1"/>
            </p:cNvSpPr>
            <p:nvPr/>
          </p:nvSpPr>
          <p:spPr bwMode="auto">
            <a:xfrm>
              <a:off x="2998" y="1492"/>
              <a:ext cx="319" cy="320"/>
            </a:xfrm>
            <a:prstGeom prst="rect">
              <a:avLst/>
            </a:prstGeom>
            <a:solidFill>
              <a:srgbClr val="006699"/>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54" name="Freeform 581"/>
            <p:cNvSpPr>
              <a:spLocks/>
            </p:cNvSpPr>
            <p:nvPr/>
          </p:nvSpPr>
          <p:spPr bwMode="auto">
            <a:xfrm>
              <a:off x="2516" y="1442"/>
              <a:ext cx="427" cy="428"/>
            </a:xfrm>
            <a:custGeom>
              <a:avLst/>
              <a:gdLst>
                <a:gd name="T0" fmla="*/ 427 w 428"/>
                <a:gd name="T1" fmla="*/ 0 h 428"/>
                <a:gd name="T2" fmla="*/ 0 w 428"/>
                <a:gd name="T3" fmla="*/ 427 h 428"/>
                <a:gd name="T4" fmla="*/ 427 w 428"/>
                <a:gd name="T5" fmla="*/ 427 h 428"/>
                <a:gd name="T6" fmla="*/ 427 w 428"/>
                <a:gd name="T7" fmla="*/ 0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427" y="0"/>
                  </a:moveTo>
                  <a:lnTo>
                    <a:pt x="0" y="427"/>
                  </a:lnTo>
                  <a:lnTo>
                    <a:pt x="427" y="427"/>
                  </a:lnTo>
                  <a:lnTo>
                    <a:pt x="427"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55" name="Freeform 582"/>
            <p:cNvSpPr>
              <a:spLocks/>
            </p:cNvSpPr>
            <p:nvPr/>
          </p:nvSpPr>
          <p:spPr bwMode="auto">
            <a:xfrm>
              <a:off x="2516" y="1442"/>
              <a:ext cx="427" cy="428"/>
            </a:xfrm>
            <a:custGeom>
              <a:avLst/>
              <a:gdLst>
                <a:gd name="T0" fmla="*/ 0 w 428"/>
                <a:gd name="T1" fmla="*/ 427 h 428"/>
                <a:gd name="T2" fmla="*/ 427 w 428"/>
                <a:gd name="T3" fmla="*/ 0 h 428"/>
                <a:gd name="T4" fmla="*/ 0 w 428"/>
                <a:gd name="T5" fmla="*/ 0 h 428"/>
                <a:gd name="T6" fmla="*/ 0 w 428"/>
                <a:gd name="T7" fmla="*/ 427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0" y="427"/>
                  </a:moveTo>
                  <a:lnTo>
                    <a:pt x="427" y="0"/>
                  </a:lnTo>
                  <a:lnTo>
                    <a:pt x="0" y="0"/>
                  </a:lnTo>
                  <a:lnTo>
                    <a:pt x="0" y="42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56" name="Rectangle 583"/>
            <p:cNvSpPr>
              <a:spLocks noChangeArrowheads="1"/>
            </p:cNvSpPr>
            <p:nvPr/>
          </p:nvSpPr>
          <p:spPr bwMode="auto">
            <a:xfrm>
              <a:off x="2567" y="1492"/>
              <a:ext cx="322" cy="320"/>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57" name="Freeform 584"/>
            <p:cNvSpPr>
              <a:spLocks/>
            </p:cNvSpPr>
            <p:nvPr/>
          </p:nvSpPr>
          <p:spPr bwMode="auto">
            <a:xfrm>
              <a:off x="2085" y="1442"/>
              <a:ext cx="427" cy="428"/>
            </a:xfrm>
            <a:custGeom>
              <a:avLst/>
              <a:gdLst>
                <a:gd name="T0" fmla="*/ 428 w 429"/>
                <a:gd name="T1" fmla="*/ 0 h 428"/>
                <a:gd name="T2" fmla="*/ 0 w 429"/>
                <a:gd name="T3" fmla="*/ 427 h 428"/>
                <a:gd name="T4" fmla="*/ 428 w 429"/>
                <a:gd name="T5" fmla="*/ 427 h 428"/>
                <a:gd name="T6" fmla="*/ 428 w 429"/>
                <a:gd name="T7" fmla="*/ 0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428" y="0"/>
                  </a:moveTo>
                  <a:lnTo>
                    <a:pt x="0" y="427"/>
                  </a:lnTo>
                  <a:lnTo>
                    <a:pt x="428" y="427"/>
                  </a:lnTo>
                  <a:lnTo>
                    <a:pt x="428"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58" name="Freeform 585"/>
            <p:cNvSpPr>
              <a:spLocks/>
            </p:cNvSpPr>
            <p:nvPr/>
          </p:nvSpPr>
          <p:spPr bwMode="auto">
            <a:xfrm>
              <a:off x="2085" y="1442"/>
              <a:ext cx="427" cy="428"/>
            </a:xfrm>
            <a:custGeom>
              <a:avLst/>
              <a:gdLst>
                <a:gd name="T0" fmla="*/ 0 w 429"/>
                <a:gd name="T1" fmla="*/ 427 h 428"/>
                <a:gd name="T2" fmla="*/ 428 w 429"/>
                <a:gd name="T3" fmla="*/ 0 h 428"/>
                <a:gd name="T4" fmla="*/ 0 w 429"/>
                <a:gd name="T5" fmla="*/ 0 h 428"/>
                <a:gd name="T6" fmla="*/ 0 w 429"/>
                <a:gd name="T7" fmla="*/ 427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0" y="427"/>
                  </a:moveTo>
                  <a:lnTo>
                    <a:pt x="428" y="0"/>
                  </a:lnTo>
                  <a:lnTo>
                    <a:pt x="0" y="0"/>
                  </a:lnTo>
                  <a:lnTo>
                    <a:pt x="0" y="42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59" name="Rectangle 586"/>
            <p:cNvSpPr>
              <a:spLocks noChangeArrowheads="1"/>
            </p:cNvSpPr>
            <p:nvPr/>
          </p:nvSpPr>
          <p:spPr bwMode="auto">
            <a:xfrm>
              <a:off x="2136" y="1492"/>
              <a:ext cx="322" cy="320"/>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60" name="Freeform 587"/>
            <p:cNvSpPr>
              <a:spLocks/>
            </p:cNvSpPr>
            <p:nvPr/>
          </p:nvSpPr>
          <p:spPr bwMode="auto">
            <a:xfrm>
              <a:off x="2940" y="1014"/>
              <a:ext cx="431" cy="424"/>
            </a:xfrm>
            <a:custGeom>
              <a:avLst/>
              <a:gdLst>
                <a:gd name="T0" fmla="*/ 427 w 428"/>
                <a:gd name="T1" fmla="*/ 0 h 425"/>
                <a:gd name="T2" fmla="*/ 0 w 428"/>
                <a:gd name="T3" fmla="*/ 424 h 425"/>
                <a:gd name="T4" fmla="*/ 427 w 428"/>
                <a:gd name="T5" fmla="*/ 424 h 425"/>
                <a:gd name="T6" fmla="*/ 427 w 428"/>
                <a:gd name="T7" fmla="*/ 0 h 425"/>
                <a:gd name="T8" fmla="*/ 0 60000 65536"/>
                <a:gd name="T9" fmla="*/ 0 60000 65536"/>
                <a:gd name="T10" fmla="*/ 0 60000 65536"/>
                <a:gd name="T11" fmla="*/ 0 60000 65536"/>
                <a:gd name="T12" fmla="*/ 0 w 428"/>
                <a:gd name="T13" fmla="*/ 0 h 425"/>
                <a:gd name="T14" fmla="*/ 428 w 428"/>
                <a:gd name="T15" fmla="*/ 425 h 425"/>
              </a:gdLst>
              <a:ahLst/>
              <a:cxnLst>
                <a:cxn ang="T8">
                  <a:pos x="T0" y="T1"/>
                </a:cxn>
                <a:cxn ang="T9">
                  <a:pos x="T2" y="T3"/>
                </a:cxn>
                <a:cxn ang="T10">
                  <a:pos x="T4" y="T5"/>
                </a:cxn>
                <a:cxn ang="T11">
                  <a:pos x="T6" y="T7"/>
                </a:cxn>
              </a:cxnLst>
              <a:rect l="T12" t="T13" r="T14" b="T15"/>
              <a:pathLst>
                <a:path w="428" h="425">
                  <a:moveTo>
                    <a:pt x="427" y="0"/>
                  </a:moveTo>
                  <a:lnTo>
                    <a:pt x="0" y="424"/>
                  </a:lnTo>
                  <a:lnTo>
                    <a:pt x="427" y="424"/>
                  </a:lnTo>
                  <a:lnTo>
                    <a:pt x="427"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61" name="Freeform 588"/>
            <p:cNvSpPr>
              <a:spLocks/>
            </p:cNvSpPr>
            <p:nvPr/>
          </p:nvSpPr>
          <p:spPr bwMode="auto">
            <a:xfrm>
              <a:off x="2940" y="1014"/>
              <a:ext cx="431" cy="424"/>
            </a:xfrm>
            <a:custGeom>
              <a:avLst/>
              <a:gdLst>
                <a:gd name="T0" fmla="*/ 0 w 428"/>
                <a:gd name="T1" fmla="*/ 424 h 425"/>
                <a:gd name="T2" fmla="*/ 427 w 428"/>
                <a:gd name="T3" fmla="*/ 0 h 425"/>
                <a:gd name="T4" fmla="*/ 0 w 428"/>
                <a:gd name="T5" fmla="*/ 0 h 425"/>
                <a:gd name="T6" fmla="*/ 0 w 428"/>
                <a:gd name="T7" fmla="*/ 424 h 425"/>
                <a:gd name="T8" fmla="*/ 0 60000 65536"/>
                <a:gd name="T9" fmla="*/ 0 60000 65536"/>
                <a:gd name="T10" fmla="*/ 0 60000 65536"/>
                <a:gd name="T11" fmla="*/ 0 60000 65536"/>
                <a:gd name="T12" fmla="*/ 0 w 428"/>
                <a:gd name="T13" fmla="*/ 0 h 425"/>
                <a:gd name="T14" fmla="*/ 428 w 428"/>
                <a:gd name="T15" fmla="*/ 425 h 425"/>
              </a:gdLst>
              <a:ahLst/>
              <a:cxnLst>
                <a:cxn ang="T8">
                  <a:pos x="T0" y="T1"/>
                </a:cxn>
                <a:cxn ang="T9">
                  <a:pos x="T2" y="T3"/>
                </a:cxn>
                <a:cxn ang="T10">
                  <a:pos x="T4" y="T5"/>
                </a:cxn>
                <a:cxn ang="T11">
                  <a:pos x="T6" y="T7"/>
                </a:cxn>
              </a:cxnLst>
              <a:rect l="T12" t="T13" r="T14" b="T15"/>
              <a:pathLst>
                <a:path w="428" h="425">
                  <a:moveTo>
                    <a:pt x="0" y="424"/>
                  </a:moveTo>
                  <a:lnTo>
                    <a:pt x="427" y="0"/>
                  </a:lnTo>
                  <a:lnTo>
                    <a:pt x="0" y="0"/>
                  </a:lnTo>
                  <a:lnTo>
                    <a:pt x="0" y="424"/>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62" name="Rectangle 589"/>
            <p:cNvSpPr>
              <a:spLocks noChangeArrowheads="1"/>
            </p:cNvSpPr>
            <p:nvPr/>
          </p:nvSpPr>
          <p:spPr bwMode="auto">
            <a:xfrm>
              <a:off x="2991" y="1068"/>
              <a:ext cx="319" cy="316"/>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63" name="Freeform 590"/>
            <p:cNvSpPr>
              <a:spLocks/>
            </p:cNvSpPr>
            <p:nvPr/>
          </p:nvSpPr>
          <p:spPr bwMode="auto">
            <a:xfrm>
              <a:off x="2512" y="1014"/>
              <a:ext cx="431" cy="424"/>
            </a:xfrm>
            <a:custGeom>
              <a:avLst/>
              <a:gdLst>
                <a:gd name="T0" fmla="*/ 428 w 429"/>
                <a:gd name="T1" fmla="*/ 0 h 425"/>
                <a:gd name="T2" fmla="*/ 0 w 429"/>
                <a:gd name="T3" fmla="*/ 424 h 425"/>
                <a:gd name="T4" fmla="*/ 428 w 429"/>
                <a:gd name="T5" fmla="*/ 424 h 425"/>
                <a:gd name="T6" fmla="*/ 428 w 429"/>
                <a:gd name="T7" fmla="*/ 0 h 425"/>
                <a:gd name="T8" fmla="*/ 0 60000 65536"/>
                <a:gd name="T9" fmla="*/ 0 60000 65536"/>
                <a:gd name="T10" fmla="*/ 0 60000 65536"/>
                <a:gd name="T11" fmla="*/ 0 60000 65536"/>
                <a:gd name="T12" fmla="*/ 0 w 429"/>
                <a:gd name="T13" fmla="*/ 0 h 425"/>
                <a:gd name="T14" fmla="*/ 429 w 429"/>
                <a:gd name="T15" fmla="*/ 425 h 425"/>
              </a:gdLst>
              <a:ahLst/>
              <a:cxnLst>
                <a:cxn ang="T8">
                  <a:pos x="T0" y="T1"/>
                </a:cxn>
                <a:cxn ang="T9">
                  <a:pos x="T2" y="T3"/>
                </a:cxn>
                <a:cxn ang="T10">
                  <a:pos x="T4" y="T5"/>
                </a:cxn>
                <a:cxn ang="T11">
                  <a:pos x="T6" y="T7"/>
                </a:cxn>
              </a:cxnLst>
              <a:rect l="T12" t="T13" r="T14" b="T15"/>
              <a:pathLst>
                <a:path w="429" h="425">
                  <a:moveTo>
                    <a:pt x="428" y="0"/>
                  </a:moveTo>
                  <a:lnTo>
                    <a:pt x="0" y="424"/>
                  </a:lnTo>
                  <a:lnTo>
                    <a:pt x="428" y="424"/>
                  </a:lnTo>
                  <a:lnTo>
                    <a:pt x="428"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64" name="Freeform 591"/>
            <p:cNvSpPr>
              <a:spLocks/>
            </p:cNvSpPr>
            <p:nvPr/>
          </p:nvSpPr>
          <p:spPr bwMode="auto">
            <a:xfrm>
              <a:off x="2512" y="1014"/>
              <a:ext cx="431" cy="424"/>
            </a:xfrm>
            <a:custGeom>
              <a:avLst/>
              <a:gdLst>
                <a:gd name="T0" fmla="*/ 0 w 429"/>
                <a:gd name="T1" fmla="*/ 424 h 425"/>
                <a:gd name="T2" fmla="*/ 428 w 429"/>
                <a:gd name="T3" fmla="*/ 0 h 425"/>
                <a:gd name="T4" fmla="*/ 0 w 429"/>
                <a:gd name="T5" fmla="*/ 0 h 425"/>
                <a:gd name="T6" fmla="*/ 0 w 429"/>
                <a:gd name="T7" fmla="*/ 424 h 425"/>
                <a:gd name="T8" fmla="*/ 0 60000 65536"/>
                <a:gd name="T9" fmla="*/ 0 60000 65536"/>
                <a:gd name="T10" fmla="*/ 0 60000 65536"/>
                <a:gd name="T11" fmla="*/ 0 60000 65536"/>
                <a:gd name="T12" fmla="*/ 0 w 429"/>
                <a:gd name="T13" fmla="*/ 0 h 425"/>
                <a:gd name="T14" fmla="*/ 429 w 429"/>
                <a:gd name="T15" fmla="*/ 425 h 425"/>
              </a:gdLst>
              <a:ahLst/>
              <a:cxnLst>
                <a:cxn ang="T8">
                  <a:pos x="T0" y="T1"/>
                </a:cxn>
                <a:cxn ang="T9">
                  <a:pos x="T2" y="T3"/>
                </a:cxn>
                <a:cxn ang="T10">
                  <a:pos x="T4" y="T5"/>
                </a:cxn>
                <a:cxn ang="T11">
                  <a:pos x="T6" y="T7"/>
                </a:cxn>
              </a:cxnLst>
              <a:rect l="T12" t="T13" r="T14" b="T15"/>
              <a:pathLst>
                <a:path w="429" h="425">
                  <a:moveTo>
                    <a:pt x="0" y="424"/>
                  </a:moveTo>
                  <a:lnTo>
                    <a:pt x="428" y="0"/>
                  </a:lnTo>
                  <a:lnTo>
                    <a:pt x="0" y="0"/>
                  </a:lnTo>
                  <a:lnTo>
                    <a:pt x="0" y="424"/>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65" name="Rectangle 592"/>
            <p:cNvSpPr>
              <a:spLocks noChangeArrowheads="1"/>
            </p:cNvSpPr>
            <p:nvPr/>
          </p:nvSpPr>
          <p:spPr bwMode="auto">
            <a:xfrm>
              <a:off x="2563" y="1068"/>
              <a:ext cx="319" cy="316"/>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66" name="Freeform 593"/>
            <p:cNvSpPr>
              <a:spLocks/>
            </p:cNvSpPr>
            <p:nvPr/>
          </p:nvSpPr>
          <p:spPr bwMode="auto">
            <a:xfrm>
              <a:off x="2085" y="1014"/>
              <a:ext cx="427" cy="424"/>
            </a:xfrm>
            <a:custGeom>
              <a:avLst/>
              <a:gdLst>
                <a:gd name="T0" fmla="*/ 428 w 429"/>
                <a:gd name="T1" fmla="*/ 0 h 425"/>
                <a:gd name="T2" fmla="*/ 0 w 429"/>
                <a:gd name="T3" fmla="*/ 424 h 425"/>
                <a:gd name="T4" fmla="*/ 428 w 429"/>
                <a:gd name="T5" fmla="*/ 424 h 425"/>
                <a:gd name="T6" fmla="*/ 428 w 429"/>
                <a:gd name="T7" fmla="*/ 0 h 425"/>
                <a:gd name="T8" fmla="*/ 0 60000 65536"/>
                <a:gd name="T9" fmla="*/ 0 60000 65536"/>
                <a:gd name="T10" fmla="*/ 0 60000 65536"/>
                <a:gd name="T11" fmla="*/ 0 60000 65536"/>
                <a:gd name="T12" fmla="*/ 0 w 429"/>
                <a:gd name="T13" fmla="*/ 0 h 425"/>
                <a:gd name="T14" fmla="*/ 429 w 429"/>
                <a:gd name="T15" fmla="*/ 425 h 425"/>
              </a:gdLst>
              <a:ahLst/>
              <a:cxnLst>
                <a:cxn ang="T8">
                  <a:pos x="T0" y="T1"/>
                </a:cxn>
                <a:cxn ang="T9">
                  <a:pos x="T2" y="T3"/>
                </a:cxn>
                <a:cxn ang="T10">
                  <a:pos x="T4" y="T5"/>
                </a:cxn>
                <a:cxn ang="T11">
                  <a:pos x="T6" y="T7"/>
                </a:cxn>
              </a:cxnLst>
              <a:rect l="T12" t="T13" r="T14" b="T15"/>
              <a:pathLst>
                <a:path w="429" h="425">
                  <a:moveTo>
                    <a:pt x="428" y="0"/>
                  </a:moveTo>
                  <a:lnTo>
                    <a:pt x="0" y="424"/>
                  </a:lnTo>
                  <a:lnTo>
                    <a:pt x="428" y="424"/>
                  </a:lnTo>
                  <a:lnTo>
                    <a:pt x="428"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67" name="Freeform 594"/>
            <p:cNvSpPr>
              <a:spLocks/>
            </p:cNvSpPr>
            <p:nvPr/>
          </p:nvSpPr>
          <p:spPr bwMode="auto">
            <a:xfrm>
              <a:off x="2085" y="1014"/>
              <a:ext cx="427" cy="424"/>
            </a:xfrm>
            <a:custGeom>
              <a:avLst/>
              <a:gdLst>
                <a:gd name="T0" fmla="*/ 0 w 429"/>
                <a:gd name="T1" fmla="*/ 424 h 425"/>
                <a:gd name="T2" fmla="*/ 428 w 429"/>
                <a:gd name="T3" fmla="*/ 0 h 425"/>
                <a:gd name="T4" fmla="*/ 0 w 429"/>
                <a:gd name="T5" fmla="*/ 0 h 425"/>
                <a:gd name="T6" fmla="*/ 0 w 429"/>
                <a:gd name="T7" fmla="*/ 424 h 425"/>
                <a:gd name="T8" fmla="*/ 0 60000 65536"/>
                <a:gd name="T9" fmla="*/ 0 60000 65536"/>
                <a:gd name="T10" fmla="*/ 0 60000 65536"/>
                <a:gd name="T11" fmla="*/ 0 60000 65536"/>
                <a:gd name="T12" fmla="*/ 0 w 429"/>
                <a:gd name="T13" fmla="*/ 0 h 425"/>
                <a:gd name="T14" fmla="*/ 429 w 429"/>
                <a:gd name="T15" fmla="*/ 425 h 425"/>
              </a:gdLst>
              <a:ahLst/>
              <a:cxnLst>
                <a:cxn ang="T8">
                  <a:pos x="T0" y="T1"/>
                </a:cxn>
                <a:cxn ang="T9">
                  <a:pos x="T2" y="T3"/>
                </a:cxn>
                <a:cxn ang="T10">
                  <a:pos x="T4" y="T5"/>
                </a:cxn>
                <a:cxn ang="T11">
                  <a:pos x="T6" y="T7"/>
                </a:cxn>
              </a:cxnLst>
              <a:rect l="T12" t="T13" r="T14" b="T15"/>
              <a:pathLst>
                <a:path w="429" h="425">
                  <a:moveTo>
                    <a:pt x="0" y="424"/>
                  </a:moveTo>
                  <a:lnTo>
                    <a:pt x="428" y="0"/>
                  </a:lnTo>
                  <a:lnTo>
                    <a:pt x="0" y="0"/>
                  </a:lnTo>
                  <a:lnTo>
                    <a:pt x="0" y="424"/>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68" name="Rectangle 595"/>
            <p:cNvSpPr>
              <a:spLocks noChangeArrowheads="1"/>
            </p:cNvSpPr>
            <p:nvPr/>
          </p:nvSpPr>
          <p:spPr bwMode="auto">
            <a:xfrm>
              <a:off x="2136" y="1068"/>
              <a:ext cx="319" cy="316"/>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69" name="Freeform 596"/>
            <p:cNvSpPr>
              <a:spLocks/>
            </p:cNvSpPr>
            <p:nvPr/>
          </p:nvSpPr>
          <p:spPr bwMode="auto">
            <a:xfrm>
              <a:off x="2085" y="1869"/>
              <a:ext cx="427" cy="428"/>
            </a:xfrm>
            <a:custGeom>
              <a:avLst/>
              <a:gdLst>
                <a:gd name="T0" fmla="*/ 428 w 429"/>
                <a:gd name="T1" fmla="*/ 0 h 428"/>
                <a:gd name="T2" fmla="*/ 0 w 429"/>
                <a:gd name="T3" fmla="*/ 427 h 428"/>
                <a:gd name="T4" fmla="*/ 428 w 429"/>
                <a:gd name="T5" fmla="*/ 427 h 428"/>
                <a:gd name="T6" fmla="*/ 428 w 429"/>
                <a:gd name="T7" fmla="*/ 0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428" y="0"/>
                  </a:moveTo>
                  <a:lnTo>
                    <a:pt x="0" y="427"/>
                  </a:lnTo>
                  <a:lnTo>
                    <a:pt x="428" y="427"/>
                  </a:lnTo>
                  <a:lnTo>
                    <a:pt x="428"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70" name="Freeform 597"/>
            <p:cNvSpPr>
              <a:spLocks/>
            </p:cNvSpPr>
            <p:nvPr/>
          </p:nvSpPr>
          <p:spPr bwMode="auto">
            <a:xfrm>
              <a:off x="2085" y="1869"/>
              <a:ext cx="427" cy="428"/>
            </a:xfrm>
            <a:custGeom>
              <a:avLst/>
              <a:gdLst>
                <a:gd name="T0" fmla="*/ 0 w 429"/>
                <a:gd name="T1" fmla="*/ 427 h 428"/>
                <a:gd name="T2" fmla="*/ 428 w 429"/>
                <a:gd name="T3" fmla="*/ 0 h 428"/>
                <a:gd name="T4" fmla="*/ 0 w 429"/>
                <a:gd name="T5" fmla="*/ 0 h 428"/>
                <a:gd name="T6" fmla="*/ 0 w 429"/>
                <a:gd name="T7" fmla="*/ 427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0" y="427"/>
                  </a:moveTo>
                  <a:lnTo>
                    <a:pt x="428" y="0"/>
                  </a:lnTo>
                  <a:lnTo>
                    <a:pt x="0" y="0"/>
                  </a:lnTo>
                  <a:lnTo>
                    <a:pt x="0" y="42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71" name="Rectangle 598"/>
            <p:cNvSpPr>
              <a:spLocks noChangeArrowheads="1"/>
            </p:cNvSpPr>
            <p:nvPr/>
          </p:nvSpPr>
          <p:spPr bwMode="auto">
            <a:xfrm>
              <a:off x="2139" y="1919"/>
              <a:ext cx="319" cy="320"/>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grpSp>
      <p:pic>
        <p:nvPicPr>
          <p:cNvPr id="572" name="Picture 274" descr="未标题-1"/>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8342634" y="3003021"/>
            <a:ext cx="1187450" cy="746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73" name="Text Box 600"/>
          <p:cNvSpPr txBox="1">
            <a:spLocks noChangeArrowheads="1"/>
          </p:cNvSpPr>
          <p:nvPr/>
        </p:nvSpPr>
        <p:spPr bwMode="auto">
          <a:xfrm>
            <a:off x="8342634" y="3688821"/>
            <a:ext cx="1258888" cy="274637"/>
          </a:xfrm>
          <a:prstGeom prst="rect">
            <a:avLst/>
          </a:prstGeom>
          <a:noFill/>
          <a:ln w="12700" algn="ctr">
            <a:noFill/>
            <a:miter lim="800000"/>
            <a:headEnd/>
            <a:tailEnd/>
          </a:ln>
          <a:effectLst>
            <a:outerShdw algn="ctr" rotWithShape="0">
              <a:srgbClr val="FFFFFF"/>
            </a:outerShdw>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lang="zh-CN" altLang="en-US" sz="1200" kern="0" dirty="0">
                <a:solidFill>
                  <a:sysClr val="windowText" lastClr="000000"/>
                </a:solidFill>
                <a:latin typeface="+mj-ea"/>
                <a:ea typeface="+mj-ea"/>
              </a:rPr>
              <a:t>集团</a:t>
            </a:r>
            <a:r>
              <a:rPr kumimoji="0" lang="zh-CN" altLang="en-US" sz="1200" b="0" i="0" u="none" strike="noStrike" kern="0" cap="none" spc="0" normalizeH="0" baseline="0" noProof="0" dirty="0" smtClean="0">
                <a:ln>
                  <a:noFill/>
                </a:ln>
                <a:solidFill>
                  <a:sysClr val="windowText" lastClr="000000"/>
                </a:solidFill>
                <a:effectLst/>
                <a:uLnTx/>
                <a:uFillTx/>
                <a:latin typeface="+mj-ea"/>
                <a:ea typeface="+mj-ea"/>
              </a:rPr>
              <a:t>决策层</a:t>
            </a:r>
            <a:endParaRPr kumimoji="0" lang="en-US" altLang="zh-CN" sz="1200" b="0" i="0" u="none" strike="noStrike" kern="0" cap="none" spc="0" normalizeH="0" baseline="0" noProof="0" dirty="0">
              <a:ln>
                <a:noFill/>
              </a:ln>
              <a:solidFill>
                <a:sysClr val="windowText" lastClr="000000"/>
              </a:solidFill>
              <a:effectLst/>
              <a:uLnTx/>
              <a:uFillTx/>
              <a:latin typeface="+mj-ea"/>
              <a:ea typeface="+mj-ea"/>
            </a:endParaRPr>
          </a:p>
        </p:txBody>
      </p:sp>
      <p:pic>
        <p:nvPicPr>
          <p:cNvPr id="574" name="Picture 274" descr="未标题-1"/>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8342634" y="4109508"/>
            <a:ext cx="1187450" cy="746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75" name="Text Box 602"/>
          <p:cNvSpPr txBox="1">
            <a:spLocks noChangeArrowheads="1"/>
          </p:cNvSpPr>
          <p:nvPr/>
        </p:nvSpPr>
        <p:spPr bwMode="auto">
          <a:xfrm>
            <a:off x="8342634" y="4795308"/>
            <a:ext cx="1258888" cy="276225"/>
          </a:xfrm>
          <a:prstGeom prst="rect">
            <a:avLst/>
          </a:prstGeom>
          <a:noFill/>
          <a:ln w="12700" algn="ctr">
            <a:noFill/>
            <a:miter lim="800000"/>
            <a:headEnd/>
            <a:tailEnd/>
          </a:ln>
          <a:effectLst>
            <a:outerShdw algn="ctr" rotWithShape="0">
              <a:srgbClr val="FFFFFF"/>
            </a:outerShdw>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lang="zh-CN" altLang="en-US" sz="1200" kern="0" noProof="0" dirty="0">
                <a:solidFill>
                  <a:sysClr val="windowText" lastClr="000000"/>
                </a:solidFill>
                <a:latin typeface="+mj-ea"/>
                <a:ea typeface="+mj-ea"/>
              </a:rPr>
              <a:t>集团</a:t>
            </a:r>
            <a:r>
              <a:rPr kumimoji="0" lang="zh-CN" altLang="en-US" sz="1200" b="0" i="0" u="none" strike="noStrike" kern="0" cap="none" spc="0" normalizeH="0" baseline="0" noProof="0" dirty="0" smtClean="0">
                <a:ln>
                  <a:noFill/>
                </a:ln>
                <a:solidFill>
                  <a:sysClr val="windowText" lastClr="000000"/>
                </a:solidFill>
                <a:effectLst/>
                <a:uLnTx/>
                <a:uFillTx/>
                <a:latin typeface="+mj-ea"/>
                <a:ea typeface="+mj-ea"/>
              </a:rPr>
              <a:t>职能</a:t>
            </a:r>
            <a:r>
              <a:rPr kumimoji="0" lang="zh-CN" altLang="en-US" sz="1200" b="0" i="0" u="none" strike="noStrike" kern="0" cap="none" spc="0" normalizeH="0" baseline="0" noProof="0" dirty="0">
                <a:ln>
                  <a:noFill/>
                </a:ln>
                <a:solidFill>
                  <a:sysClr val="windowText" lastClr="000000"/>
                </a:solidFill>
                <a:effectLst/>
                <a:uLnTx/>
                <a:uFillTx/>
                <a:latin typeface="+mj-ea"/>
                <a:ea typeface="+mj-ea"/>
              </a:rPr>
              <a:t>管控层</a:t>
            </a:r>
          </a:p>
        </p:txBody>
      </p:sp>
      <p:pic>
        <p:nvPicPr>
          <p:cNvPr id="576" name="Picture 274" descr="未标题-1"/>
          <p:cNvPicPr>
            <a:picLocks noChangeAspect="1" noChangeArrowheads="1"/>
          </p:cNvPicPr>
          <p:nvPr/>
        </p:nvPicPr>
        <p:blipFill>
          <a:blip r:embed="rId8" cstate="print">
            <a:extLst>
              <a:ext uri="{28A0092B-C50C-407E-A947-70E740481C1C}">
                <a14:useLocalDpi xmlns="" xmlns:a14="http://schemas.microsoft.com/office/drawing/2010/main" val="0"/>
              </a:ext>
            </a:extLst>
          </a:blip>
          <a:srcRect/>
          <a:stretch>
            <a:fillRect/>
          </a:stretch>
        </p:blipFill>
        <p:spPr bwMode="auto">
          <a:xfrm>
            <a:off x="8342634" y="5169958"/>
            <a:ext cx="1187450" cy="747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77" name="Text Box 604"/>
          <p:cNvSpPr txBox="1">
            <a:spLocks noChangeArrowheads="1"/>
          </p:cNvSpPr>
          <p:nvPr/>
        </p:nvSpPr>
        <p:spPr bwMode="auto">
          <a:xfrm>
            <a:off x="8342634" y="5857346"/>
            <a:ext cx="1593850" cy="276225"/>
          </a:xfrm>
          <a:prstGeom prst="rect">
            <a:avLst/>
          </a:prstGeom>
          <a:noFill/>
          <a:ln w="12700" algn="ctr">
            <a:noFill/>
            <a:miter lim="800000"/>
            <a:headEnd/>
            <a:tailEnd/>
          </a:ln>
          <a:effectLst>
            <a:outerShdw algn="ctr" rotWithShape="0">
              <a:srgbClr val="FFFFFF"/>
            </a:outerShdw>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mj-ea"/>
                <a:ea typeface="+mj-ea"/>
              </a:rPr>
              <a:t>各级业务操作层</a:t>
            </a:r>
            <a:endParaRPr kumimoji="0" lang="zh-CN" altLang="en-US" sz="1200" b="0" i="0" u="none" strike="noStrike" kern="0" cap="none" spc="0" normalizeH="0" baseline="0" noProof="0" dirty="0">
              <a:ln>
                <a:noFill/>
              </a:ln>
              <a:solidFill>
                <a:sysClr val="windowText" lastClr="000000"/>
              </a:solidFill>
              <a:effectLst/>
              <a:uLnTx/>
              <a:uFillTx/>
              <a:latin typeface="+mj-ea"/>
              <a:ea typeface="+mj-ea"/>
            </a:endParaRPr>
          </a:p>
        </p:txBody>
      </p:sp>
      <p:sp>
        <p:nvSpPr>
          <p:cNvPr id="578" name="Line 605"/>
          <p:cNvSpPr>
            <a:spLocks noChangeShapeType="1"/>
          </p:cNvSpPr>
          <p:nvPr/>
        </p:nvSpPr>
        <p:spPr bwMode="auto">
          <a:xfrm>
            <a:off x="6332859" y="4284133"/>
            <a:ext cx="2030413" cy="1068388"/>
          </a:xfrm>
          <a:prstGeom prst="line">
            <a:avLst/>
          </a:prstGeom>
          <a:noFill/>
          <a:ln w="12700">
            <a:solidFill>
              <a:srgbClr val="288FC8"/>
            </a:solidFill>
            <a:round/>
            <a:headEnd/>
            <a:tailEnd type="triangle" w="med" len="med"/>
          </a:ln>
          <a:effectLst>
            <a:outerShdw algn="ctr" rotWithShape="0">
              <a:srgbClr val="FFFFFF"/>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79" name="Line 606"/>
          <p:cNvSpPr>
            <a:spLocks noChangeShapeType="1"/>
          </p:cNvSpPr>
          <p:nvPr/>
        </p:nvSpPr>
        <p:spPr bwMode="auto">
          <a:xfrm>
            <a:off x="6364609" y="4068233"/>
            <a:ext cx="2051050" cy="323850"/>
          </a:xfrm>
          <a:prstGeom prst="line">
            <a:avLst/>
          </a:prstGeom>
          <a:noFill/>
          <a:ln w="12700">
            <a:solidFill>
              <a:srgbClr val="288FC8"/>
            </a:solidFill>
            <a:round/>
            <a:headEnd/>
            <a:tailEnd type="triangle" w="med" len="med"/>
          </a:ln>
          <a:effectLst>
            <a:outerShdw algn="ctr" rotWithShape="0">
              <a:srgbClr val="FFFFFF"/>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80" name="Line 607"/>
          <p:cNvSpPr>
            <a:spLocks noChangeShapeType="1"/>
          </p:cNvSpPr>
          <p:nvPr/>
        </p:nvSpPr>
        <p:spPr bwMode="auto">
          <a:xfrm flipV="1">
            <a:off x="6377309" y="3417358"/>
            <a:ext cx="1952625" cy="461963"/>
          </a:xfrm>
          <a:prstGeom prst="line">
            <a:avLst/>
          </a:prstGeom>
          <a:noFill/>
          <a:ln w="12700">
            <a:solidFill>
              <a:srgbClr val="288FC8"/>
            </a:solidFill>
            <a:round/>
            <a:headEnd/>
            <a:tailEnd type="triangle" w="med" len="med"/>
          </a:ln>
          <a:effectLst>
            <a:outerShdw algn="ctr" rotWithShape="0">
              <a:srgbClr val="FFFFFF"/>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81" name="Text Box 619"/>
          <p:cNvSpPr txBox="1">
            <a:spLocks noChangeArrowheads="1"/>
          </p:cNvSpPr>
          <p:nvPr/>
        </p:nvSpPr>
        <p:spPr bwMode="auto">
          <a:xfrm rot="20837397">
            <a:off x="7402905" y="3048609"/>
            <a:ext cx="982663" cy="461665"/>
          </a:xfrm>
          <a:prstGeom prst="rect">
            <a:avLst/>
          </a:prstGeom>
          <a:noFill/>
          <a:ln w="12700" algn="ctr">
            <a:noFill/>
            <a:miter lim="800000"/>
            <a:headEnd/>
            <a:tailEnd/>
          </a:ln>
          <a:effectLst>
            <a:outerShdw algn="ctr" rotWithShape="0">
              <a:srgbClr val="FFFFFF"/>
            </a:outerShdw>
          </a:effectLst>
        </p:spPr>
        <p:txBody>
          <a:bodyPr>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mj-ea"/>
                <a:ea typeface="+mj-ea"/>
              </a:rPr>
              <a:t>关注</a:t>
            </a:r>
            <a:r>
              <a:rPr lang="zh-CN" altLang="en-US" sz="1200" kern="0" dirty="0">
                <a:solidFill>
                  <a:sysClr val="windowText" lastClr="000000"/>
                </a:solidFill>
                <a:latin typeface="+mj-ea"/>
                <a:ea typeface="+mj-ea"/>
              </a:rPr>
              <a:t>集团</a:t>
            </a:r>
            <a:r>
              <a:rPr kumimoji="0" lang="zh-CN" altLang="en-US" sz="1200" b="0" i="0" u="none" strike="noStrike" kern="0" cap="none" spc="0" normalizeH="0" baseline="0" noProof="0" dirty="0" smtClean="0">
                <a:ln>
                  <a:noFill/>
                </a:ln>
                <a:solidFill>
                  <a:sysClr val="windowText" lastClr="000000"/>
                </a:solidFill>
                <a:effectLst/>
                <a:uLnTx/>
                <a:uFillTx/>
                <a:latin typeface="+mj-ea"/>
                <a:ea typeface="+mj-ea"/>
              </a:rPr>
              <a:t>主要经营指标</a:t>
            </a:r>
            <a:endParaRPr kumimoji="0" lang="zh-CN" altLang="en-US" sz="1200" b="0" i="0" u="none" strike="noStrike" kern="0" cap="none" spc="0" normalizeH="0" baseline="0" noProof="0" dirty="0">
              <a:ln>
                <a:noFill/>
              </a:ln>
              <a:solidFill>
                <a:sysClr val="windowText" lastClr="000000"/>
              </a:solidFill>
              <a:effectLst/>
              <a:uLnTx/>
              <a:uFillTx/>
              <a:latin typeface="+mj-ea"/>
              <a:ea typeface="+mj-ea"/>
            </a:endParaRPr>
          </a:p>
        </p:txBody>
      </p:sp>
      <p:sp>
        <p:nvSpPr>
          <p:cNvPr id="582" name="Text Box 620"/>
          <p:cNvSpPr txBox="1">
            <a:spLocks noChangeArrowheads="1"/>
          </p:cNvSpPr>
          <p:nvPr/>
        </p:nvSpPr>
        <p:spPr bwMode="auto">
          <a:xfrm rot="1668591">
            <a:off x="6865344" y="4510966"/>
            <a:ext cx="1693069" cy="461665"/>
          </a:xfrm>
          <a:prstGeom prst="rect">
            <a:avLst/>
          </a:prstGeom>
          <a:noFill/>
          <a:ln w="12700" algn="ctr">
            <a:noFill/>
            <a:miter lim="800000"/>
            <a:headEnd/>
            <a:tailEnd/>
          </a:ln>
          <a:effectLst>
            <a:outerShdw algn="ctr" rotWithShape="0">
              <a:srgbClr val="FFFFFF"/>
            </a:outerShdw>
          </a:effec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mj-ea"/>
                <a:ea typeface="+mj-ea"/>
              </a:rPr>
              <a:t>业务人员使用</a:t>
            </a:r>
            <a:r>
              <a:rPr kumimoji="0" lang="en-US" altLang="zh-CN" sz="1200" b="0" i="0" u="none" strike="noStrike" kern="0" cap="none" spc="0" normalizeH="0" baseline="0" noProof="0" dirty="0" smtClean="0">
                <a:ln>
                  <a:noFill/>
                </a:ln>
                <a:solidFill>
                  <a:sysClr val="windowText" lastClr="000000"/>
                </a:solidFill>
                <a:effectLst/>
                <a:uLnTx/>
                <a:uFillTx/>
                <a:latin typeface="+mj-ea"/>
                <a:ea typeface="+mj-ea"/>
              </a:rPr>
              <a:t>BI</a:t>
            </a:r>
            <a:r>
              <a:rPr kumimoji="0" lang="zh-CN" altLang="en-US" sz="1200" b="0" i="0" u="none" strike="noStrike" kern="0" cap="none" spc="0" normalizeH="0" baseline="0" noProof="0" dirty="0" smtClean="0">
                <a:ln>
                  <a:noFill/>
                </a:ln>
                <a:solidFill>
                  <a:sysClr val="windowText" lastClr="000000"/>
                </a:solidFill>
                <a:effectLst/>
                <a:uLnTx/>
                <a:uFillTx/>
                <a:latin typeface="+mj-ea"/>
                <a:ea typeface="+mj-ea"/>
              </a:rPr>
              <a:t>应用实现业务协作和创新</a:t>
            </a:r>
            <a:endParaRPr kumimoji="0" lang="zh-CN" altLang="en-US" sz="1200" b="0" i="0" u="none" strike="noStrike" kern="0" cap="none" spc="0" normalizeH="0" baseline="0" noProof="0" dirty="0">
              <a:ln>
                <a:noFill/>
              </a:ln>
              <a:solidFill>
                <a:sysClr val="windowText" lastClr="000000"/>
              </a:solidFill>
              <a:effectLst/>
              <a:uLnTx/>
              <a:uFillTx/>
              <a:latin typeface="+mj-ea"/>
              <a:ea typeface="+mj-ea"/>
            </a:endParaRPr>
          </a:p>
        </p:txBody>
      </p:sp>
      <p:grpSp>
        <p:nvGrpSpPr>
          <p:cNvPr id="583" name="Group 625"/>
          <p:cNvGrpSpPr>
            <a:grpSpLocks/>
          </p:cNvGrpSpPr>
          <p:nvPr/>
        </p:nvGrpSpPr>
        <p:grpSpPr bwMode="auto">
          <a:xfrm>
            <a:off x="7494909" y="2090208"/>
            <a:ext cx="825500" cy="723900"/>
            <a:chOff x="2085" y="540"/>
            <a:chExt cx="1764" cy="1757"/>
          </a:xfrm>
        </p:grpSpPr>
        <p:sp>
          <p:nvSpPr>
            <p:cNvPr id="584" name="Freeform 626"/>
            <p:cNvSpPr>
              <a:spLocks/>
            </p:cNvSpPr>
            <p:nvPr/>
          </p:nvSpPr>
          <p:spPr bwMode="auto">
            <a:xfrm>
              <a:off x="2940" y="1022"/>
              <a:ext cx="431" cy="420"/>
            </a:xfrm>
            <a:custGeom>
              <a:avLst/>
              <a:gdLst>
                <a:gd name="T0" fmla="*/ 427 w 428"/>
                <a:gd name="T1" fmla="*/ 0 h 423"/>
                <a:gd name="T2" fmla="*/ 0 w 428"/>
                <a:gd name="T3" fmla="*/ 422 h 423"/>
                <a:gd name="T4" fmla="*/ 427 w 428"/>
                <a:gd name="T5" fmla="*/ 422 h 423"/>
                <a:gd name="T6" fmla="*/ 427 w 428"/>
                <a:gd name="T7" fmla="*/ 0 h 423"/>
                <a:gd name="T8" fmla="*/ 0 60000 65536"/>
                <a:gd name="T9" fmla="*/ 0 60000 65536"/>
                <a:gd name="T10" fmla="*/ 0 60000 65536"/>
                <a:gd name="T11" fmla="*/ 0 60000 65536"/>
                <a:gd name="T12" fmla="*/ 0 w 428"/>
                <a:gd name="T13" fmla="*/ 0 h 423"/>
                <a:gd name="T14" fmla="*/ 428 w 428"/>
                <a:gd name="T15" fmla="*/ 423 h 423"/>
              </a:gdLst>
              <a:ahLst/>
              <a:cxnLst>
                <a:cxn ang="T8">
                  <a:pos x="T0" y="T1"/>
                </a:cxn>
                <a:cxn ang="T9">
                  <a:pos x="T2" y="T3"/>
                </a:cxn>
                <a:cxn ang="T10">
                  <a:pos x="T4" y="T5"/>
                </a:cxn>
                <a:cxn ang="T11">
                  <a:pos x="T6" y="T7"/>
                </a:cxn>
              </a:cxnLst>
              <a:rect l="T12" t="T13" r="T14" b="T15"/>
              <a:pathLst>
                <a:path w="428" h="423">
                  <a:moveTo>
                    <a:pt x="427" y="0"/>
                  </a:moveTo>
                  <a:lnTo>
                    <a:pt x="0" y="422"/>
                  </a:lnTo>
                  <a:lnTo>
                    <a:pt x="427" y="422"/>
                  </a:lnTo>
                  <a:lnTo>
                    <a:pt x="427" y="0"/>
                  </a:lnTo>
                </a:path>
              </a:pathLst>
            </a:custGeom>
            <a:solidFill>
              <a:srgbClr val="DADADA"/>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85" name="Freeform 627"/>
            <p:cNvSpPr>
              <a:spLocks/>
            </p:cNvSpPr>
            <p:nvPr/>
          </p:nvSpPr>
          <p:spPr bwMode="auto">
            <a:xfrm>
              <a:off x="2940" y="1022"/>
              <a:ext cx="431" cy="420"/>
            </a:xfrm>
            <a:custGeom>
              <a:avLst/>
              <a:gdLst>
                <a:gd name="T0" fmla="*/ 0 w 428"/>
                <a:gd name="T1" fmla="*/ 422 h 423"/>
                <a:gd name="T2" fmla="*/ 427 w 428"/>
                <a:gd name="T3" fmla="*/ 0 h 423"/>
                <a:gd name="T4" fmla="*/ 0 w 428"/>
                <a:gd name="T5" fmla="*/ 0 h 423"/>
                <a:gd name="T6" fmla="*/ 0 w 428"/>
                <a:gd name="T7" fmla="*/ 422 h 423"/>
                <a:gd name="T8" fmla="*/ 0 60000 65536"/>
                <a:gd name="T9" fmla="*/ 0 60000 65536"/>
                <a:gd name="T10" fmla="*/ 0 60000 65536"/>
                <a:gd name="T11" fmla="*/ 0 60000 65536"/>
                <a:gd name="T12" fmla="*/ 0 w 428"/>
                <a:gd name="T13" fmla="*/ 0 h 423"/>
                <a:gd name="T14" fmla="*/ 428 w 428"/>
                <a:gd name="T15" fmla="*/ 423 h 423"/>
              </a:gdLst>
              <a:ahLst/>
              <a:cxnLst>
                <a:cxn ang="T8">
                  <a:pos x="T0" y="T1"/>
                </a:cxn>
                <a:cxn ang="T9">
                  <a:pos x="T2" y="T3"/>
                </a:cxn>
                <a:cxn ang="T10">
                  <a:pos x="T4" y="T5"/>
                </a:cxn>
                <a:cxn ang="T11">
                  <a:pos x="T6" y="T7"/>
                </a:cxn>
              </a:cxnLst>
              <a:rect l="T12" t="T13" r="T14" b="T15"/>
              <a:pathLst>
                <a:path w="428" h="423">
                  <a:moveTo>
                    <a:pt x="0" y="422"/>
                  </a:moveTo>
                  <a:lnTo>
                    <a:pt x="427" y="0"/>
                  </a:lnTo>
                  <a:lnTo>
                    <a:pt x="0" y="0"/>
                  </a:lnTo>
                  <a:lnTo>
                    <a:pt x="0" y="422"/>
                  </a:lnTo>
                </a:path>
              </a:pathLst>
            </a:custGeom>
            <a:solidFill>
              <a:srgbClr val="FFFF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86" name="Rectangle 628"/>
            <p:cNvSpPr>
              <a:spLocks noChangeArrowheads="1"/>
            </p:cNvSpPr>
            <p:nvPr/>
          </p:nvSpPr>
          <p:spPr bwMode="auto">
            <a:xfrm>
              <a:off x="2994" y="1072"/>
              <a:ext cx="322" cy="316"/>
            </a:xfrm>
            <a:prstGeom prst="rect">
              <a:avLst/>
            </a:prstGeom>
            <a:solidFill>
              <a:srgbClr val="919191"/>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87" name="Freeform 629"/>
            <p:cNvSpPr>
              <a:spLocks/>
            </p:cNvSpPr>
            <p:nvPr/>
          </p:nvSpPr>
          <p:spPr bwMode="auto">
            <a:xfrm>
              <a:off x="2512" y="1022"/>
              <a:ext cx="431" cy="420"/>
            </a:xfrm>
            <a:custGeom>
              <a:avLst/>
              <a:gdLst>
                <a:gd name="T0" fmla="*/ 428 w 429"/>
                <a:gd name="T1" fmla="*/ 0 h 423"/>
                <a:gd name="T2" fmla="*/ 0 w 429"/>
                <a:gd name="T3" fmla="*/ 422 h 423"/>
                <a:gd name="T4" fmla="*/ 428 w 429"/>
                <a:gd name="T5" fmla="*/ 422 h 423"/>
                <a:gd name="T6" fmla="*/ 428 w 429"/>
                <a:gd name="T7" fmla="*/ 0 h 423"/>
                <a:gd name="T8" fmla="*/ 0 60000 65536"/>
                <a:gd name="T9" fmla="*/ 0 60000 65536"/>
                <a:gd name="T10" fmla="*/ 0 60000 65536"/>
                <a:gd name="T11" fmla="*/ 0 60000 65536"/>
                <a:gd name="T12" fmla="*/ 0 w 429"/>
                <a:gd name="T13" fmla="*/ 0 h 423"/>
                <a:gd name="T14" fmla="*/ 429 w 429"/>
                <a:gd name="T15" fmla="*/ 423 h 423"/>
              </a:gdLst>
              <a:ahLst/>
              <a:cxnLst>
                <a:cxn ang="T8">
                  <a:pos x="T0" y="T1"/>
                </a:cxn>
                <a:cxn ang="T9">
                  <a:pos x="T2" y="T3"/>
                </a:cxn>
                <a:cxn ang="T10">
                  <a:pos x="T4" y="T5"/>
                </a:cxn>
                <a:cxn ang="T11">
                  <a:pos x="T6" y="T7"/>
                </a:cxn>
              </a:cxnLst>
              <a:rect l="T12" t="T13" r="T14" b="T15"/>
              <a:pathLst>
                <a:path w="429" h="423">
                  <a:moveTo>
                    <a:pt x="428" y="0"/>
                  </a:moveTo>
                  <a:lnTo>
                    <a:pt x="0" y="422"/>
                  </a:lnTo>
                  <a:lnTo>
                    <a:pt x="428" y="422"/>
                  </a:lnTo>
                  <a:lnTo>
                    <a:pt x="428" y="0"/>
                  </a:lnTo>
                </a:path>
              </a:pathLst>
            </a:custGeom>
            <a:solidFill>
              <a:srgbClr val="DADADA"/>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88" name="Freeform 630"/>
            <p:cNvSpPr>
              <a:spLocks/>
            </p:cNvSpPr>
            <p:nvPr/>
          </p:nvSpPr>
          <p:spPr bwMode="auto">
            <a:xfrm>
              <a:off x="2512" y="1022"/>
              <a:ext cx="431" cy="420"/>
            </a:xfrm>
            <a:custGeom>
              <a:avLst/>
              <a:gdLst>
                <a:gd name="T0" fmla="*/ 0 w 429"/>
                <a:gd name="T1" fmla="*/ 422 h 423"/>
                <a:gd name="T2" fmla="*/ 428 w 429"/>
                <a:gd name="T3" fmla="*/ 0 h 423"/>
                <a:gd name="T4" fmla="*/ 0 w 429"/>
                <a:gd name="T5" fmla="*/ 0 h 423"/>
                <a:gd name="T6" fmla="*/ 0 w 429"/>
                <a:gd name="T7" fmla="*/ 422 h 423"/>
                <a:gd name="T8" fmla="*/ 0 60000 65536"/>
                <a:gd name="T9" fmla="*/ 0 60000 65536"/>
                <a:gd name="T10" fmla="*/ 0 60000 65536"/>
                <a:gd name="T11" fmla="*/ 0 60000 65536"/>
                <a:gd name="T12" fmla="*/ 0 w 429"/>
                <a:gd name="T13" fmla="*/ 0 h 423"/>
                <a:gd name="T14" fmla="*/ 429 w 429"/>
                <a:gd name="T15" fmla="*/ 423 h 423"/>
              </a:gdLst>
              <a:ahLst/>
              <a:cxnLst>
                <a:cxn ang="T8">
                  <a:pos x="T0" y="T1"/>
                </a:cxn>
                <a:cxn ang="T9">
                  <a:pos x="T2" y="T3"/>
                </a:cxn>
                <a:cxn ang="T10">
                  <a:pos x="T4" y="T5"/>
                </a:cxn>
                <a:cxn ang="T11">
                  <a:pos x="T6" y="T7"/>
                </a:cxn>
              </a:cxnLst>
              <a:rect l="T12" t="T13" r="T14" b="T15"/>
              <a:pathLst>
                <a:path w="429" h="423">
                  <a:moveTo>
                    <a:pt x="0" y="422"/>
                  </a:moveTo>
                  <a:lnTo>
                    <a:pt x="428" y="0"/>
                  </a:lnTo>
                  <a:lnTo>
                    <a:pt x="0" y="0"/>
                  </a:lnTo>
                  <a:lnTo>
                    <a:pt x="0" y="422"/>
                  </a:lnTo>
                </a:path>
              </a:pathLst>
            </a:custGeom>
            <a:solidFill>
              <a:srgbClr val="FFFF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89" name="Rectangle 631"/>
            <p:cNvSpPr>
              <a:spLocks noChangeArrowheads="1"/>
            </p:cNvSpPr>
            <p:nvPr/>
          </p:nvSpPr>
          <p:spPr bwMode="auto">
            <a:xfrm>
              <a:off x="2563" y="1072"/>
              <a:ext cx="322" cy="316"/>
            </a:xfrm>
            <a:prstGeom prst="rect">
              <a:avLst/>
            </a:prstGeom>
            <a:solidFill>
              <a:srgbClr val="919191"/>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90" name="Freeform 632"/>
            <p:cNvSpPr>
              <a:spLocks/>
            </p:cNvSpPr>
            <p:nvPr/>
          </p:nvSpPr>
          <p:spPr bwMode="auto">
            <a:xfrm>
              <a:off x="2085" y="1022"/>
              <a:ext cx="427" cy="420"/>
            </a:xfrm>
            <a:custGeom>
              <a:avLst/>
              <a:gdLst>
                <a:gd name="T0" fmla="*/ 428 w 429"/>
                <a:gd name="T1" fmla="*/ 0 h 423"/>
                <a:gd name="T2" fmla="*/ 0 w 429"/>
                <a:gd name="T3" fmla="*/ 422 h 423"/>
                <a:gd name="T4" fmla="*/ 428 w 429"/>
                <a:gd name="T5" fmla="*/ 422 h 423"/>
                <a:gd name="T6" fmla="*/ 428 w 429"/>
                <a:gd name="T7" fmla="*/ 0 h 423"/>
                <a:gd name="T8" fmla="*/ 0 60000 65536"/>
                <a:gd name="T9" fmla="*/ 0 60000 65536"/>
                <a:gd name="T10" fmla="*/ 0 60000 65536"/>
                <a:gd name="T11" fmla="*/ 0 60000 65536"/>
                <a:gd name="T12" fmla="*/ 0 w 429"/>
                <a:gd name="T13" fmla="*/ 0 h 423"/>
                <a:gd name="T14" fmla="*/ 429 w 429"/>
                <a:gd name="T15" fmla="*/ 423 h 423"/>
              </a:gdLst>
              <a:ahLst/>
              <a:cxnLst>
                <a:cxn ang="T8">
                  <a:pos x="T0" y="T1"/>
                </a:cxn>
                <a:cxn ang="T9">
                  <a:pos x="T2" y="T3"/>
                </a:cxn>
                <a:cxn ang="T10">
                  <a:pos x="T4" y="T5"/>
                </a:cxn>
                <a:cxn ang="T11">
                  <a:pos x="T6" y="T7"/>
                </a:cxn>
              </a:cxnLst>
              <a:rect l="T12" t="T13" r="T14" b="T15"/>
              <a:pathLst>
                <a:path w="429" h="423">
                  <a:moveTo>
                    <a:pt x="428" y="0"/>
                  </a:moveTo>
                  <a:lnTo>
                    <a:pt x="0" y="422"/>
                  </a:lnTo>
                  <a:lnTo>
                    <a:pt x="428" y="422"/>
                  </a:lnTo>
                  <a:lnTo>
                    <a:pt x="428" y="0"/>
                  </a:lnTo>
                </a:path>
              </a:pathLst>
            </a:custGeom>
            <a:solidFill>
              <a:srgbClr val="DADADA"/>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91" name="Freeform 633"/>
            <p:cNvSpPr>
              <a:spLocks/>
            </p:cNvSpPr>
            <p:nvPr/>
          </p:nvSpPr>
          <p:spPr bwMode="auto">
            <a:xfrm>
              <a:off x="2085" y="1022"/>
              <a:ext cx="427" cy="420"/>
            </a:xfrm>
            <a:custGeom>
              <a:avLst/>
              <a:gdLst>
                <a:gd name="T0" fmla="*/ 0 w 429"/>
                <a:gd name="T1" fmla="*/ 422 h 423"/>
                <a:gd name="T2" fmla="*/ 428 w 429"/>
                <a:gd name="T3" fmla="*/ 0 h 423"/>
                <a:gd name="T4" fmla="*/ 0 w 429"/>
                <a:gd name="T5" fmla="*/ 0 h 423"/>
                <a:gd name="T6" fmla="*/ 0 w 429"/>
                <a:gd name="T7" fmla="*/ 422 h 423"/>
                <a:gd name="T8" fmla="*/ 0 60000 65536"/>
                <a:gd name="T9" fmla="*/ 0 60000 65536"/>
                <a:gd name="T10" fmla="*/ 0 60000 65536"/>
                <a:gd name="T11" fmla="*/ 0 60000 65536"/>
                <a:gd name="T12" fmla="*/ 0 w 429"/>
                <a:gd name="T13" fmla="*/ 0 h 423"/>
                <a:gd name="T14" fmla="*/ 429 w 429"/>
                <a:gd name="T15" fmla="*/ 423 h 423"/>
              </a:gdLst>
              <a:ahLst/>
              <a:cxnLst>
                <a:cxn ang="T8">
                  <a:pos x="T0" y="T1"/>
                </a:cxn>
                <a:cxn ang="T9">
                  <a:pos x="T2" y="T3"/>
                </a:cxn>
                <a:cxn ang="T10">
                  <a:pos x="T4" y="T5"/>
                </a:cxn>
                <a:cxn ang="T11">
                  <a:pos x="T6" y="T7"/>
                </a:cxn>
              </a:cxnLst>
              <a:rect l="T12" t="T13" r="T14" b="T15"/>
              <a:pathLst>
                <a:path w="429" h="423">
                  <a:moveTo>
                    <a:pt x="0" y="422"/>
                  </a:moveTo>
                  <a:lnTo>
                    <a:pt x="428" y="0"/>
                  </a:lnTo>
                  <a:lnTo>
                    <a:pt x="0" y="0"/>
                  </a:lnTo>
                  <a:lnTo>
                    <a:pt x="0" y="422"/>
                  </a:lnTo>
                </a:path>
              </a:pathLst>
            </a:custGeom>
            <a:solidFill>
              <a:srgbClr val="FFFF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92" name="Freeform 634"/>
            <p:cNvSpPr>
              <a:spLocks/>
            </p:cNvSpPr>
            <p:nvPr/>
          </p:nvSpPr>
          <p:spPr bwMode="auto">
            <a:xfrm>
              <a:off x="2940" y="1442"/>
              <a:ext cx="431" cy="428"/>
            </a:xfrm>
            <a:custGeom>
              <a:avLst/>
              <a:gdLst>
                <a:gd name="T0" fmla="*/ 427 w 428"/>
                <a:gd name="T1" fmla="*/ 0 h 428"/>
                <a:gd name="T2" fmla="*/ 0 w 428"/>
                <a:gd name="T3" fmla="*/ 427 h 428"/>
                <a:gd name="T4" fmla="*/ 427 w 428"/>
                <a:gd name="T5" fmla="*/ 427 h 428"/>
                <a:gd name="T6" fmla="*/ 427 w 428"/>
                <a:gd name="T7" fmla="*/ 0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427" y="0"/>
                  </a:moveTo>
                  <a:lnTo>
                    <a:pt x="0" y="427"/>
                  </a:lnTo>
                  <a:lnTo>
                    <a:pt x="427" y="427"/>
                  </a:lnTo>
                  <a:lnTo>
                    <a:pt x="427" y="0"/>
                  </a:lnTo>
                </a:path>
              </a:pathLst>
            </a:custGeom>
            <a:solidFill>
              <a:srgbClr val="DADADA"/>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93" name="Rectangle 635"/>
            <p:cNvSpPr>
              <a:spLocks noChangeArrowheads="1"/>
            </p:cNvSpPr>
            <p:nvPr/>
          </p:nvSpPr>
          <p:spPr bwMode="auto">
            <a:xfrm>
              <a:off x="2994" y="1496"/>
              <a:ext cx="322" cy="320"/>
            </a:xfrm>
            <a:prstGeom prst="rect">
              <a:avLst/>
            </a:prstGeom>
            <a:solidFill>
              <a:srgbClr val="919191"/>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94" name="Freeform 636"/>
            <p:cNvSpPr>
              <a:spLocks/>
            </p:cNvSpPr>
            <p:nvPr/>
          </p:nvSpPr>
          <p:spPr bwMode="auto">
            <a:xfrm>
              <a:off x="2085" y="1442"/>
              <a:ext cx="427" cy="428"/>
            </a:xfrm>
            <a:custGeom>
              <a:avLst/>
              <a:gdLst>
                <a:gd name="T0" fmla="*/ 428 w 429"/>
                <a:gd name="T1" fmla="*/ 0 h 428"/>
                <a:gd name="T2" fmla="*/ 0 w 429"/>
                <a:gd name="T3" fmla="*/ 427 h 428"/>
                <a:gd name="T4" fmla="*/ 428 w 429"/>
                <a:gd name="T5" fmla="*/ 427 h 428"/>
                <a:gd name="T6" fmla="*/ 428 w 429"/>
                <a:gd name="T7" fmla="*/ 0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428" y="0"/>
                  </a:moveTo>
                  <a:lnTo>
                    <a:pt x="0" y="427"/>
                  </a:lnTo>
                  <a:lnTo>
                    <a:pt x="428" y="427"/>
                  </a:lnTo>
                  <a:lnTo>
                    <a:pt x="428" y="0"/>
                  </a:lnTo>
                </a:path>
              </a:pathLst>
            </a:custGeom>
            <a:solidFill>
              <a:srgbClr val="DADADA"/>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95" name="Rectangle 637"/>
            <p:cNvSpPr>
              <a:spLocks noChangeArrowheads="1"/>
            </p:cNvSpPr>
            <p:nvPr/>
          </p:nvSpPr>
          <p:spPr bwMode="auto">
            <a:xfrm>
              <a:off x="2139" y="1496"/>
              <a:ext cx="319" cy="320"/>
            </a:xfrm>
            <a:prstGeom prst="rect">
              <a:avLst/>
            </a:prstGeom>
            <a:solidFill>
              <a:srgbClr val="919191"/>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96" name="Freeform 638"/>
            <p:cNvSpPr>
              <a:spLocks/>
            </p:cNvSpPr>
            <p:nvPr/>
          </p:nvSpPr>
          <p:spPr bwMode="auto">
            <a:xfrm>
              <a:off x="2512" y="1442"/>
              <a:ext cx="431" cy="428"/>
            </a:xfrm>
            <a:custGeom>
              <a:avLst/>
              <a:gdLst>
                <a:gd name="T0" fmla="*/ 428 w 429"/>
                <a:gd name="T1" fmla="*/ 0 h 428"/>
                <a:gd name="T2" fmla="*/ 0 w 429"/>
                <a:gd name="T3" fmla="*/ 427 h 428"/>
                <a:gd name="T4" fmla="*/ 428 w 429"/>
                <a:gd name="T5" fmla="*/ 427 h 428"/>
                <a:gd name="T6" fmla="*/ 428 w 429"/>
                <a:gd name="T7" fmla="*/ 0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428" y="0"/>
                  </a:moveTo>
                  <a:lnTo>
                    <a:pt x="0" y="427"/>
                  </a:lnTo>
                  <a:lnTo>
                    <a:pt x="428" y="427"/>
                  </a:lnTo>
                  <a:lnTo>
                    <a:pt x="428" y="0"/>
                  </a:lnTo>
                </a:path>
              </a:pathLst>
            </a:custGeom>
            <a:solidFill>
              <a:srgbClr val="DADADA"/>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97" name="Rectangle 639"/>
            <p:cNvSpPr>
              <a:spLocks noChangeArrowheads="1"/>
            </p:cNvSpPr>
            <p:nvPr/>
          </p:nvSpPr>
          <p:spPr bwMode="auto">
            <a:xfrm>
              <a:off x="2563" y="1496"/>
              <a:ext cx="322" cy="320"/>
            </a:xfrm>
            <a:prstGeom prst="rect">
              <a:avLst/>
            </a:prstGeom>
            <a:solidFill>
              <a:srgbClr val="919191"/>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98" name="Freeform 640"/>
            <p:cNvSpPr>
              <a:spLocks/>
            </p:cNvSpPr>
            <p:nvPr/>
          </p:nvSpPr>
          <p:spPr bwMode="auto">
            <a:xfrm>
              <a:off x="2940" y="1869"/>
              <a:ext cx="431" cy="428"/>
            </a:xfrm>
            <a:custGeom>
              <a:avLst/>
              <a:gdLst>
                <a:gd name="T0" fmla="*/ 427 w 428"/>
                <a:gd name="T1" fmla="*/ 0 h 428"/>
                <a:gd name="T2" fmla="*/ 0 w 428"/>
                <a:gd name="T3" fmla="*/ 427 h 428"/>
                <a:gd name="T4" fmla="*/ 427 w 428"/>
                <a:gd name="T5" fmla="*/ 427 h 428"/>
                <a:gd name="T6" fmla="*/ 427 w 428"/>
                <a:gd name="T7" fmla="*/ 0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427" y="0"/>
                  </a:moveTo>
                  <a:lnTo>
                    <a:pt x="0" y="427"/>
                  </a:lnTo>
                  <a:lnTo>
                    <a:pt x="427" y="427"/>
                  </a:lnTo>
                  <a:lnTo>
                    <a:pt x="427"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599" name="Freeform 641"/>
            <p:cNvSpPr>
              <a:spLocks/>
            </p:cNvSpPr>
            <p:nvPr/>
          </p:nvSpPr>
          <p:spPr bwMode="auto">
            <a:xfrm>
              <a:off x="2940" y="1869"/>
              <a:ext cx="431" cy="428"/>
            </a:xfrm>
            <a:custGeom>
              <a:avLst/>
              <a:gdLst>
                <a:gd name="T0" fmla="*/ 0 w 428"/>
                <a:gd name="T1" fmla="*/ 427 h 428"/>
                <a:gd name="T2" fmla="*/ 427 w 428"/>
                <a:gd name="T3" fmla="*/ 0 h 428"/>
                <a:gd name="T4" fmla="*/ 0 w 428"/>
                <a:gd name="T5" fmla="*/ 0 h 428"/>
                <a:gd name="T6" fmla="*/ 0 w 428"/>
                <a:gd name="T7" fmla="*/ 427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0" y="427"/>
                  </a:moveTo>
                  <a:lnTo>
                    <a:pt x="427" y="0"/>
                  </a:lnTo>
                  <a:lnTo>
                    <a:pt x="0" y="0"/>
                  </a:lnTo>
                  <a:lnTo>
                    <a:pt x="0" y="42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00" name="Rectangle 642"/>
            <p:cNvSpPr>
              <a:spLocks noChangeArrowheads="1"/>
            </p:cNvSpPr>
            <p:nvPr/>
          </p:nvSpPr>
          <p:spPr bwMode="auto">
            <a:xfrm>
              <a:off x="2994" y="1919"/>
              <a:ext cx="322" cy="320"/>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01" name="Freeform 643"/>
            <p:cNvSpPr>
              <a:spLocks/>
            </p:cNvSpPr>
            <p:nvPr/>
          </p:nvSpPr>
          <p:spPr bwMode="auto">
            <a:xfrm>
              <a:off x="2512" y="1869"/>
              <a:ext cx="431" cy="428"/>
            </a:xfrm>
            <a:custGeom>
              <a:avLst/>
              <a:gdLst>
                <a:gd name="T0" fmla="*/ 428 w 429"/>
                <a:gd name="T1" fmla="*/ 0 h 428"/>
                <a:gd name="T2" fmla="*/ 0 w 429"/>
                <a:gd name="T3" fmla="*/ 427 h 428"/>
                <a:gd name="T4" fmla="*/ 428 w 429"/>
                <a:gd name="T5" fmla="*/ 427 h 428"/>
                <a:gd name="T6" fmla="*/ 428 w 429"/>
                <a:gd name="T7" fmla="*/ 0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428" y="0"/>
                  </a:moveTo>
                  <a:lnTo>
                    <a:pt x="0" y="427"/>
                  </a:lnTo>
                  <a:lnTo>
                    <a:pt x="428" y="427"/>
                  </a:lnTo>
                  <a:lnTo>
                    <a:pt x="428"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02" name="Freeform 644"/>
            <p:cNvSpPr>
              <a:spLocks/>
            </p:cNvSpPr>
            <p:nvPr/>
          </p:nvSpPr>
          <p:spPr bwMode="auto">
            <a:xfrm>
              <a:off x="2512" y="1869"/>
              <a:ext cx="431" cy="428"/>
            </a:xfrm>
            <a:custGeom>
              <a:avLst/>
              <a:gdLst>
                <a:gd name="T0" fmla="*/ 0 w 429"/>
                <a:gd name="T1" fmla="*/ 427 h 428"/>
                <a:gd name="T2" fmla="*/ 428 w 429"/>
                <a:gd name="T3" fmla="*/ 0 h 428"/>
                <a:gd name="T4" fmla="*/ 0 w 429"/>
                <a:gd name="T5" fmla="*/ 0 h 428"/>
                <a:gd name="T6" fmla="*/ 0 w 429"/>
                <a:gd name="T7" fmla="*/ 427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0" y="427"/>
                  </a:moveTo>
                  <a:lnTo>
                    <a:pt x="428" y="0"/>
                  </a:lnTo>
                  <a:lnTo>
                    <a:pt x="0" y="0"/>
                  </a:lnTo>
                  <a:lnTo>
                    <a:pt x="0" y="42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03" name="Rectangle 645"/>
            <p:cNvSpPr>
              <a:spLocks noChangeArrowheads="1"/>
            </p:cNvSpPr>
            <p:nvPr/>
          </p:nvSpPr>
          <p:spPr bwMode="auto">
            <a:xfrm>
              <a:off x="2563" y="1919"/>
              <a:ext cx="322" cy="320"/>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04" name="Freeform 646"/>
            <p:cNvSpPr>
              <a:spLocks/>
            </p:cNvSpPr>
            <p:nvPr/>
          </p:nvSpPr>
          <p:spPr bwMode="auto">
            <a:xfrm>
              <a:off x="3367" y="1257"/>
              <a:ext cx="163" cy="185"/>
            </a:xfrm>
            <a:custGeom>
              <a:avLst/>
              <a:gdLst>
                <a:gd name="T0" fmla="*/ 0 w 161"/>
                <a:gd name="T1" fmla="*/ 159 h 186"/>
                <a:gd name="T2" fmla="*/ 0 w 161"/>
                <a:gd name="T3" fmla="*/ 185 h 186"/>
                <a:gd name="T4" fmla="*/ 160 w 161"/>
                <a:gd name="T5" fmla="*/ 26 h 186"/>
                <a:gd name="T6" fmla="*/ 160 w 161"/>
                <a:gd name="T7" fmla="*/ 0 h 186"/>
                <a:gd name="T8" fmla="*/ 0 w 161"/>
                <a:gd name="T9" fmla="*/ 159 h 186"/>
                <a:gd name="T10" fmla="*/ 0 60000 65536"/>
                <a:gd name="T11" fmla="*/ 0 60000 65536"/>
                <a:gd name="T12" fmla="*/ 0 60000 65536"/>
                <a:gd name="T13" fmla="*/ 0 60000 65536"/>
                <a:gd name="T14" fmla="*/ 0 60000 65536"/>
                <a:gd name="T15" fmla="*/ 0 w 161"/>
                <a:gd name="T16" fmla="*/ 0 h 186"/>
                <a:gd name="T17" fmla="*/ 161 w 161"/>
                <a:gd name="T18" fmla="*/ 186 h 186"/>
              </a:gdLst>
              <a:ahLst/>
              <a:cxnLst>
                <a:cxn ang="T10">
                  <a:pos x="T0" y="T1"/>
                </a:cxn>
                <a:cxn ang="T11">
                  <a:pos x="T2" y="T3"/>
                </a:cxn>
                <a:cxn ang="T12">
                  <a:pos x="T4" y="T5"/>
                </a:cxn>
                <a:cxn ang="T13">
                  <a:pos x="T6" y="T7"/>
                </a:cxn>
                <a:cxn ang="T14">
                  <a:pos x="T8" y="T9"/>
                </a:cxn>
              </a:cxnLst>
              <a:rect l="T15" t="T16" r="T17" b="T18"/>
              <a:pathLst>
                <a:path w="161" h="186">
                  <a:moveTo>
                    <a:pt x="0" y="159"/>
                  </a:moveTo>
                  <a:lnTo>
                    <a:pt x="0" y="185"/>
                  </a:lnTo>
                  <a:lnTo>
                    <a:pt x="160" y="26"/>
                  </a:lnTo>
                  <a:lnTo>
                    <a:pt x="160" y="0"/>
                  </a:lnTo>
                  <a:lnTo>
                    <a:pt x="0" y="159"/>
                  </a:lnTo>
                </a:path>
              </a:pathLst>
            </a:custGeom>
            <a:solidFill>
              <a:srgbClr val="00279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05" name="Freeform 647"/>
            <p:cNvSpPr>
              <a:spLocks/>
            </p:cNvSpPr>
            <p:nvPr/>
          </p:nvSpPr>
          <p:spPr bwMode="auto">
            <a:xfrm>
              <a:off x="3422" y="941"/>
              <a:ext cx="109" cy="424"/>
            </a:xfrm>
            <a:custGeom>
              <a:avLst/>
              <a:gdLst>
                <a:gd name="T0" fmla="*/ 0 w 108"/>
                <a:gd name="T1" fmla="*/ 422 h 423"/>
                <a:gd name="T2" fmla="*/ 0 w 108"/>
                <a:gd name="T3" fmla="*/ 106 h 423"/>
                <a:gd name="T4" fmla="*/ 107 w 108"/>
                <a:gd name="T5" fmla="*/ 0 h 423"/>
                <a:gd name="T6" fmla="*/ 107 w 108"/>
                <a:gd name="T7" fmla="*/ 317 h 423"/>
                <a:gd name="T8" fmla="*/ 0 w 108"/>
                <a:gd name="T9" fmla="*/ 422 h 423"/>
                <a:gd name="T10" fmla="*/ 0 60000 65536"/>
                <a:gd name="T11" fmla="*/ 0 60000 65536"/>
                <a:gd name="T12" fmla="*/ 0 60000 65536"/>
                <a:gd name="T13" fmla="*/ 0 60000 65536"/>
                <a:gd name="T14" fmla="*/ 0 60000 65536"/>
                <a:gd name="T15" fmla="*/ 0 w 108"/>
                <a:gd name="T16" fmla="*/ 0 h 423"/>
                <a:gd name="T17" fmla="*/ 108 w 108"/>
                <a:gd name="T18" fmla="*/ 423 h 423"/>
              </a:gdLst>
              <a:ahLst/>
              <a:cxnLst>
                <a:cxn ang="T10">
                  <a:pos x="T0" y="T1"/>
                </a:cxn>
                <a:cxn ang="T11">
                  <a:pos x="T2" y="T3"/>
                </a:cxn>
                <a:cxn ang="T12">
                  <a:pos x="T4" y="T5"/>
                </a:cxn>
                <a:cxn ang="T13">
                  <a:pos x="T6" y="T7"/>
                </a:cxn>
                <a:cxn ang="T14">
                  <a:pos x="T8" y="T9"/>
                </a:cxn>
              </a:cxnLst>
              <a:rect l="T15" t="T16" r="T17" b="T18"/>
              <a:pathLst>
                <a:path w="108" h="423">
                  <a:moveTo>
                    <a:pt x="0" y="422"/>
                  </a:moveTo>
                  <a:lnTo>
                    <a:pt x="0" y="106"/>
                  </a:lnTo>
                  <a:lnTo>
                    <a:pt x="107" y="0"/>
                  </a:lnTo>
                  <a:lnTo>
                    <a:pt x="107" y="317"/>
                  </a:lnTo>
                  <a:lnTo>
                    <a:pt x="0" y="422"/>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06" name="Freeform 648"/>
            <p:cNvSpPr>
              <a:spLocks/>
            </p:cNvSpPr>
            <p:nvPr/>
          </p:nvSpPr>
          <p:spPr bwMode="auto">
            <a:xfrm>
              <a:off x="3367" y="1022"/>
              <a:ext cx="54" cy="420"/>
            </a:xfrm>
            <a:custGeom>
              <a:avLst/>
              <a:gdLst>
                <a:gd name="T0" fmla="*/ 0 w 54"/>
                <a:gd name="T1" fmla="*/ 0 h 423"/>
                <a:gd name="T2" fmla="*/ 0 w 54"/>
                <a:gd name="T3" fmla="*/ 422 h 423"/>
                <a:gd name="T4" fmla="*/ 53 w 54"/>
                <a:gd name="T5" fmla="*/ 343 h 423"/>
                <a:gd name="T6" fmla="*/ 53 w 54"/>
                <a:gd name="T7" fmla="*/ 26 h 423"/>
                <a:gd name="T8" fmla="*/ 0 w 54"/>
                <a:gd name="T9" fmla="*/ 0 h 423"/>
                <a:gd name="T10" fmla="*/ 0 60000 65536"/>
                <a:gd name="T11" fmla="*/ 0 60000 65536"/>
                <a:gd name="T12" fmla="*/ 0 60000 65536"/>
                <a:gd name="T13" fmla="*/ 0 60000 65536"/>
                <a:gd name="T14" fmla="*/ 0 60000 65536"/>
                <a:gd name="T15" fmla="*/ 0 w 54"/>
                <a:gd name="T16" fmla="*/ 0 h 423"/>
                <a:gd name="T17" fmla="*/ 54 w 54"/>
                <a:gd name="T18" fmla="*/ 423 h 423"/>
              </a:gdLst>
              <a:ahLst/>
              <a:cxnLst>
                <a:cxn ang="T10">
                  <a:pos x="T0" y="T1"/>
                </a:cxn>
                <a:cxn ang="T11">
                  <a:pos x="T2" y="T3"/>
                </a:cxn>
                <a:cxn ang="T12">
                  <a:pos x="T4" y="T5"/>
                </a:cxn>
                <a:cxn ang="T13">
                  <a:pos x="T6" y="T7"/>
                </a:cxn>
                <a:cxn ang="T14">
                  <a:pos x="T8" y="T9"/>
                </a:cxn>
              </a:cxnLst>
              <a:rect l="T15" t="T16" r="T17" b="T18"/>
              <a:pathLst>
                <a:path w="54" h="423">
                  <a:moveTo>
                    <a:pt x="0" y="0"/>
                  </a:moveTo>
                  <a:lnTo>
                    <a:pt x="0" y="422"/>
                  </a:lnTo>
                  <a:lnTo>
                    <a:pt x="53" y="343"/>
                  </a:lnTo>
                  <a:lnTo>
                    <a:pt x="53" y="26"/>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07" name="Freeform 649"/>
            <p:cNvSpPr>
              <a:spLocks/>
            </p:cNvSpPr>
            <p:nvPr/>
          </p:nvSpPr>
          <p:spPr bwMode="auto">
            <a:xfrm>
              <a:off x="3367" y="860"/>
              <a:ext cx="163" cy="185"/>
            </a:xfrm>
            <a:custGeom>
              <a:avLst/>
              <a:gdLst>
                <a:gd name="T0" fmla="*/ 0 w 161"/>
                <a:gd name="T1" fmla="*/ 159 h 186"/>
                <a:gd name="T2" fmla="*/ 160 w 161"/>
                <a:gd name="T3" fmla="*/ 0 h 186"/>
                <a:gd name="T4" fmla="*/ 160 w 161"/>
                <a:gd name="T5" fmla="*/ 79 h 186"/>
                <a:gd name="T6" fmla="*/ 53 w 161"/>
                <a:gd name="T7" fmla="*/ 185 h 186"/>
                <a:gd name="T8" fmla="*/ 0 w 161"/>
                <a:gd name="T9" fmla="*/ 159 h 186"/>
                <a:gd name="T10" fmla="*/ 0 60000 65536"/>
                <a:gd name="T11" fmla="*/ 0 60000 65536"/>
                <a:gd name="T12" fmla="*/ 0 60000 65536"/>
                <a:gd name="T13" fmla="*/ 0 60000 65536"/>
                <a:gd name="T14" fmla="*/ 0 60000 65536"/>
                <a:gd name="T15" fmla="*/ 0 w 161"/>
                <a:gd name="T16" fmla="*/ 0 h 186"/>
                <a:gd name="T17" fmla="*/ 161 w 161"/>
                <a:gd name="T18" fmla="*/ 186 h 186"/>
              </a:gdLst>
              <a:ahLst/>
              <a:cxnLst>
                <a:cxn ang="T10">
                  <a:pos x="T0" y="T1"/>
                </a:cxn>
                <a:cxn ang="T11">
                  <a:pos x="T2" y="T3"/>
                </a:cxn>
                <a:cxn ang="T12">
                  <a:pos x="T4" y="T5"/>
                </a:cxn>
                <a:cxn ang="T13">
                  <a:pos x="T6" y="T7"/>
                </a:cxn>
                <a:cxn ang="T14">
                  <a:pos x="T8" y="T9"/>
                </a:cxn>
              </a:cxnLst>
              <a:rect l="T15" t="T16" r="T17" b="T18"/>
              <a:pathLst>
                <a:path w="161" h="186">
                  <a:moveTo>
                    <a:pt x="0" y="159"/>
                  </a:moveTo>
                  <a:lnTo>
                    <a:pt x="160" y="0"/>
                  </a:lnTo>
                  <a:lnTo>
                    <a:pt x="160" y="79"/>
                  </a:lnTo>
                  <a:lnTo>
                    <a:pt x="53" y="185"/>
                  </a:lnTo>
                  <a:lnTo>
                    <a:pt x="0" y="159"/>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08" name="Freeform 650"/>
            <p:cNvSpPr>
              <a:spLocks/>
            </p:cNvSpPr>
            <p:nvPr/>
          </p:nvSpPr>
          <p:spPr bwMode="auto">
            <a:xfrm>
              <a:off x="3021" y="860"/>
              <a:ext cx="424" cy="108"/>
            </a:xfrm>
            <a:custGeom>
              <a:avLst/>
              <a:gdLst>
                <a:gd name="T0" fmla="*/ 0 w 425"/>
                <a:gd name="T1" fmla="*/ 107 h 108"/>
                <a:gd name="T2" fmla="*/ 318 w 425"/>
                <a:gd name="T3" fmla="*/ 107 h 108"/>
                <a:gd name="T4" fmla="*/ 424 w 425"/>
                <a:gd name="T5" fmla="*/ 0 h 108"/>
                <a:gd name="T6" fmla="*/ 106 w 425"/>
                <a:gd name="T7" fmla="*/ 0 h 108"/>
                <a:gd name="T8" fmla="*/ 0 w 425"/>
                <a:gd name="T9" fmla="*/ 107 h 108"/>
                <a:gd name="T10" fmla="*/ 0 60000 65536"/>
                <a:gd name="T11" fmla="*/ 0 60000 65536"/>
                <a:gd name="T12" fmla="*/ 0 60000 65536"/>
                <a:gd name="T13" fmla="*/ 0 60000 65536"/>
                <a:gd name="T14" fmla="*/ 0 60000 65536"/>
                <a:gd name="T15" fmla="*/ 0 w 425"/>
                <a:gd name="T16" fmla="*/ 0 h 108"/>
                <a:gd name="T17" fmla="*/ 425 w 425"/>
                <a:gd name="T18" fmla="*/ 108 h 108"/>
              </a:gdLst>
              <a:ahLst/>
              <a:cxnLst>
                <a:cxn ang="T10">
                  <a:pos x="T0" y="T1"/>
                </a:cxn>
                <a:cxn ang="T11">
                  <a:pos x="T2" y="T3"/>
                </a:cxn>
                <a:cxn ang="T12">
                  <a:pos x="T4" y="T5"/>
                </a:cxn>
                <a:cxn ang="T13">
                  <a:pos x="T6" y="T7"/>
                </a:cxn>
                <a:cxn ang="T14">
                  <a:pos x="T8" y="T9"/>
                </a:cxn>
              </a:cxnLst>
              <a:rect l="T15" t="T16" r="T17" b="T18"/>
              <a:pathLst>
                <a:path w="425" h="108">
                  <a:moveTo>
                    <a:pt x="0" y="107"/>
                  </a:moveTo>
                  <a:lnTo>
                    <a:pt x="318" y="107"/>
                  </a:lnTo>
                  <a:lnTo>
                    <a:pt x="424" y="0"/>
                  </a:lnTo>
                  <a:lnTo>
                    <a:pt x="106" y="0"/>
                  </a:lnTo>
                  <a:lnTo>
                    <a:pt x="0" y="10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09" name="Freeform 651"/>
            <p:cNvSpPr>
              <a:spLocks/>
            </p:cNvSpPr>
            <p:nvPr/>
          </p:nvSpPr>
          <p:spPr bwMode="auto">
            <a:xfrm>
              <a:off x="2940" y="860"/>
              <a:ext cx="190" cy="162"/>
            </a:xfrm>
            <a:custGeom>
              <a:avLst/>
              <a:gdLst>
                <a:gd name="T0" fmla="*/ 0 w 188"/>
                <a:gd name="T1" fmla="*/ 160 h 161"/>
                <a:gd name="T2" fmla="*/ 80 w 188"/>
                <a:gd name="T3" fmla="*/ 107 h 161"/>
                <a:gd name="T4" fmla="*/ 187 w 188"/>
                <a:gd name="T5" fmla="*/ 0 h 161"/>
                <a:gd name="T6" fmla="*/ 160 w 188"/>
                <a:gd name="T7" fmla="*/ 0 h 161"/>
                <a:gd name="T8" fmla="*/ 0 w 188"/>
                <a:gd name="T9" fmla="*/ 160 h 161"/>
                <a:gd name="T10" fmla="*/ 0 60000 65536"/>
                <a:gd name="T11" fmla="*/ 0 60000 65536"/>
                <a:gd name="T12" fmla="*/ 0 60000 65536"/>
                <a:gd name="T13" fmla="*/ 0 60000 65536"/>
                <a:gd name="T14" fmla="*/ 0 60000 65536"/>
                <a:gd name="T15" fmla="*/ 0 w 188"/>
                <a:gd name="T16" fmla="*/ 0 h 161"/>
                <a:gd name="T17" fmla="*/ 188 w 188"/>
                <a:gd name="T18" fmla="*/ 161 h 161"/>
              </a:gdLst>
              <a:ahLst/>
              <a:cxnLst>
                <a:cxn ang="T10">
                  <a:pos x="T0" y="T1"/>
                </a:cxn>
                <a:cxn ang="T11">
                  <a:pos x="T2" y="T3"/>
                </a:cxn>
                <a:cxn ang="T12">
                  <a:pos x="T4" y="T5"/>
                </a:cxn>
                <a:cxn ang="T13">
                  <a:pos x="T6" y="T7"/>
                </a:cxn>
                <a:cxn ang="T14">
                  <a:pos x="T8" y="T9"/>
                </a:cxn>
              </a:cxnLst>
              <a:rect l="T15" t="T16" r="T17" b="T18"/>
              <a:pathLst>
                <a:path w="188" h="161">
                  <a:moveTo>
                    <a:pt x="0" y="160"/>
                  </a:moveTo>
                  <a:lnTo>
                    <a:pt x="80" y="107"/>
                  </a:lnTo>
                  <a:lnTo>
                    <a:pt x="187" y="0"/>
                  </a:lnTo>
                  <a:lnTo>
                    <a:pt x="160"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10" name="Freeform 652"/>
            <p:cNvSpPr>
              <a:spLocks/>
            </p:cNvSpPr>
            <p:nvPr/>
          </p:nvSpPr>
          <p:spPr bwMode="auto">
            <a:xfrm>
              <a:off x="3340" y="860"/>
              <a:ext cx="190" cy="162"/>
            </a:xfrm>
            <a:custGeom>
              <a:avLst/>
              <a:gdLst>
                <a:gd name="T0" fmla="*/ 27 w 188"/>
                <a:gd name="T1" fmla="*/ 160 h 161"/>
                <a:gd name="T2" fmla="*/ 0 w 188"/>
                <a:gd name="T3" fmla="*/ 107 h 161"/>
                <a:gd name="T4" fmla="*/ 107 w 188"/>
                <a:gd name="T5" fmla="*/ 0 h 161"/>
                <a:gd name="T6" fmla="*/ 187 w 188"/>
                <a:gd name="T7" fmla="*/ 0 h 161"/>
                <a:gd name="T8" fmla="*/ 27 w 188"/>
                <a:gd name="T9" fmla="*/ 160 h 161"/>
                <a:gd name="T10" fmla="*/ 0 60000 65536"/>
                <a:gd name="T11" fmla="*/ 0 60000 65536"/>
                <a:gd name="T12" fmla="*/ 0 60000 65536"/>
                <a:gd name="T13" fmla="*/ 0 60000 65536"/>
                <a:gd name="T14" fmla="*/ 0 60000 65536"/>
                <a:gd name="T15" fmla="*/ 0 w 188"/>
                <a:gd name="T16" fmla="*/ 0 h 161"/>
                <a:gd name="T17" fmla="*/ 188 w 188"/>
                <a:gd name="T18" fmla="*/ 161 h 161"/>
              </a:gdLst>
              <a:ahLst/>
              <a:cxnLst>
                <a:cxn ang="T10">
                  <a:pos x="T0" y="T1"/>
                </a:cxn>
                <a:cxn ang="T11">
                  <a:pos x="T2" y="T3"/>
                </a:cxn>
                <a:cxn ang="T12">
                  <a:pos x="T4" y="T5"/>
                </a:cxn>
                <a:cxn ang="T13">
                  <a:pos x="T6" y="T7"/>
                </a:cxn>
                <a:cxn ang="T14">
                  <a:pos x="T8" y="T9"/>
                </a:cxn>
              </a:cxnLst>
              <a:rect l="T15" t="T16" r="T17" b="T18"/>
              <a:pathLst>
                <a:path w="188" h="161">
                  <a:moveTo>
                    <a:pt x="27" y="160"/>
                  </a:moveTo>
                  <a:lnTo>
                    <a:pt x="0" y="107"/>
                  </a:lnTo>
                  <a:lnTo>
                    <a:pt x="107" y="0"/>
                  </a:lnTo>
                  <a:lnTo>
                    <a:pt x="187"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11" name="Freeform 653"/>
            <p:cNvSpPr>
              <a:spLocks/>
            </p:cNvSpPr>
            <p:nvPr/>
          </p:nvSpPr>
          <p:spPr bwMode="auto">
            <a:xfrm>
              <a:off x="2940" y="968"/>
              <a:ext cx="431" cy="54"/>
            </a:xfrm>
            <a:custGeom>
              <a:avLst/>
              <a:gdLst>
                <a:gd name="T0" fmla="*/ 0 w 428"/>
                <a:gd name="T1" fmla="*/ 53 h 54"/>
                <a:gd name="T2" fmla="*/ 80 w 428"/>
                <a:gd name="T3" fmla="*/ 0 h 54"/>
                <a:gd name="T4" fmla="*/ 400 w 428"/>
                <a:gd name="T5" fmla="*/ 0 h 54"/>
                <a:gd name="T6" fmla="*/ 427 w 428"/>
                <a:gd name="T7" fmla="*/ 53 h 54"/>
                <a:gd name="T8" fmla="*/ 0 w 428"/>
                <a:gd name="T9" fmla="*/ 53 h 54"/>
                <a:gd name="T10" fmla="*/ 0 60000 65536"/>
                <a:gd name="T11" fmla="*/ 0 60000 65536"/>
                <a:gd name="T12" fmla="*/ 0 60000 65536"/>
                <a:gd name="T13" fmla="*/ 0 60000 65536"/>
                <a:gd name="T14" fmla="*/ 0 60000 65536"/>
                <a:gd name="T15" fmla="*/ 0 w 428"/>
                <a:gd name="T16" fmla="*/ 0 h 54"/>
                <a:gd name="T17" fmla="*/ 428 w 428"/>
                <a:gd name="T18" fmla="*/ 54 h 54"/>
              </a:gdLst>
              <a:ahLst/>
              <a:cxnLst>
                <a:cxn ang="T10">
                  <a:pos x="T0" y="T1"/>
                </a:cxn>
                <a:cxn ang="T11">
                  <a:pos x="T2" y="T3"/>
                </a:cxn>
                <a:cxn ang="T12">
                  <a:pos x="T4" y="T5"/>
                </a:cxn>
                <a:cxn ang="T13">
                  <a:pos x="T6" y="T7"/>
                </a:cxn>
                <a:cxn ang="T14">
                  <a:pos x="T8" y="T9"/>
                </a:cxn>
              </a:cxnLst>
              <a:rect l="T15" t="T16" r="T17" b="T18"/>
              <a:pathLst>
                <a:path w="428" h="54">
                  <a:moveTo>
                    <a:pt x="0" y="53"/>
                  </a:moveTo>
                  <a:lnTo>
                    <a:pt x="80" y="0"/>
                  </a:lnTo>
                  <a:lnTo>
                    <a:pt x="400" y="0"/>
                  </a:lnTo>
                  <a:lnTo>
                    <a:pt x="427" y="53"/>
                  </a:lnTo>
                  <a:lnTo>
                    <a:pt x="0" y="53"/>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12" name="Freeform 654"/>
            <p:cNvSpPr>
              <a:spLocks/>
            </p:cNvSpPr>
            <p:nvPr/>
          </p:nvSpPr>
          <p:spPr bwMode="auto">
            <a:xfrm>
              <a:off x="3367" y="1684"/>
              <a:ext cx="163" cy="185"/>
            </a:xfrm>
            <a:custGeom>
              <a:avLst/>
              <a:gdLst>
                <a:gd name="T0" fmla="*/ 0 w 161"/>
                <a:gd name="T1" fmla="*/ 159 h 186"/>
                <a:gd name="T2" fmla="*/ 0 w 161"/>
                <a:gd name="T3" fmla="*/ 185 h 186"/>
                <a:gd name="T4" fmla="*/ 160 w 161"/>
                <a:gd name="T5" fmla="*/ 26 h 186"/>
                <a:gd name="T6" fmla="*/ 160 w 161"/>
                <a:gd name="T7" fmla="*/ 0 h 186"/>
                <a:gd name="T8" fmla="*/ 0 w 161"/>
                <a:gd name="T9" fmla="*/ 159 h 186"/>
                <a:gd name="T10" fmla="*/ 0 60000 65536"/>
                <a:gd name="T11" fmla="*/ 0 60000 65536"/>
                <a:gd name="T12" fmla="*/ 0 60000 65536"/>
                <a:gd name="T13" fmla="*/ 0 60000 65536"/>
                <a:gd name="T14" fmla="*/ 0 60000 65536"/>
                <a:gd name="T15" fmla="*/ 0 w 161"/>
                <a:gd name="T16" fmla="*/ 0 h 186"/>
                <a:gd name="T17" fmla="*/ 161 w 161"/>
                <a:gd name="T18" fmla="*/ 186 h 186"/>
              </a:gdLst>
              <a:ahLst/>
              <a:cxnLst>
                <a:cxn ang="T10">
                  <a:pos x="T0" y="T1"/>
                </a:cxn>
                <a:cxn ang="T11">
                  <a:pos x="T2" y="T3"/>
                </a:cxn>
                <a:cxn ang="T12">
                  <a:pos x="T4" y="T5"/>
                </a:cxn>
                <a:cxn ang="T13">
                  <a:pos x="T6" y="T7"/>
                </a:cxn>
                <a:cxn ang="T14">
                  <a:pos x="T8" y="T9"/>
                </a:cxn>
              </a:cxnLst>
              <a:rect l="T15" t="T16" r="T17" b="T18"/>
              <a:pathLst>
                <a:path w="161" h="186">
                  <a:moveTo>
                    <a:pt x="0" y="159"/>
                  </a:moveTo>
                  <a:lnTo>
                    <a:pt x="0" y="185"/>
                  </a:lnTo>
                  <a:lnTo>
                    <a:pt x="160" y="26"/>
                  </a:lnTo>
                  <a:lnTo>
                    <a:pt x="160" y="0"/>
                  </a:lnTo>
                  <a:lnTo>
                    <a:pt x="0" y="159"/>
                  </a:lnTo>
                </a:path>
              </a:pathLst>
            </a:custGeom>
            <a:solidFill>
              <a:srgbClr val="6E0043"/>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13" name="Freeform 655"/>
            <p:cNvSpPr>
              <a:spLocks/>
            </p:cNvSpPr>
            <p:nvPr/>
          </p:nvSpPr>
          <p:spPr bwMode="auto">
            <a:xfrm>
              <a:off x="3422" y="1361"/>
              <a:ext cx="109" cy="428"/>
            </a:xfrm>
            <a:custGeom>
              <a:avLst/>
              <a:gdLst>
                <a:gd name="T0" fmla="*/ 0 w 108"/>
                <a:gd name="T1" fmla="*/ 427 h 428"/>
                <a:gd name="T2" fmla="*/ 0 w 108"/>
                <a:gd name="T3" fmla="*/ 107 h 428"/>
                <a:gd name="T4" fmla="*/ 107 w 108"/>
                <a:gd name="T5" fmla="*/ 0 h 428"/>
                <a:gd name="T6" fmla="*/ 107 w 108"/>
                <a:gd name="T7" fmla="*/ 320 h 428"/>
                <a:gd name="T8" fmla="*/ 0 w 108"/>
                <a:gd name="T9" fmla="*/ 427 h 428"/>
                <a:gd name="T10" fmla="*/ 0 60000 65536"/>
                <a:gd name="T11" fmla="*/ 0 60000 65536"/>
                <a:gd name="T12" fmla="*/ 0 60000 65536"/>
                <a:gd name="T13" fmla="*/ 0 60000 65536"/>
                <a:gd name="T14" fmla="*/ 0 60000 65536"/>
                <a:gd name="T15" fmla="*/ 0 w 108"/>
                <a:gd name="T16" fmla="*/ 0 h 428"/>
                <a:gd name="T17" fmla="*/ 108 w 108"/>
                <a:gd name="T18" fmla="*/ 428 h 428"/>
              </a:gdLst>
              <a:ahLst/>
              <a:cxnLst>
                <a:cxn ang="T10">
                  <a:pos x="T0" y="T1"/>
                </a:cxn>
                <a:cxn ang="T11">
                  <a:pos x="T2" y="T3"/>
                </a:cxn>
                <a:cxn ang="T12">
                  <a:pos x="T4" y="T5"/>
                </a:cxn>
                <a:cxn ang="T13">
                  <a:pos x="T6" y="T7"/>
                </a:cxn>
                <a:cxn ang="T14">
                  <a:pos x="T8" y="T9"/>
                </a:cxn>
              </a:cxnLst>
              <a:rect l="T15" t="T16" r="T17" b="T18"/>
              <a:pathLst>
                <a:path w="108" h="428">
                  <a:moveTo>
                    <a:pt x="0" y="427"/>
                  </a:moveTo>
                  <a:lnTo>
                    <a:pt x="0" y="107"/>
                  </a:lnTo>
                  <a:lnTo>
                    <a:pt x="107" y="0"/>
                  </a:lnTo>
                  <a:lnTo>
                    <a:pt x="107" y="320"/>
                  </a:lnTo>
                  <a:lnTo>
                    <a:pt x="0" y="427"/>
                  </a:lnTo>
                </a:path>
              </a:pathLst>
            </a:custGeom>
            <a:solidFill>
              <a:srgbClr val="6E0043"/>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14" name="Freeform 656"/>
            <p:cNvSpPr>
              <a:spLocks/>
            </p:cNvSpPr>
            <p:nvPr/>
          </p:nvSpPr>
          <p:spPr bwMode="auto">
            <a:xfrm>
              <a:off x="3367" y="1442"/>
              <a:ext cx="54" cy="428"/>
            </a:xfrm>
            <a:custGeom>
              <a:avLst/>
              <a:gdLst>
                <a:gd name="T0" fmla="*/ 0 w 54"/>
                <a:gd name="T1" fmla="*/ 0 h 428"/>
                <a:gd name="T2" fmla="*/ 0 w 54"/>
                <a:gd name="T3" fmla="*/ 427 h 428"/>
                <a:gd name="T4" fmla="*/ 53 w 54"/>
                <a:gd name="T5" fmla="*/ 347 h 428"/>
                <a:gd name="T6" fmla="*/ 53 w 54"/>
                <a:gd name="T7" fmla="*/ 27 h 428"/>
                <a:gd name="T8" fmla="*/ 0 w 54"/>
                <a:gd name="T9" fmla="*/ 0 h 428"/>
                <a:gd name="T10" fmla="*/ 0 60000 65536"/>
                <a:gd name="T11" fmla="*/ 0 60000 65536"/>
                <a:gd name="T12" fmla="*/ 0 60000 65536"/>
                <a:gd name="T13" fmla="*/ 0 60000 65536"/>
                <a:gd name="T14" fmla="*/ 0 60000 65536"/>
                <a:gd name="T15" fmla="*/ 0 w 54"/>
                <a:gd name="T16" fmla="*/ 0 h 428"/>
                <a:gd name="T17" fmla="*/ 54 w 54"/>
                <a:gd name="T18" fmla="*/ 428 h 428"/>
              </a:gdLst>
              <a:ahLst/>
              <a:cxnLst>
                <a:cxn ang="T10">
                  <a:pos x="T0" y="T1"/>
                </a:cxn>
                <a:cxn ang="T11">
                  <a:pos x="T2" y="T3"/>
                </a:cxn>
                <a:cxn ang="T12">
                  <a:pos x="T4" y="T5"/>
                </a:cxn>
                <a:cxn ang="T13">
                  <a:pos x="T6" y="T7"/>
                </a:cxn>
                <a:cxn ang="T14">
                  <a:pos x="T8" y="T9"/>
                </a:cxn>
              </a:cxnLst>
              <a:rect l="T15" t="T16" r="T17" b="T18"/>
              <a:pathLst>
                <a:path w="54" h="428">
                  <a:moveTo>
                    <a:pt x="0" y="0"/>
                  </a:moveTo>
                  <a:lnTo>
                    <a:pt x="0" y="427"/>
                  </a:lnTo>
                  <a:lnTo>
                    <a:pt x="53" y="347"/>
                  </a:lnTo>
                  <a:lnTo>
                    <a:pt x="53" y="27"/>
                  </a:lnTo>
                  <a:lnTo>
                    <a:pt x="0" y="0"/>
                  </a:lnTo>
                </a:path>
              </a:pathLst>
            </a:custGeom>
            <a:solidFill>
              <a:srgbClr val="D93192"/>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15" name="Freeform 657"/>
            <p:cNvSpPr>
              <a:spLocks/>
            </p:cNvSpPr>
            <p:nvPr/>
          </p:nvSpPr>
          <p:spPr bwMode="auto">
            <a:xfrm>
              <a:off x="3367" y="1284"/>
              <a:ext cx="163" cy="185"/>
            </a:xfrm>
            <a:custGeom>
              <a:avLst/>
              <a:gdLst>
                <a:gd name="T0" fmla="*/ 0 w 161"/>
                <a:gd name="T1" fmla="*/ 159 h 186"/>
                <a:gd name="T2" fmla="*/ 160 w 161"/>
                <a:gd name="T3" fmla="*/ 0 h 186"/>
                <a:gd name="T4" fmla="*/ 160 w 161"/>
                <a:gd name="T5" fmla="*/ 79 h 186"/>
                <a:gd name="T6" fmla="*/ 53 w 161"/>
                <a:gd name="T7" fmla="*/ 185 h 186"/>
                <a:gd name="T8" fmla="*/ 0 w 161"/>
                <a:gd name="T9" fmla="*/ 159 h 186"/>
                <a:gd name="T10" fmla="*/ 0 60000 65536"/>
                <a:gd name="T11" fmla="*/ 0 60000 65536"/>
                <a:gd name="T12" fmla="*/ 0 60000 65536"/>
                <a:gd name="T13" fmla="*/ 0 60000 65536"/>
                <a:gd name="T14" fmla="*/ 0 60000 65536"/>
                <a:gd name="T15" fmla="*/ 0 w 161"/>
                <a:gd name="T16" fmla="*/ 0 h 186"/>
                <a:gd name="T17" fmla="*/ 161 w 161"/>
                <a:gd name="T18" fmla="*/ 186 h 186"/>
              </a:gdLst>
              <a:ahLst/>
              <a:cxnLst>
                <a:cxn ang="T10">
                  <a:pos x="T0" y="T1"/>
                </a:cxn>
                <a:cxn ang="T11">
                  <a:pos x="T2" y="T3"/>
                </a:cxn>
                <a:cxn ang="T12">
                  <a:pos x="T4" y="T5"/>
                </a:cxn>
                <a:cxn ang="T13">
                  <a:pos x="T6" y="T7"/>
                </a:cxn>
                <a:cxn ang="T14">
                  <a:pos x="T8" y="T9"/>
                </a:cxn>
              </a:cxnLst>
              <a:rect l="T15" t="T16" r="T17" b="T18"/>
              <a:pathLst>
                <a:path w="161" h="186">
                  <a:moveTo>
                    <a:pt x="0" y="159"/>
                  </a:moveTo>
                  <a:lnTo>
                    <a:pt x="160" y="0"/>
                  </a:lnTo>
                  <a:lnTo>
                    <a:pt x="160" y="79"/>
                  </a:lnTo>
                  <a:lnTo>
                    <a:pt x="53" y="185"/>
                  </a:lnTo>
                  <a:lnTo>
                    <a:pt x="0" y="159"/>
                  </a:lnTo>
                </a:path>
              </a:pathLst>
            </a:custGeom>
            <a:solidFill>
              <a:srgbClr val="B50069"/>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16" name="Freeform 658"/>
            <p:cNvSpPr>
              <a:spLocks/>
            </p:cNvSpPr>
            <p:nvPr/>
          </p:nvSpPr>
          <p:spPr bwMode="auto">
            <a:xfrm>
              <a:off x="3367" y="2108"/>
              <a:ext cx="163" cy="189"/>
            </a:xfrm>
            <a:custGeom>
              <a:avLst/>
              <a:gdLst>
                <a:gd name="T0" fmla="*/ 0 w 161"/>
                <a:gd name="T1" fmla="*/ 160 h 188"/>
                <a:gd name="T2" fmla="*/ 0 w 161"/>
                <a:gd name="T3" fmla="*/ 187 h 188"/>
                <a:gd name="T4" fmla="*/ 160 w 161"/>
                <a:gd name="T5" fmla="*/ 27 h 188"/>
                <a:gd name="T6" fmla="*/ 160 w 161"/>
                <a:gd name="T7" fmla="*/ 0 h 188"/>
                <a:gd name="T8" fmla="*/ 0 w 161"/>
                <a:gd name="T9" fmla="*/ 160 h 188"/>
                <a:gd name="T10" fmla="*/ 0 60000 65536"/>
                <a:gd name="T11" fmla="*/ 0 60000 65536"/>
                <a:gd name="T12" fmla="*/ 0 60000 65536"/>
                <a:gd name="T13" fmla="*/ 0 60000 65536"/>
                <a:gd name="T14" fmla="*/ 0 60000 65536"/>
                <a:gd name="T15" fmla="*/ 0 w 161"/>
                <a:gd name="T16" fmla="*/ 0 h 188"/>
                <a:gd name="T17" fmla="*/ 161 w 161"/>
                <a:gd name="T18" fmla="*/ 188 h 188"/>
              </a:gdLst>
              <a:ahLst/>
              <a:cxnLst>
                <a:cxn ang="T10">
                  <a:pos x="T0" y="T1"/>
                </a:cxn>
                <a:cxn ang="T11">
                  <a:pos x="T2" y="T3"/>
                </a:cxn>
                <a:cxn ang="T12">
                  <a:pos x="T4" y="T5"/>
                </a:cxn>
                <a:cxn ang="T13">
                  <a:pos x="T6" y="T7"/>
                </a:cxn>
                <a:cxn ang="T14">
                  <a:pos x="T8" y="T9"/>
                </a:cxn>
              </a:cxnLst>
              <a:rect l="T15" t="T16" r="T17" b="T18"/>
              <a:pathLst>
                <a:path w="161" h="188">
                  <a:moveTo>
                    <a:pt x="0" y="160"/>
                  </a:moveTo>
                  <a:lnTo>
                    <a:pt x="0" y="187"/>
                  </a:lnTo>
                  <a:lnTo>
                    <a:pt x="160" y="27"/>
                  </a:lnTo>
                  <a:lnTo>
                    <a:pt x="160" y="0"/>
                  </a:lnTo>
                  <a:lnTo>
                    <a:pt x="0" y="160"/>
                  </a:lnTo>
                </a:path>
              </a:pathLst>
            </a:custGeom>
            <a:solidFill>
              <a:srgbClr val="FFFF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17" name="Freeform 659"/>
            <p:cNvSpPr>
              <a:spLocks/>
            </p:cNvSpPr>
            <p:nvPr/>
          </p:nvSpPr>
          <p:spPr bwMode="auto">
            <a:xfrm>
              <a:off x="3422" y="1788"/>
              <a:ext cx="109" cy="428"/>
            </a:xfrm>
            <a:custGeom>
              <a:avLst/>
              <a:gdLst>
                <a:gd name="T0" fmla="*/ 0 w 108"/>
                <a:gd name="T1" fmla="*/ 427 h 428"/>
                <a:gd name="T2" fmla="*/ 0 w 108"/>
                <a:gd name="T3" fmla="*/ 107 h 428"/>
                <a:gd name="T4" fmla="*/ 107 w 108"/>
                <a:gd name="T5" fmla="*/ 0 h 428"/>
                <a:gd name="T6" fmla="*/ 107 w 108"/>
                <a:gd name="T7" fmla="*/ 320 h 428"/>
                <a:gd name="T8" fmla="*/ 0 w 108"/>
                <a:gd name="T9" fmla="*/ 427 h 428"/>
                <a:gd name="T10" fmla="*/ 0 60000 65536"/>
                <a:gd name="T11" fmla="*/ 0 60000 65536"/>
                <a:gd name="T12" fmla="*/ 0 60000 65536"/>
                <a:gd name="T13" fmla="*/ 0 60000 65536"/>
                <a:gd name="T14" fmla="*/ 0 60000 65536"/>
                <a:gd name="T15" fmla="*/ 0 w 108"/>
                <a:gd name="T16" fmla="*/ 0 h 428"/>
                <a:gd name="T17" fmla="*/ 108 w 108"/>
                <a:gd name="T18" fmla="*/ 428 h 428"/>
              </a:gdLst>
              <a:ahLst/>
              <a:cxnLst>
                <a:cxn ang="T10">
                  <a:pos x="T0" y="T1"/>
                </a:cxn>
                <a:cxn ang="T11">
                  <a:pos x="T2" y="T3"/>
                </a:cxn>
                <a:cxn ang="T12">
                  <a:pos x="T4" y="T5"/>
                </a:cxn>
                <a:cxn ang="T13">
                  <a:pos x="T6" y="T7"/>
                </a:cxn>
                <a:cxn ang="T14">
                  <a:pos x="T8" y="T9"/>
                </a:cxn>
              </a:cxnLst>
              <a:rect l="T15" t="T16" r="T17" b="T18"/>
              <a:pathLst>
                <a:path w="108" h="428">
                  <a:moveTo>
                    <a:pt x="0" y="427"/>
                  </a:moveTo>
                  <a:lnTo>
                    <a:pt x="0" y="107"/>
                  </a:lnTo>
                  <a:lnTo>
                    <a:pt x="107" y="0"/>
                  </a:lnTo>
                  <a:lnTo>
                    <a:pt x="107" y="320"/>
                  </a:lnTo>
                  <a:lnTo>
                    <a:pt x="0" y="427"/>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18" name="Freeform 660"/>
            <p:cNvSpPr>
              <a:spLocks/>
            </p:cNvSpPr>
            <p:nvPr/>
          </p:nvSpPr>
          <p:spPr bwMode="auto">
            <a:xfrm>
              <a:off x="3367" y="1869"/>
              <a:ext cx="54" cy="428"/>
            </a:xfrm>
            <a:custGeom>
              <a:avLst/>
              <a:gdLst>
                <a:gd name="T0" fmla="*/ 0 w 54"/>
                <a:gd name="T1" fmla="*/ 0 h 428"/>
                <a:gd name="T2" fmla="*/ 0 w 54"/>
                <a:gd name="T3" fmla="*/ 427 h 428"/>
                <a:gd name="T4" fmla="*/ 53 w 54"/>
                <a:gd name="T5" fmla="*/ 347 h 428"/>
                <a:gd name="T6" fmla="*/ 53 w 54"/>
                <a:gd name="T7" fmla="*/ 27 h 428"/>
                <a:gd name="T8" fmla="*/ 0 w 54"/>
                <a:gd name="T9" fmla="*/ 0 h 428"/>
                <a:gd name="T10" fmla="*/ 0 60000 65536"/>
                <a:gd name="T11" fmla="*/ 0 60000 65536"/>
                <a:gd name="T12" fmla="*/ 0 60000 65536"/>
                <a:gd name="T13" fmla="*/ 0 60000 65536"/>
                <a:gd name="T14" fmla="*/ 0 60000 65536"/>
                <a:gd name="T15" fmla="*/ 0 w 54"/>
                <a:gd name="T16" fmla="*/ 0 h 428"/>
                <a:gd name="T17" fmla="*/ 54 w 54"/>
                <a:gd name="T18" fmla="*/ 428 h 428"/>
              </a:gdLst>
              <a:ahLst/>
              <a:cxnLst>
                <a:cxn ang="T10">
                  <a:pos x="T0" y="T1"/>
                </a:cxn>
                <a:cxn ang="T11">
                  <a:pos x="T2" y="T3"/>
                </a:cxn>
                <a:cxn ang="T12">
                  <a:pos x="T4" y="T5"/>
                </a:cxn>
                <a:cxn ang="T13">
                  <a:pos x="T6" y="T7"/>
                </a:cxn>
                <a:cxn ang="T14">
                  <a:pos x="T8" y="T9"/>
                </a:cxn>
              </a:cxnLst>
              <a:rect l="T15" t="T16" r="T17" b="T18"/>
              <a:pathLst>
                <a:path w="54" h="428">
                  <a:moveTo>
                    <a:pt x="0" y="0"/>
                  </a:moveTo>
                  <a:lnTo>
                    <a:pt x="0" y="427"/>
                  </a:lnTo>
                  <a:lnTo>
                    <a:pt x="53" y="347"/>
                  </a:lnTo>
                  <a:lnTo>
                    <a:pt x="53" y="27"/>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19" name="Freeform 661"/>
            <p:cNvSpPr>
              <a:spLocks/>
            </p:cNvSpPr>
            <p:nvPr/>
          </p:nvSpPr>
          <p:spPr bwMode="auto">
            <a:xfrm>
              <a:off x="3367" y="1707"/>
              <a:ext cx="163" cy="193"/>
            </a:xfrm>
            <a:custGeom>
              <a:avLst/>
              <a:gdLst>
                <a:gd name="T0" fmla="*/ 0 w 161"/>
                <a:gd name="T1" fmla="*/ 163 h 191"/>
                <a:gd name="T2" fmla="*/ 160 w 161"/>
                <a:gd name="T3" fmla="*/ 0 h 191"/>
                <a:gd name="T4" fmla="*/ 160 w 161"/>
                <a:gd name="T5" fmla="*/ 81 h 191"/>
                <a:gd name="T6" fmla="*/ 53 w 161"/>
                <a:gd name="T7" fmla="*/ 190 h 191"/>
                <a:gd name="T8" fmla="*/ 0 w 161"/>
                <a:gd name="T9" fmla="*/ 163 h 191"/>
                <a:gd name="T10" fmla="*/ 0 60000 65536"/>
                <a:gd name="T11" fmla="*/ 0 60000 65536"/>
                <a:gd name="T12" fmla="*/ 0 60000 65536"/>
                <a:gd name="T13" fmla="*/ 0 60000 65536"/>
                <a:gd name="T14" fmla="*/ 0 60000 65536"/>
                <a:gd name="T15" fmla="*/ 0 w 161"/>
                <a:gd name="T16" fmla="*/ 0 h 191"/>
                <a:gd name="T17" fmla="*/ 161 w 161"/>
                <a:gd name="T18" fmla="*/ 191 h 191"/>
              </a:gdLst>
              <a:ahLst/>
              <a:cxnLst>
                <a:cxn ang="T10">
                  <a:pos x="T0" y="T1"/>
                </a:cxn>
                <a:cxn ang="T11">
                  <a:pos x="T2" y="T3"/>
                </a:cxn>
                <a:cxn ang="T12">
                  <a:pos x="T4" y="T5"/>
                </a:cxn>
                <a:cxn ang="T13">
                  <a:pos x="T6" y="T7"/>
                </a:cxn>
                <a:cxn ang="T14">
                  <a:pos x="T8" y="T9"/>
                </a:cxn>
              </a:cxnLst>
              <a:rect l="T15" t="T16" r="T17" b="T18"/>
              <a:pathLst>
                <a:path w="161" h="191">
                  <a:moveTo>
                    <a:pt x="0" y="163"/>
                  </a:moveTo>
                  <a:lnTo>
                    <a:pt x="160" y="0"/>
                  </a:lnTo>
                  <a:lnTo>
                    <a:pt x="160" y="81"/>
                  </a:lnTo>
                  <a:lnTo>
                    <a:pt x="53" y="190"/>
                  </a:lnTo>
                  <a:lnTo>
                    <a:pt x="0" y="163"/>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20" name="Freeform 662"/>
            <p:cNvSpPr>
              <a:spLocks/>
            </p:cNvSpPr>
            <p:nvPr/>
          </p:nvSpPr>
          <p:spPr bwMode="auto">
            <a:xfrm>
              <a:off x="3527" y="1099"/>
              <a:ext cx="163" cy="185"/>
            </a:xfrm>
            <a:custGeom>
              <a:avLst/>
              <a:gdLst>
                <a:gd name="T0" fmla="*/ 0 w 161"/>
                <a:gd name="T1" fmla="*/ 160 h 188"/>
                <a:gd name="T2" fmla="*/ 0 w 161"/>
                <a:gd name="T3" fmla="*/ 187 h 188"/>
                <a:gd name="T4" fmla="*/ 160 w 161"/>
                <a:gd name="T5" fmla="*/ 27 h 188"/>
                <a:gd name="T6" fmla="*/ 160 w 161"/>
                <a:gd name="T7" fmla="*/ 0 h 188"/>
                <a:gd name="T8" fmla="*/ 0 w 161"/>
                <a:gd name="T9" fmla="*/ 160 h 188"/>
                <a:gd name="T10" fmla="*/ 0 60000 65536"/>
                <a:gd name="T11" fmla="*/ 0 60000 65536"/>
                <a:gd name="T12" fmla="*/ 0 60000 65536"/>
                <a:gd name="T13" fmla="*/ 0 60000 65536"/>
                <a:gd name="T14" fmla="*/ 0 60000 65536"/>
                <a:gd name="T15" fmla="*/ 0 w 161"/>
                <a:gd name="T16" fmla="*/ 0 h 188"/>
                <a:gd name="T17" fmla="*/ 161 w 161"/>
                <a:gd name="T18" fmla="*/ 188 h 188"/>
              </a:gdLst>
              <a:ahLst/>
              <a:cxnLst>
                <a:cxn ang="T10">
                  <a:pos x="T0" y="T1"/>
                </a:cxn>
                <a:cxn ang="T11">
                  <a:pos x="T2" y="T3"/>
                </a:cxn>
                <a:cxn ang="T12">
                  <a:pos x="T4" y="T5"/>
                </a:cxn>
                <a:cxn ang="T13">
                  <a:pos x="T6" y="T7"/>
                </a:cxn>
                <a:cxn ang="T14">
                  <a:pos x="T8" y="T9"/>
                </a:cxn>
              </a:cxnLst>
              <a:rect l="T15" t="T16" r="T17" b="T18"/>
              <a:pathLst>
                <a:path w="161" h="188">
                  <a:moveTo>
                    <a:pt x="0" y="160"/>
                  </a:moveTo>
                  <a:lnTo>
                    <a:pt x="0" y="187"/>
                  </a:lnTo>
                  <a:lnTo>
                    <a:pt x="160" y="27"/>
                  </a:lnTo>
                  <a:lnTo>
                    <a:pt x="160" y="0"/>
                  </a:lnTo>
                  <a:lnTo>
                    <a:pt x="0" y="160"/>
                  </a:lnTo>
                </a:path>
              </a:pathLst>
            </a:custGeom>
            <a:solidFill>
              <a:srgbClr val="00279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21" name="Freeform 663"/>
            <p:cNvSpPr>
              <a:spLocks/>
            </p:cNvSpPr>
            <p:nvPr/>
          </p:nvSpPr>
          <p:spPr bwMode="auto">
            <a:xfrm>
              <a:off x="3581" y="779"/>
              <a:ext cx="109" cy="424"/>
            </a:xfrm>
            <a:custGeom>
              <a:avLst/>
              <a:gdLst>
                <a:gd name="T0" fmla="*/ 0 w 108"/>
                <a:gd name="T1" fmla="*/ 422 h 423"/>
                <a:gd name="T2" fmla="*/ 0 w 108"/>
                <a:gd name="T3" fmla="*/ 106 h 423"/>
                <a:gd name="T4" fmla="*/ 107 w 108"/>
                <a:gd name="T5" fmla="*/ 0 h 423"/>
                <a:gd name="T6" fmla="*/ 107 w 108"/>
                <a:gd name="T7" fmla="*/ 317 h 423"/>
                <a:gd name="T8" fmla="*/ 0 w 108"/>
                <a:gd name="T9" fmla="*/ 422 h 423"/>
                <a:gd name="T10" fmla="*/ 0 60000 65536"/>
                <a:gd name="T11" fmla="*/ 0 60000 65536"/>
                <a:gd name="T12" fmla="*/ 0 60000 65536"/>
                <a:gd name="T13" fmla="*/ 0 60000 65536"/>
                <a:gd name="T14" fmla="*/ 0 60000 65536"/>
                <a:gd name="T15" fmla="*/ 0 w 108"/>
                <a:gd name="T16" fmla="*/ 0 h 423"/>
                <a:gd name="T17" fmla="*/ 108 w 108"/>
                <a:gd name="T18" fmla="*/ 423 h 423"/>
              </a:gdLst>
              <a:ahLst/>
              <a:cxnLst>
                <a:cxn ang="T10">
                  <a:pos x="T0" y="T1"/>
                </a:cxn>
                <a:cxn ang="T11">
                  <a:pos x="T2" y="T3"/>
                </a:cxn>
                <a:cxn ang="T12">
                  <a:pos x="T4" y="T5"/>
                </a:cxn>
                <a:cxn ang="T13">
                  <a:pos x="T6" y="T7"/>
                </a:cxn>
                <a:cxn ang="T14">
                  <a:pos x="T8" y="T9"/>
                </a:cxn>
              </a:cxnLst>
              <a:rect l="T15" t="T16" r="T17" b="T18"/>
              <a:pathLst>
                <a:path w="108" h="423">
                  <a:moveTo>
                    <a:pt x="0" y="422"/>
                  </a:moveTo>
                  <a:lnTo>
                    <a:pt x="0" y="106"/>
                  </a:lnTo>
                  <a:lnTo>
                    <a:pt x="107" y="0"/>
                  </a:lnTo>
                  <a:lnTo>
                    <a:pt x="107" y="317"/>
                  </a:lnTo>
                  <a:lnTo>
                    <a:pt x="0" y="422"/>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22" name="Freeform 664"/>
            <p:cNvSpPr>
              <a:spLocks/>
            </p:cNvSpPr>
            <p:nvPr/>
          </p:nvSpPr>
          <p:spPr bwMode="auto">
            <a:xfrm>
              <a:off x="3527" y="860"/>
              <a:ext cx="54" cy="424"/>
            </a:xfrm>
            <a:custGeom>
              <a:avLst/>
              <a:gdLst>
                <a:gd name="T0" fmla="*/ 0 w 54"/>
                <a:gd name="T1" fmla="*/ 0 h 425"/>
                <a:gd name="T2" fmla="*/ 0 w 54"/>
                <a:gd name="T3" fmla="*/ 424 h 425"/>
                <a:gd name="T4" fmla="*/ 53 w 54"/>
                <a:gd name="T5" fmla="*/ 345 h 425"/>
                <a:gd name="T6" fmla="*/ 53 w 54"/>
                <a:gd name="T7" fmla="*/ 27 h 425"/>
                <a:gd name="T8" fmla="*/ 0 w 54"/>
                <a:gd name="T9" fmla="*/ 0 h 425"/>
                <a:gd name="T10" fmla="*/ 0 60000 65536"/>
                <a:gd name="T11" fmla="*/ 0 60000 65536"/>
                <a:gd name="T12" fmla="*/ 0 60000 65536"/>
                <a:gd name="T13" fmla="*/ 0 60000 65536"/>
                <a:gd name="T14" fmla="*/ 0 60000 65536"/>
                <a:gd name="T15" fmla="*/ 0 w 54"/>
                <a:gd name="T16" fmla="*/ 0 h 425"/>
                <a:gd name="T17" fmla="*/ 54 w 54"/>
                <a:gd name="T18" fmla="*/ 425 h 425"/>
              </a:gdLst>
              <a:ahLst/>
              <a:cxnLst>
                <a:cxn ang="T10">
                  <a:pos x="T0" y="T1"/>
                </a:cxn>
                <a:cxn ang="T11">
                  <a:pos x="T2" y="T3"/>
                </a:cxn>
                <a:cxn ang="T12">
                  <a:pos x="T4" y="T5"/>
                </a:cxn>
                <a:cxn ang="T13">
                  <a:pos x="T6" y="T7"/>
                </a:cxn>
                <a:cxn ang="T14">
                  <a:pos x="T8" y="T9"/>
                </a:cxn>
              </a:cxnLst>
              <a:rect l="T15" t="T16" r="T17" b="T18"/>
              <a:pathLst>
                <a:path w="54" h="425">
                  <a:moveTo>
                    <a:pt x="0" y="0"/>
                  </a:moveTo>
                  <a:lnTo>
                    <a:pt x="0" y="424"/>
                  </a:lnTo>
                  <a:lnTo>
                    <a:pt x="53" y="345"/>
                  </a:lnTo>
                  <a:lnTo>
                    <a:pt x="53" y="27"/>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23" name="Freeform 665"/>
            <p:cNvSpPr>
              <a:spLocks/>
            </p:cNvSpPr>
            <p:nvPr/>
          </p:nvSpPr>
          <p:spPr bwMode="auto">
            <a:xfrm>
              <a:off x="3527" y="702"/>
              <a:ext cx="163" cy="185"/>
            </a:xfrm>
            <a:custGeom>
              <a:avLst/>
              <a:gdLst>
                <a:gd name="T0" fmla="*/ 0 w 161"/>
                <a:gd name="T1" fmla="*/ 159 h 186"/>
                <a:gd name="T2" fmla="*/ 160 w 161"/>
                <a:gd name="T3" fmla="*/ 0 h 186"/>
                <a:gd name="T4" fmla="*/ 160 w 161"/>
                <a:gd name="T5" fmla="*/ 79 h 186"/>
                <a:gd name="T6" fmla="*/ 53 w 161"/>
                <a:gd name="T7" fmla="*/ 185 h 186"/>
                <a:gd name="T8" fmla="*/ 0 w 161"/>
                <a:gd name="T9" fmla="*/ 159 h 186"/>
                <a:gd name="T10" fmla="*/ 0 60000 65536"/>
                <a:gd name="T11" fmla="*/ 0 60000 65536"/>
                <a:gd name="T12" fmla="*/ 0 60000 65536"/>
                <a:gd name="T13" fmla="*/ 0 60000 65536"/>
                <a:gd name="T14" fmla="*/ 0 60000 65536"/>
                <a:gd name="T15" fmla="*/ 0 w 161"/>
                <a:gd name="T16" fmla="*/ 0 h 186"/>
                <a:gd name="T17" fmla="*/ 161 w 161"/>
                <a:gd name="T18" fmla="*/ 186 h 186"/>
              </a:gdLst>
              <a:ahLst/>
              <a:cxnLst>
                <a:cxn ang="T10">
                  <a:pos x="T0" y="T1"/>
                </a:cxn>
                <a:cxn ang="T11">
                  <a:pos x="T2" y="T3"/>
                </a:cxn>
                <a:cxn ang="T12">
                  <a:pos x="T4" y="T5"/>
                </a:cxn>
                <a:cxn ang="T13">
                  <a:pos x="T6" y="T7"/>
                </a:cxn>
                <a:cxn ang="T14">
                  <a:pos x="T8" y="T9"/>
                </a:cxn>
              </a:cxnLst>
              <a:rect l="T15" t="T16" r="T17" b="T18"/>
              <a:pathLst>
                <a:path w="161" h="186">
                  <a:moveTo>
                    <a:pt x="0" y="159"/>
                  </a:moveTo>
                  <a:lnTo>
                    <a:pt x="160" y="0"/>
                  </a:lnTo>
                  <a:lnTo>
                    <a:pt x="160" y="79"/>
                  </a:lnTo>
                  <a:lnTo>
                    <a:pt x="53" y="185"/>
                  </a:lnTo>
                  <a:lnTo>
                    <a:pt x="0" y="159"/>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24" name="Freeform 666"/>
            <p:cNvSpPr>
              <a:spLocks/>
            </p:cNvSpPr>
            <p:nvPr/>
          </p:nvSpPr>
          <p:spPr bwMode="auto">
            <a:xfrm>
              <a:off x="3527" y="1523"/>
              <a:ext cx="163" cy="189"/>
            </a:xfrm>
            <a:custGeom>
              <a:avLst/>
              <a:gdLst>
                <a:gd name="T0" fmla="*/ 0 w 161"/>
                <a:gd name="T1" fmla="*/ 159 h 186"/>
                <a:gd name="T2" fmla="*/ 0 w 161"/>
                <a:gd name="T3" fmla="*/ 185 h 186"/>
                <a:gd name="T4" fmla="*/ 160 w 161"/>
                <a:gd name="T5" fmla="*/ 26 h 186"/>
                <a:gd name="T6" fmla="*/ 160 w 161"/>
                <a:gd name="T7" fmla="*/ 0 h 186"/>
                <a:gd name="T8" fmla="*/ 0 w 161"/>
                <a:gd name="T9" fmla="*/ 159 h 186"/>
                <a:gd name="T10" fmla="*/ 0 60000 65536"/>
                <a:gd name="T11" fmla="*/ 0 60000 65536"/>
                <a:gd name="T12" fmla="*/ 0 60000 65536"/>
                <a:gd name="T13" fmla="*/ 0 60000 65536"/>
                <a:gd name="T14" fmla="*/ 0 60000 65536"/>
                <a:gd name="T15" fmla="*/ 0 w 161"/>
                <a:gd name="T16" fmla="*/ 0 h 186"/>
                <a:gd name="T17" fmla="*/ 161 w 161"/>
                <a:gd name="T18" fmla="*/ 186 h 186"/>
              </a:gdLst>
              <a:ahLst/>
              <a:cxnLst>
                <a:cxn ang="T10">
                  <a:pos x="T0" y="T1"/>
                </a:cxn>
                <a:cxn ang="T11">
                  <a:pos x="T2" y="T3"/>
                </a:cxn>
                <a:cxn ang="T12">
                  <a:pos x="T4" y="T5"/>
                </a:cxn>
                <a:cxn ang="T13">
                  <a:pos x="T6" y="T7"/>
                </a:cxn>
                <a:cxn ang="T14">
                  <a:pos x="T8" y="T9"/>
                </a:cxn>
              </a:cxnLst>
              <a:rect l="T15" t="T16" r="T17" b="T18"/>
              <a:pathLst>
                <a:path w="161" h="186">
                  <a:moveTo>
                    <a:pt x="0" y="159"/>
                  </a:moveTo>
                  <a:lnTo>
                    <a:pt x="0" y="185"/>
                  </a:lnTo>
                  <a:lnTo>
                    <a:pt x="160" y="26"/>
                  </a:lnTo>
                  <a:lnTo>
                    <a:pt x="160" y="0"/>
                  </a:lnTo>
                  <a:lnTo>
                    <a:pt x="0" y="159"/>
                  </a:lnTo>
                </a:path>
              </a:pathLst>
            </a:custGeom>
            <a:solidFill>
              <a:srgbClr val="00279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25" name="Freeform 667"/>
            <p:cNvSpPr>
              <a:spLocks/>
            </p:cNvSpPr>
            <p:nvPr/>
          </p:nvSpPr>
          <p:spPr bwMode="auto">
            <a:xfrm>
              <a:off x="3581" y="1203"/>
              <a:ext cx="109" cy="432"/>
            </a:xfrm>
            <a:custGeom>
              <a:avLst/>
              <a:gdLst>
                <a:gd name="T0" fmla="*/ 0 w 108"/>
                <a:gd name="T1" fmla="*/ 430 h 431"/>
                <a:gd name="T2" fmla="*/ 0 w 108"/>
                <a:gd name="T3" fmla="*/ 108 h 431"/>
                <a:gd name="T4" fmla="*/ 107 w 108"/>
                <a:gd name="T5" fmla="*/ 0 h 431"/>
                <a:gd name="T6" fmla="*/ 107 w 108"/>
                <a:gd name="T7" fmla="*/ 323 h 431"/>
                <a:gd name="T8" fmla="*/ 0 w 108"/>
                <a:gd name="T9" fmla="*/ 430 h 431"/>
                <a:gd name="T10" fmla="*/ 0 60000 65536"/>
                <a:gd name="T11" fmla="*/ 0 60000 65536"/>
                <a:gd name="T12" fmla="*/ 0 60000 65536"/>
                <a:gd name="T13" fmla="*/ 0 60000 65536"/>
                <a:gd name="T14" fmla="*/ 0 60000 65536"/>
                <a:gd name="T15" fmla="*/ 0 w 108"/>
                <a:gd name="T16" fmla="*/ 0 h 431"/>
                <a:gd name="T17" fmla="*/ 108 w 108"/>
                <a:gd name="T18" fmla="*/ 431 h 431"/>
              </a:gdLst>
              <a:ahLst/>
              <a:cxnLst>
                <a:cxn ang="T10">
                  <a:pos x="T0" y="T1"/>
                </a:cxn>
                <a:cxn ang="T11">
                  <a:pos x="T2" y="T3"/>
                </a:cxn>
                <a:cxn ang="T12">
                  <a:pos x="T4" y="T5"/>
                </a:cxn>
                <a:cxn ang="T13">
                  <a:pos x="T6" y="T7"/>
                </a:cxn>
                <a:cxn ang="T14">
                  <a:pos x="T8" y="T9"/>
                </a:cxn>
              </a:cxnLst>
              <a:rect l="T15" t="T16" r="T17" b="T18"/>
              <a:pathLst>
                <a:path w="108" h="431">
                  <a:moveTo>
                    <a:pt x="0" y="430"/>
                  </a:moveTo>
                  <a:lnTo>
                    <a:pt x="0" y="108"/>
                  </a:lnTo>
                  <a:lnTo>
                    <a:pt x="107" y="0"/>
                  </a:lnTo>
                  <a:lnTo>
                    <a:pt x="107" y="323"/>
                  </a:lnTo>
                  <a:lnTo>
                    <a:pt x="0" y="43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26" name="Freeform 668"/>
            <p:cNvSpPr>
              <a:spLocks/>
            </p:cNvSpPr>
            <p:nvPr/>
          </p:nvSpPr>
          <p:spPr bwMode="auto">
            <a:xfrm>
              <a:off x="3527" y="1284"/>
              <a:ext cx="54" cy="428"/>
            </a:xfrm>
            <a:custGeom>
              <a:avLst/>
              <a:gdLst>
                <a:gd name="T0" fmla="*/ 0 w 54"/>
                <a:gd name="T1" fmla="*/ 0 h 426"/>
                <a:gd name="T2" fmla="*/ 0 w 54"/>
                <a:gd name="T3" fmla="*/ 425 h 426"/>
                <a:gd name="T4" fmla="*/ 53 w 54"/>
                <a:gd name="T5" fmla="*/ 345 h 426"/>
                <a:gd name="T6" fmla="*/ 53 w 54"/>
                <a:gd name="T7" fmla="*/ 27 h 426"/>
                <a:gd name="T8" fmla="*/ 0 w 54"/>
                <a:gd name="T9" fmla="*/ 0 h 426"/>
                <a:gd name="T10" fmla="*/ 0 60000 65536"/>
                <a:gd name="T11" fmla="*/ 0 60000 65536"/>
                <a:gd name="T12" fmla="*/ 0 60000 65536"/>
                <a:gd name="T13" fmla="*/ 0 60000 65536"/>
                <a:gd name="T14" fmla="*/ 0 60000 65536"/>
                <a:gd name="T15" fmla="*/ 0 w 54"/>
                <a:gd name="T16" fmla="*/ 0 h 426"/>
                <a:gd name="T17" fmla="*/ 54 w 54"/>
                <a:gd name="T18" fmla="*/ 426 h 426"/>
              </a:gdLst>
              <a:ahLst/>
              <a:cxnLst>
                <a:cxn ang="T10">
                  <a:pos x="T0" y="T1"/>
                </a:cxn>
                <a:cxn ang="T11">
                  <a:pos x="T2" y="T3"/>
                </a:cxn>
                <a:cxn ang="T12">
                  <a:pos x="T4" y="T5"/>
                </a:cxn>
                <a:cxn ang="T13">
                  <a:pos x="T6" y="T7"/>
                </a:cxn>
                <a:cxn ang="T14">
                  <a:pos x="T8" y="T9"/>
                </a:cxn>
              </a:cxnLst>
              <a:rect l="T15" t="T16" r="T17" b="T18"/>
              <a:pathLst>
                <a:path w="54" h="426">
                  <a:moveTo>
                    <a:pt x="0" y="0"/>
                  </a:moveTo>
                  <a:lnTo>
                    <a:pt x="0" y="425"/>
                  </a:lnTo>
                  <a:lnTo>
                    <a:pt x="53" y="345"/>
                  </a:lnTo>
                  <a:lnTo>
                    <a:pt x="53" y="27"/>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27" name="Freeform 669"/>
            <p:cNvSpPr>
              <a:spLocks/>
            </p:cNvSpPr>
            <p:nvPr/>
          </p:nvSpPr>
          <p:spPr bwMode="auto">
            <a:xfrm>
              <a:off x="3527" y="1122"/>
              <a:ext cx="163" cy="193"/>
            </a:xfrm>
            <a:custGeom>
              <a:avLst/>
              <a:gdLst>
                <a:gd name="T0" fmla="*/ 0 w 161"/>
                <a:gd name="T1" fmla="*/ 163 h 191"/>
                <a:gd name="T2" fmla="*/ 160 w 161"/>
                <a:gd name="T3" fmla="*/ 0 h 191"/>
                <a:gd name="T4" fmla="*/ 160 w 161"/>
                <a:gd name="T5" fmla="*/ 81 h 191"/>
                <a:gd name="T6" fmla="*/ 53 w 161"/>
                <a:gd name="T7" fmla="*/ 190 h 191"/>
                <a:gd name="T8" fmla="*/ 0 w 161"/>
                <a:gd name="T9" fmla="*/ 163 h 191"/>
                <a:gd name="T10" fmla="*/ 0 60000 65536"/>
                <a:gd name="T11" fmla="*/ 0 60000 65536"/>
                <a:gd name="T12" fmla="*/ 0 60000 65536"/>
                <a:gd name="T13" fmla="*/ 0 60000 65536"/>
                <a:gd name="T14" fmla="*/ 0 60000 65536"/>
                <a:gd name="T15" fmla="*/ 0 w 161"/>
                <a:gd name="T16" fmla="*/ 0 h 191"/>
                <a:gd name="T17" fmla="*/ 161 w 161"/>
                <a:gd name="T18" fmla="*/ 191 h 191"/>
              </a:gdLst>
              <a:ahLst/>
              <a:cxnLst>
                <a:cxn ang="T10">
                  <a:pos x="T0" y="T1"/>
                </a:cxn>
                <a:cxn ang="T11">
                  <a:pos x="T2" y="T3"/>
                </a:cxn>
                <a:cxn ang="T12">
                  <a:pos x="T4" y="T5"/>
                </a:cxn>
                <a:cxn ang="T13">
                  <a:pos x="T6" y="T7"/>
                </a:cxn>
                <a:cxn ang="T14">
                  <a:pos x="T8" y="T9"/>
                </a:cxn>
              </a:cxnLst>
              <a:rect l="T15" t="T16" r="T17" b="T18"/>
              <a:pathLst>
                <a:path w="161" h="191">
                  <a:moveTo>
                    <a:pt x="0" y="163"/>
                  </a:moveTo>
                  <a:lnTo>
                    <a:pt x="160" y="0"/>
                  </a:lnTo>
                  <a:lnTo>
                    <a:pt x="160" y="81"/>
                  </a:lnTo>
                  <a:lnTo>
                    <a:pt x="53" y="190"/>
                  </a:lnTo>
                  <a:lnTo>
                    <a:pt x="0" y="163"/>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28" name="Freeform 670"/>
            <p:cNvSpPr>
              <a:spLocks/>
            </p:cNvSpPr>
            <p:nvPr/>
          </p:nvSpPr>
          <p:spPr bwMode="auto">
            <a:xfrm>
              <a:off x="3527" y="1950"/>
              <a:ext cx="163" cy="185"/>
            </a:xfrm>
            <a:custGeom>
              <a:avLst/>
              <a:gdLst>
                <a:gd name="T0" fmla="*/ 0 w 161"/>
                <a:gd name="T1" fmla="*/ 160 h 188"/>
                <a:gd name="T2" fmla="*/ 0 w 161"/>
                <a:gd name="T3" fmla="*/ 187 h 188"/>
                <a:gd name="T4" fmla="*/ 160 w 161"/>
                <a:gd name="T5" fmla="*/ 27 h 188"/>
                <a:gd name="T6" fmla="*/ 160 w 161"/>
                <a:gd name="T7" fmla="*/ 0 h 188"/>
                <a:gd name="T8" fmla="*/ 0 w 161"/>
                <a:gd name="T9" fmla="*/ 160 h 188"/>
                <a:gd name="T10" fmla="*/ 0 60000 65536"/>
                <a:gd name="T11" fmla="*/ 0 60000 65536"/>
                <a:gd name="T12" fmla="*/ 0 60000 65536"/>
                <a:gd name="T13" fmla="*/ 0 60000 65536"/>
                <a:gd name="T14" fmla="*/ 0 60000 65536"/>
                <a:gd name="T15" fmla="*/ 0 w 161"/>
                <a:gd name="T16" fmla="*/ 0 h 188"/>
                <a:gd name="T17" fmla="*/ 161 w 161"/>
                <a:gd name="T18" fmla="*/ 188 h 188"/>
              </a:gdLst>
              <a:ahLst/>
              <a:cxnLst>
                <a:cxn ang="T10">
                  <a:pos x="T0" y="T1"/>
                </a:cxn>
                <a:cxn ang="T11">
                  <a:pos x="T2" y="T3"/>
                </a:cxn>
                <a:cxn ang="T12">
                  <a:pos x="T4" y="T5"/>
                </a:cxn>
                <a:cxn ang="T13">
                  <a:pos x="T6" y="T7"/>
                </a:cxn>
                <a:cxn ang="T14">
                  <a:pos x="T8" y="T9"/>
                </a:cxn>
              </a:cxnLst>
              <a:rect l="T15" t="T16" r="T17" b="T18"/>
              <a:pathLst>
                <a:path w="161" h="188">
                  <a:moveTo>
                    <a:pt x="0" y="160"/>
                  </a:moveTo>
                  <a:lnTo>
                    <a:pt x="0" y="187"/>
                  </a:lnTo>
                  <a:lnTo>
                    <a:pt x="160" y="27"/>
                  </a:lnTo>
                  <a:lnTo>
                    <a:pt x="160" y="0"/>
                  </a:lnTo>
                  <a:lnTo>
                    <a:pt x="0" y="160"/>
                  </a:lnTo>
                </a:path>
              </a:pathLst>
            </a:custGeom>
            <a:solidFill>
              <a:srgbClr val="FFFF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29" name="Freeform 671"/>
            <p:cNvSpPr>
              <a:spLocks/>
            </p:cNvSpPr>
            <p:nvPr/>
          </p:nvSpPr>
          <p:spPr bwMode="auto">
            <a:xfrm>
              <a:off x="3581" y="1630"/>
              <a:ext cx="109" cy="428"/>
            </a:xfrm>
            <a:custGeom>
              <a:avLst/>
              <a:gdLst>
                <a:gd name="T0" fmla="*/ 0 w 108"/>
                <a:gd name="T1" fmla="*/ 424 h 425"/>
                <a:gd name="T2" fmla="*/ 0 w 108"/>
                <a:gd name="T3" fmla="*/ 106 h 425"/>
                <a:gd name="T4" fmla="*/ 107 w 108"/>
                <a:gd name="T5" fmla="*/ 0 h 425"/>
                <a:gd name="T6" fmla="*/ 107 w 108"/>
                <a:gd name="T7" fmla="*/ 318 h 425"/>
                <a:gd name="T8" fmla="*/ 0 w 108"/>
                <a:gd name="T9" fmla="*/ 424 h 425"/>
                <a:gd name="T10" fmla="*/ 0 60000 65536"/>
                <a:gd name="T11" fmla="*/ 0 60000 65536"/>
                <a:gd name="T12" fmla="*/ 0 60000 65536"/>
                <a:gd name="T13" fmla="*/ 0 60000 65536"/>
                <a:gd name="T14" fmla="*/ 0 60000 65536"/>
                <a:gd name="T15" fmla="*/ 0 w 108"/>
                <a:gd name="T16" fmla="*/ 0 h 425"/>
                <a:gd name="T17" fmla="*/ 108 w 108"/>
                <a:gd name="T18" fmla="*/ 425 h 425"/>
              </a:gdLst>
              <a:ahLst/>
              <a:cxnLst>
                <a:cxn ang="T10">
                  <a:pos x="T0" y="T1"/>
                </a:cxn>
                <a:cxn ang="T11">
                  <a:pos x="T2" y="T3"/>
                </a:cxn>
                <a:cxn ang="T12">
                  <a:pos x="T4" y="T5"/>
                </a:cxn>
                <a:cxn ang="T13">
                  <a:pos x="T6" y="T7"/>
                </a:cxn>
                <a:cxn ang="T14">
                  <a:pos x="T8" y="T9"/>
                </a:cxn>
              </a:cxnLst>
              <a:rect l="T15" t="T16" r="T17" b="T18"/>
              <a:pathLst>
                <a:path w="108" h="425">
                  <a:moveTo>
                    <a:pt x="0" y="424"/>
                  </a:moveTo>
                  <a:lnTo>
                    <a:pt x="0" y="106"/>
                  </a:lnTo>
                  <a:lnTo>
                    <a:pt x="107" y="0"/>
                  </a:lnTo>
                  <a:lnTo>
                    <a:pt x="107" y="318"/>
                  </a:lnTo>
                  <a:lnTo>
                    <a:pt x="0" y="424"/>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30" name="Freeform 672"/>
            <p:cNvSpPr>
              <a:spLocks/>
            </p:cNvSpPr>
            <p:nvPr/>
          </p:nvSpPr>
          <p:spPr bwMode="auto">
            <a:xfrm>
              <a:off x="3527" y="1707"/>
              <a:ext cx="54" cy="428"/>
            </a:xfrm>
            <a:custGeom>
              <a:avLst/>
              <a:gdLst>
                <a:gd name="T0" fmla="*/ 0 w 54"/>
                <a:gd name="T1" fmla="*/ 0 h 428"/>
                <a:gd name="T2" fmla="*/ 0 w 54"/>
                <a:gd name="T3" fmla="*/ 427 h 428"/>
                <a:gd name="T4" fmla="*/ 53 w 54"/>
                <a:gd name="T5" fmla="*/ 347 h 428"/>
                <a:gd name="T6" fmla="*/ 53 w 54"/>
                <a:gd name="T7" fmla="*/ 27 h 428"/>
                <a:gd name="T8" fmla="*/ 0 w 54"/>
                <a:gd name="T9" fmla="*/ 0 h 428"/>
                <a:gd name="T10" fmla="*/ 0 60000 65536"/>
                <a:gd name="T11" fmla="*/ 0 60000 65536"/>
                <a:gd name="T12" fmla="*/ 0 60000 65536"/>
                <a:gd name="T13" fmla="*/ 0 60000 65536"/>
                <a:gd name="T14" fmla="*/ 0 60000 65536"/>
                <a:gd name="T15" fmla="*/ 0 w 54"/>
                <a:gd name="T16" fmla="*/ 0 h 428"/>
                <a:gd name="T17" fmla="*/ 54 w 54"/>
                <a:gd name="T18" fmla="*/ 428 h 428"/>
              </a:gdLst>
              <a:ahLst/>
              <a:cxnLst>
                <a:cxn ang="T10">
                  <a:pos x="T0" y="T1"/>
                </a:cxn>
                <a:cxn ang="T11">
                  <a:pos x="T2" y="T3"/>
                </a:cxn>
                <a:cxn ang="T12">
                  <a:pos x="T4" y="T5"/>
                </a:cxn>
                <a:cxn ang="T13">
                  <a:pos x="T6" y="T7"/>
                </a:cxn>
                <a:cxn ang="T14">
                  <a:pos x="T8" y="T9"/>
                </a:cxn>
              </a:cxnLst>
              <a:rect l="T15" t="T16" r="T17" b="T18"/>
              <a:pathLst>
                <a:path w="54" h="428">
                  <a:moveTo>
                    <a:pt x="0" y="0"/>
                  </a:moveTo>
                  <a:lnTo>
                    <a:pt x="0" y="427"/>
                  </a:lnTo>
                  <a:lnTo>
                    <a:pt x="53" y="347"/>
                  </a:lnTo>
                  <a:lnTo>
                    <a:pt x="53" y="27"/>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31" name="Freeform 673"/>
            <p:cNvSpPr>
              <a:spLocks/>
            </p:cNvSpPr>
            <p:nvPr/>
          </p:nvSpPr>
          <p:spPr bwMode="auto">
            <a:xfrm>
              <a:off x="3527" y="1553"/>
              <a:ext cx="163" cy="181"/>
            </a:xfrm>
            <a:custGeom>
              <a:avLst/>
              <a:gdLst>
                <a:gd name="T0" fmla="*/ 0 w 161"/>
                <a:gd name="T1" fmla="*/ 156 h 183"/>
                <a:gd name="T2" fmla="*/ 160 w 161"/>
                <a:gd name="T3" fmla="*/ 0 h 183"/>
                <a:gd name="T4" fmla="*/ 160 w 161"/>
                <a:gd name="T5" fmla="*/ 78 h 183"/>
                <a:gd name="T6" fmla="*/ 53 w 161"/>
                <a:gd name="T7" fmla="*/ 182 h 183"/>
                <a:gd name="T8" fmla="*/ 0 w 161"/>
                <a:gd name="T9" fmla="*/ 156 h 183"/>
                <a:gd name="T10" fmla="*/ 0 60000 65536"/>
                <a:gd name="T11" fmla="*/ 0 60000 65536"/>
                <a:gd name="T12" fmla="*/ 0 60000 65536"/>
                <a:gd name="T13" fmla="*/ 0 60000 65536"/>
                <a:gd name="T14" fmla="*/ 0 60000 65536"/>
                <a:gd name="T15" fmla="*/ 0 w 161"/>
                <a:gd name="T16" fmla="*/ 0 h 183"/>
                <a:gd name="T17" fmla="*/ 161 w 161"/>
                <a:gd name="T18" fmla="*/ 183 h 183"/>
              </a:gdLst>
              <a:ahLst/>
              <a:cxnLst>
                <a:cxn ang="T10">
                  <a:pos x="T0" y="T1"/>
                </a:cxn>
                <a:cxn ang="T11">
                  <a:pos x="T2" y="T3"/>
                </a:cxn>
                <a:cxn ang="T12">
                  <a:pos x="T4" y="T5"/>
                </a:cxn>
                <a:cxn ang="T13">
                  <a:pos x="T6" y="T7"/>
                </a:cxn>
                <a:cxn ang="T14">
                  <a:pos x="T8" y="T9"/>
                </a:cxn>
              </a:cxnLst>
              <a:rect l="T15" t="T16" r="T17" b="T18"/>
              <a:pathLst>
                <a:path w="161" h="183">
                  <a:moveTo>
                    <a:pt x="0" y="156"/>
                  </a:moveTo>
                  <a:lnTo>
                    <a:pt x="160" y="0"/>
                  </a:lnTo>
                  <a:lnTo>
                    <a:pt x="160" y="78"/>
                  </a:lnTo>
                  <a:lnTo>
                    <a:pt x="53" y="182"/>
                  </a:lnTo>
                  <a:lnTo>
                    <a:pt x="0" y="156"/>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32" name="Freeform 674"/>
            <p:cNvSpPr>
              <a:spLocks/>
            </p:cNvSpPr>
            <p:nvPr/>
          </p:nvSpPr>
          <p:spPr bwMode="auto">
            <a:xfrm>
              <a:off x="3690" y="941"/>
              <a:ext cx="159" cy="181"/>
            </a:xfrm>
            <a:custGeom>
              <a:avLst/>
              <a:gdLst>
                <a:gd name="T0" fmla="*/ 0 w 161"/>
                <a:gd name="T1" fmla="*/ 156 h 183"/>
                <a:gd name="T2" fmla="*/ 0 w 161"/>
                <a:gd name="T3" fmla="*/ 182 h 183"/>
                <a:gd name="T4" fmla="*/ 160 w 161"/>
                <a:gd name="T5" fmla="*/ 26 h 183"/>
                <a:gd name="T6" fmla="*/ 160 w 161"/>
                <a:gd name="T7" fmla="*/ 0 h 183"/>
                <a:gd name="T8" fmla="*/ 0 w 161"/>
                <a:gd name="T9" fmla="*/ 156 h 183"/>
                <a:gd name="T10" fmla="*/ 0 60000 65536"/>
                <a:gd name="T11" fmla="*/ 0 60000 65536"/>
                <a:gd name="T12" fmla="*/ 0 60000 65536"/>
                <a:gd name="T13" fmla="*/ 0 60000 65536"/>
                <a:gd name="T14" fmla="*/ 0 60000 65536"/>
                <a:gd name="T15" fmla="*/ 0 w 161"/>
                <a:gd name="T16" fmla="*/ 0 h 183"/>
                <a:gd name="T17" fmla="*/ 161 w 161"/>
                <a:gd name="T18" fmla="*/ 183 h 183"/>
              </a:gdLst>
              <a:ahLst/>
              <a:cxnLst>
                <a:cxn ang="T10">
                  <a:pos x="T0" y="T1"/>
                </a:cxn>
                <a:cxn ang="T11">
                  <a:pos x="T2" y="T3"/>
                </a:cxn>
                <a:cxn ang="T12">
                  <a:pos x="T4" y="T5"/>
                </a:cxn>
                <a:cxn ang="T13">
                  <a:pos x="T6" y="T7"/>
                </a:cxn>
                <a:cxn ang="T14">
                  <a:pos x="T8" y="T9"/>
                </a:cxn>
              </a:cxnLst>
              <a:rect l="T15" t="T16" r="T17" b="T18"/>
              <a:pathLst>
                <a:path w="161" h="183">
                  <a:moveTo>
                    <a:pt x="0" y="156"/>
                  </a:moveTo>
                  <a:lnTo>
                    <a:pt x="0" y="182"/>
                  </a:lnTo>
                  <a:lnTo>
                    <a:pt x="160" y="26"/>
                  </a:lnTo>
                  <a:lnTo>
                    <a:pt x="160" y="0"/>
                  </a:lnTo>
                  <a:lnTo>
                    <a:pt x="0" y="156"/>
                  </a:lnTo>
                </a:path>
              </a:pathLst>
            </a:custGeom>
            <a:solidFill>
              <a:srgbClr val="00279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33" name="Freeform 675"/>
            <p:cNvSpPr>
              <a:spLocks/>
            </p:cNvSpPr>
            <p:nvPr/>
          </p:nvSpPr>
          <p:spPr bwMode="auto">
            <a:xfrm>
              <a:off x="3740" y="617"/>
              <a:ext cx="109" cy="428"/>
            </a:xfrm>
            <a:custGeom>
              <a:avLst/>
              <a:gdLst>
                <a:gd name="T0" fmla="*/ 0 w 108"/>
                <a:gd name="T1" fmla="*/ 428 h 429"/>
                <a:gd name="T2" fmla="*/ 0 w 108"/>
                <a:gd name="T3" fmla="*/ 107 h 429"/>
                <a:gd name="T4" fmla="*/ 107 w 108"/>
                <a:gd name="T5" fmla="*/ 0 h 429"/>
                <a:gd name="T6" fmla="*/ 107 w 108"/>
                <a:gd name="T7" fmla="*/ 321 h 429"/>
                <a:gd name="T8" fmla="*/ 0 w 108"/>
                <a:gd name="T9" fmla="*/ 428 h 429"/>
                <a:gd name="T10" fmla="*/ 0 60000 65536"/>
                <a:gd name="T11" fmla="*/ 0 60000 65536"/>
                <a:gd name="T12" fmla="*/ 0 60000 65536"/>
                <a:gd name="T13" fmla="*/ 0 60000 65536"/>
                <a:gd name="T14" fmla="*/ 0 60000 65536"/>
                <a:gd name="T15" fmla="*/ 0 w 108"/>
                <a:gd name="T16" fmla="*/ 0 h 429"/>
                <a:gd name="T17" fmla="*/ 108 w 108"/>
                <a:gd name="T18" fmla="*/ 429 h 429"/>
              </a:gdLst>
              <a:ahLst/>
              <a:cxnLst>
                <a:cxn ang="T10">
                  <a:pos x="T0" y="T1"/>
                </a:cxn>
                <a:cxn ang="T11">
                  <a:pos x="T2" y="T3"/>
                </a:cxn>
                <a:cxn ang="T12">
                  <a:pos x="T4" y="T5"/>
                </a:cxn>
                <a:cxn ang="T13">
                  <a:pos x="T6" y="T7"/>
                </a:cxn>
                <a:cxn ang="T14">
                  <a:pos x="T8" y="T9"/>
                </a:cxn>
              </a:cxnLst>
              <a:rect l="T15" t="T16" r="T17" b="T18"/>
              <a:pathLst>
                <a:path w="108" h="429">
                  <a:moveTo>
                    <a:pt x="0" y="428"/>
                  </a:moveTo>
                  <a:lnTo>
                    <a:pt x="0" y="107"/>
                  </a:lnTo>
                  <a:lnTo>
                    <a:pt x="107" y="0"/>
                  </a:lnTo>
                  <a:lnTo>
                    <a:pt x="107" y="321"/>
                  </a:lnTo>
                  <a:lnTo>
                    <a:pt x="0" y="428"/>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34" name="Freeform 676"/>
            <p:cNvSpPr>
              <a:spLocks/>
            </p:cNvSpPr>
            <p:nvPr/>
          </p:nvSpPr>
          <p:spPr bwMode="auto">
            <a:xfrm>
              <a:off x="3690" y="702"/>
              <a:ext cx="51" cy="420"/>
            </a:xfrm>
            <a:custGeom>
              <a:avLst/>
              <a:gdLst>
                <a:gd name="T0" fmla="*/ 0 w 54"/>
                <a:gd name="T1" fmla="*/ 0 h 423"/>
                <a:gd name="T2" fmla="*/ 0 w 54"/>
                <a:gd name="T3" fmla="*/ 422 h 423"/>
                <a:gd name="T4" fmla="*/ 53 w 54"/>
                <a:gd name="T5" fmla="*/ 343 h 423"/>
                <a:gd name="T6" fmla="*/ 53 w 54"/>
                <a:gd name="T7" fmla="*/ 26 h 423"/>
                <a:gd name="T8" fmla="*/ 0 w 54"/>
                <a:gd name="T9" fmla="*/ 0 h 423"/>
                <a:gd name="T10" fmla="*/ 0 60000 65536"/>
                <a:gd name="T11" fmla="*/ 0 60000 65536"/>
                <a:gd name="T12" fmla="*/ 0 60000 65536"/>
                <a:gd name="T13" fmla="*/ 0 60000 65536"/>
                <a:gd name="T14" fmla="*/ 0 60000 65536"/>
                <a:gd name="T15" fmla="*/ 0 w 54"/>
                <a:gd name="T16" fmla="*/ 0 h 423"/>
                <a:gd name="T17" fmla="*/ 54 w 54"/>
                <a:gd name="T18" fmla="*/ 423 h 423"/>
              </a:gdLst>
              <a:ahLst/>
              <a:cxnLst>
                <a:cxn ang="T10">
                  <a:pos x="T0" y="T1"/>
                </a:cxn>
                <a:cxn ang="T11">
                  <a:pos x="T2" y="T3"/>
                </a:cxn>
                <a:cxn ang="T12">
                  <a:pos x="T4" y="T5"/>
                </a:cxn>
                <a:cxn ang="T13">
                  <a:pos x="T6" y="T7"/>
                </a:cxn>
                <a:cxn ang="T14">
                  <a:pos x="T8" y="T9"/>
                </a:cxn>
              </a:cxnLst>
              <a:rect l="T15" t="T16" r="T17" b="T18"/>
              <a:pathLst>
                <a:path w="54" h="423">
                  <a:moveTo>
                    <a:pt x="0" y="0"/>
                  </a:moveTo>
                  <a:lnTo>
                    <a:pt x="0" y="422"/>
                  </a:lnTo>
                  <a:lnTo>
                    <a:pt x="53" y="343"/>
                  </a:lnTo>
                  <a:lnTo>
                    <a:pt x="53" y="26"/>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35" name="Freeform 677"/>
            <p:cNvSpPr>
              <a:spLocks/>
            </p:cNvSpPr>
            <p:nvPr/>
          </p:nvSpPr>
          <p:spPr bwMode="auto">
            <a:xfrm>
              <a:off x="3690" y="540"/>
              <a:ext cx="159" cy="189"/>
            </a:xfrm>
            <a:custGeom>
              <a:avLst/>
              <a:gdLst>
                <a:gd name="T0" fmla="*/ 0 w 161"/>
                <a:gd name="T1" fmla="*/ 160 h 188"/>
                <a:gd name="T2" fmla="*/ 160 w 161"/>
                <a:gd name="T3" fmla="*/ 0 h 188"/>
                <a:gd name="T4" fmla="*/ 160 w 161"/>
                <a:gd name="T5" fmla="*/ 80 h 188"/>
                <a:gd name="T6" fmla="*/ 53 w 161"/>
                <a:gd name="T7" fmla="*/ 187 h 188"/>
                <a:gd name="T8" fmla="*/ 0 w 161"/>
                <a:gd name="T9" fmla="*/ 160 h 188"/>
                <a:gd name="T10" fmla="*/ 0 60000 65536"/>
                <a:gd name="T11" fmla="*/ 0 60000 65536"/>
                <a:gd name="T12" fmla="*/ 0 60000 65536"/>
                <a:gd name="T13" fmla="*/ 0 60000 65536"/>
                <a:gd name="T14" fmla="*/ 0 60000 65536"/>
                <a:gd name="T15" fmla="*/ 0 w 161"/>
                <a:gd name="T16" fmla="*/ 0 h 188"/>
                <a:gd name="T17" fmla="*/ 161 w 161"/>
                <a:gd name="T18" fmla="*/ 188 h 188"/>
              </a:gdLst>
              <a:ahLst/>
              <a:cxnLst>
                <a:cxn ang="T10">
                  <a:pos x="T0" y="T1"/>
                </a:cxn>
                <a:cxn ang="T11">
                  <a:pos x="T2" y="T3"/>
                </a:cxn>
                <a:cxn ang="T12">
                  <a:pos x="T4" y="T5"/>
                </a:cxn>
                <a:cxn ang="T13">
                  <a:pos x="T6" y="T7"/>
                </a:cxn>
                <a:cxn ang="T14">
                  <a:pos x="T8" y="T9"/>
                </a:cxn>
              </a:cxnLst>
              <a:rect l="T15" t="T16" r="T17" b="T18"/>
              <a:pathLst>
                <a:path w="161" h="188">
                  <a:moveTo>
                    <a:pt x="0" y="160"/>
                  </a:moveTo>
                  <a:lnTo>
                    <a:pt x="160" y="0"/>
                  </a:lnTo>
                  <a:lnTo>
                    <a:pt x="160" y="80"/>
                  </a:lnTo>
                  <a:lnTo>
                    <a:pt x="53" y="187"/>
                  </a:lnTo>
                  <a:lnTo>
                    <a:pt x="0" y="160"/>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36" name="Freeform 678"/>
            <p:cNvSpPr>
              <a:spLocks/>
            </p:cNvSpPr>
            <p:nvPr/>
          </p:nvSpPr>
          <p:spPr bwMode="auto">
            <a:xfrm>
              <a:off x="3690" y="1361"/>
              <a:ext cx="159" cy="193"/>
            </a:xfrm>
            <a:custGeom>
              <a:avLst/>
              <a:gdLst>
                <a:gd name="T0" fmla="*/ 0 w 161"/>
                <a:gd name="T1" fmla="*/ 163 h 191"/>
                <a:gd name="T2" fmla="*/ 0 w 161"/>
                <a:gd name="T3" fmla="*/ 190 h 191"/>
                <a:gd name="T4" fmla="*/ 160 w 161"/>
                <a:gd name="T5" fmla="*/ 27 h 191"/>
                <a:gd name="T6" fmla="*/ 160 w 161"/>
                <a:gd name="T7" fmla="*/ 0 h 191"/>
                <a:gd name="T8" fmla="*/ 0 w 161"/>
                <a:gd name="T9" fmla="*/ 163 h 191"/>
                <a:gd name="T10" fmla="*/ 0 60000 65536"/>
                <a:gd name="T11" fmla="*/ 0 60000 65536"/>
                <a:gd name="T12" fmla="*/ 0 60000 65536"/>
                <a:gd name="T13" fmla="*/ 0 60000 65536"/>
                <a:gd name="T14" fmla="*/ 0 60000 65536"/>
                <a:gd name="T15" fmla="*/ 0 w 161"/>
                <a:gd name="T16" fmla="*/ 0 h 191"/>
                <a:gd name="T17" fmla="*/ 161 w 161"/>
                <a:gd name="T18" fmla="*/ 191 h 191"/>
              </a:gdLst>
              <a:ahLst/>
              <a:cxnLst>
                <a:cxn ang="T10">
                  <a:pos x="T0" y="T1"/>
                </a:cxn>
                <a:cxn ang="T11">
                  <a:pos x="T2" y="T3"/>
                </a:cxn>
                <a:cxn ang="T12">
                  <a:pos x="T4" y="T5"/>
                </a:cxn>
                <a:cxn ang="T13">
                  <a:pos x="T6" y="T7"/>
                </a:cxn>
                <a:cxn ang="T14">
                  <a:pos x="T8" y="T9"/>
                </a:cxn>
              </a:cxnLst>
              <a:rect l="T15" t="T16" r="T17" b="T18"/>
              <a:pathLst>
                <a:path w="161" h="191">
                  <a:moveTo>
                    <a:pt x="0" y="163"/>
                  </a:moveTo>
                  <a:lnTo>
                    <a:pt x="0" y="190"/>
                  </a:lnTo>
                  <a:lnTo>
                    <a:pt x="160" y="27"/>
                  </a:lnTo>
                  <a:lnTo>
                    <a:pt x="160" y="0"/>
                  </a:lnTo>
                  <a:lnTo>
                    <a:pt x="0" y="163"/>
                  </a:lnTo>
                </a:path>
              </a:pathLst>
            </a:custGeom>
            <a:solidFill>
              <a:srgbClr val="00279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37" name="Freeform 679"/>
            <p:cNvSpPr>
              <a:spLocks/>
            </p:cNvSpPr>
            <p:nvPr/>
          </p:nvSpPr>
          <p:spPr bwMode="auto">
            <a:xfrm>
              <a:off x="3740" y="1045"/>
              <a:ext cx="109" cy="424"/>
            </a:xfrm>
            <a:custGeom>
              <a:avLst/>
              <a:gdLst>
                <a:gd name="T0" fmla="*/ 0 w 108"/>
                <a:gd name="T1" fmla="*/ 424 h 425"/>
                <a:gd name="T2" fmla="*/ 0 w 108"/>
                <a:gd name="T3" fmla="*/ 106 h 425"/>
                <a:gd name="T4" fmla="*/ 107 w 108"/>
                <a:gd name="T5" fmla="*/ 0 h 425"/>
                <a:gd name="T6" fmla="*/ 107 w 108"/>
                <a:gd name="T7" fmla="*/ 318 h 425"/>
                <a:gd name="T8" fmla="*/ 0 w 108"/>
                <a:gd name="T9" fmla="*/ 424 h 425"/>
                <a:gd name="T10" fmla="*/ 0 60000 65536"/>
                <a:gd name="T11" fmla="*/ 0 60000 65536"/>
                <a:gd name="T12" fmla="*/ 0 60000 65536"/>
                <a:gd name="T13" fmla="*/ 0 60000 65536"/>
                <a:gd name="T14" fmla="*/ 0 60000 65536"/>
                <a:gd name="T15" fmla="*/ 0 w 108"/>
                <a:gd name="T16" fmla="*/ 0 h 425"/>
                <a:gd name="T17" fmla="*/ 108 w 108"/>
                <a:gd name="T18" fmla="*/ 425 h 425"/>
              </a:gdLst>
              <a:ahLst/>
              <a:cxnLst>
                <a:cxn ang="T10">
                  <a:pos x="T0" y="T1"/>
                </a:cxn>
                <a:cxn ang="T11">
                  <a:pos x="T2" y="T3"/>
                </a:cxn>
                <a:cxn ang="T12">
                  <a:pos x="T4" y="T5"/>
                </a:cxn>
                <a:cxn ang="T13">
                  <a:pos x="T6" y="T7"/>
                </a:cxn>
                <a:cxn ang="T14">
                  <a:pos x="T8" y="T9"/>
                </a:cxn>
              </a:cxnLst>
              <a:rect l="T15" t="T16" r="T17" b="T18"/>
              <a:pathLst>
                <a:path w="108" h="425">
                  <a:moveTo>
                    <a:pt x="0" y="424"/>
                  </a:moveTo>
                  <a:lnTo>
                    <a:pt x="0" y="106"/>
                  </a:lnTo>
                  <a:lnTo>
                    <a:pt x="107" y="0"/>
                  </a:lnTo>
                  <a:lnTo>
                    <a:pt x="107" y="318"/>
                  </a:lnTo>
                  <a:lnTo>
                    <a:pt x="0" y="424"/>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38" name="Freeform 680"/>
            <p:cNvSpPr>
              <a:spLocks/>
            </p:cNvSpPr>
            <p:nvPr/>
          </p:nvSpPr>
          <p:spPr bwMode="auto">
            <a:xfrm>
              <a:off x="3690" y="1122"/>
              <a:ext cx="51" cy="432"/>
            </a:xfrm>
            <a:custGeom>
              <a:avLst/>
              <a:gdLst>
                <a:gd name="T0" fmla="*/ 0 w 54"/>
                <a:gd name="T1" fmla="*/ 0 h 431"/>
                <a:gd name="T2" fmla="*/ 0 w 54"/>
                <a:gd name="T3" fmla="*/ 430 h 431"/>
                <a:gd name="T4" fmla="*/ 53 w 54"/>
                <a:gd name="T5" fmla="*/ 349 h 431"/>
                <a:gd name="T6" fmla="*/ 53 w 54"/>
                <a:gd name="T7" fmla="*/ 27 h 431"/>
                <a:gd name="T8" fmla="*/ 0 w 54"/>
                <a:gd name="T9" fmla="*/ 0 h 431"/>
                <a:gd name="T10" fmla="*/ 0 60000 65536"/>
                <a:gd name="T11" fmla="*/ 0 60000 65536"/>
                <a:gd name="T12" fmla="*/ 0 60000 65536"/>
                <a:gd name="T13" fmla="*/ 0 60000 65536"/>
                <a:gd name="T14" fmla="*/ 0 60000 65536"/>
                <a:gd name="T15" fmla="*/ 0 w 54"/>
                <a:gd name="T16" fmla="*/ 0 h 431"/>
                <a:gd name="T17" fmla="*/ 54 w 54"/>
                <a:gd name="T18" fmla="*/ 431 h 431"/>
              </a:gdLst>
              <a:ahLst/>
              <a:cxnLst>
                <a:cxn ang="T10">
                  <a:pos x="T0" y="T1"/>
                </a:cxn>
                <a:cxn ang="T11">
                  <a:pos x="T2" y="T3"/>
                </a:cxn>
                <a:cxn ang="T12">
                  <a:pos x="T4" y="T5"/>
                </a:cxn>
                <a:cxn ang="T13">
                  <a:pos x="T6" y="T7"/>
                </a:cxn>
                <a:cxn ang="T14">
                  <a:pos x="T8" y="T9"/>
                </a:cxn>
              </a:cxnLst>
              <a:rect l="T15" t="T16" r="T17" b="T18"/>
              <a:pathLst>
                <a:path w="54" h="431">
                  <a:moveTo>
                    <a:pt x="0" y="0"/>
                  </a:moveTo>
                  <a:lnTo>
                    <a:pt x="0" y="430"/>
                  </a:lnTo>
                  <a:lnTo>
                    <a:pt x="53" y="349"/>
                  </a:lnTo>
                  <a:lnTo>
                    <a:pt x="53" y="27"/>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39" name="Freeform 681"/>
            <p:cNvSpPr>
              <a:spLocks/>
            </p:cNvSpPr>
            <p:nvPr/>
          </p:nvSpPr>
          <p:spPr bwMode="auto">
            <a:xfrm>
              <a:off x="3690" y="968"/>
              <a:ext cx="159" cy="185"/>
            </a:xfrm>
            <a:custGeom>
              <a:avLst/>
              <a:gdLst>
                <a:gd name="T0" fmla="*/ 0 w 161"/>
                <a:gd name="T1" fmla="*/ 157 h 184"/>
                <a:gd name="T2" fmla="*/ 160 w 161"/>
                <a:gd name="T3" fmla="*/ 0 h 184"/>
                <a:gd name="T4" fmla="*/ 160 w 161"/>
                <a:gd name="T5" fmla="*/ 78 h 184"/>
                <a:gd name="T6" fmla="*/ 53 w 161"/>
                <a:gd name="T7" fmla="*/ 183 h 184"/>
                <a:gd name="T8" fmla="*/ 0 w 161"/>
                <a:gd name="T9" fmla="*/ 157 h 184"/>
                <a:gd name="T10" fmla="*/ 0 60000 65536"/>
                <a:gd name="T11" fmla="*/ 0 60000 65536"/>
                <a:gd name="T12" fmla="*/ 0 60000 65536"/>
                <a:gd name="T13" fmla="*/ 0 60000 65536"/>
                <a:gd name="T14" fmla="*/ 0 60000 65536"/>
                <a:gd name="T15" fmla="*/ 0 w 161"/>
                <a:gd name="T16" fmla="*/ 0 h 184"/>
                <a:gd name="T17" fmla="*/ 161 w 161"/>
                <a:gd name="T18" fmla="*/ 184 h 184"/>
              </a:gdLst>
              <a:ahLst/>
              <a:cxnLst>
                <a:cxn ang="T10">
                  <a:pos x="T0" y="T1"/>
                </a:cxn>
                <a:cxn ang="T11">
                  <a:pos x="T2" y="T3"/>
                </a:cxn>
                <a:cxn ang="T12">
                  <a:pos x="T4" y="T5"/>
                </a:cxn>
                <a:cxn ang="T13">
                  <a:pos x="T6" y="T7"/>
                </a:cxn>
                <a:cxn ang="T14">
                  <a:pos x="T8" y="T9"/>
                </a:cxn>
              </a:cxnLst>
              <a:rect l="T15" t="T16" r="T17" b="T18"/>
              <a:pathLst>
                <a:path w="161" h="184">
                  <a:moveTo>
                    <a:pt x="0" y="157"/>
                  </a:moveTo>
                  <a:lnTo>
                    <a:pt x="160" y="0"/>
                  </a:lnTo>
                  <a:lnTo>
                    <a:pt x="160" y="78"/>
                  </a:lnTo>
                  <a:lnTo>
                    <a:pt x="53" y="183"/>
                  </a:lnTo>
                  <a:lnTo>
                    <a:pt x="0" y="157"/>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40" name="Freeform 682"/>
            <p:cNvSpPr>
              <a:spLocks/>
            </p:cNvSpPr>
            <p:nvPr/>
          </p:nvSpPr>
          <p:spPr bwMode="auto">
            <a:xfrm>
              <a:off x="3690" y="1788"/>
              <a:ext cx="159" cy="189"/>
            </a:xfrm>
            <a:custGeom>
              <a:avLst/>
              <a:gdLst>
                <a:gd name="T0" fmla="*/ 0 w 161"/>
                <a:gd name="T1" fmla="*/ 160 h 188"/>
                <a:gd name="T2" fmla="*/ 0 w 161"/>
                <a:gd name="T3" fmla="*/ 187 h 188"/>
                <a:gd name="T4" fmla="*/ 160 w 161"/>
                <a:gd name="T5" fmla="*/ 27 h 188"/>
                <a:gd name="T6" fmla="*/ 160 w 161"/>
                <a:gd name="T7" fmla="*/ 0 h 188"/>
                <a:gd name="T8" fmla="*/ 0 w 161"/>
                <a:gd name="T9" fmla="*/ 160 h 188"/>
                <a:gd name="T10" fmla="*/ 0 60000 65536"/>
                <a:gd name="T11" fmla="*/ 0 60000 65536"/>
                <a:gd name="T12" fmla="*/ 0 60000 65536"/>
                <a:gd name="T13" fmla="*/ 0 60000 65536"/>
                <a:gd name="T14" fmla="*/ 0 60000 65536"/>
                <a:gd name="T15" fmla="*/ 0 w 161"/>
                <a:gd name="T16" fmla="*/ 0 h 188"/>
                <a:gd name="T17" fmla="*/ 161 w 161"/>
                <a:gd name="T18" fmla="*/ 188 h 188"/>
              </a:gdLst>
              <a:ahLst/>
              <a:cxnLst>
                <a:cxn ang="T10">
                  <a:pos x="T0" y="T1"/>
                </a:cxn>
                <a:cxn ang="T11">
                  <a:pos x="T2" y="T3"/>
                </a:cxn>
                <a:cxn ang="T12">
                  <a:pos x="T4" y="T5"/>
                </a:cxn>
                <a:cxn ang="T13">
                  <a:pos x="T6" y="T7"/>
                </a:cxn>
                <a:cxn ang="T14">
                  <a:pos x="T8" y="T9"/>
                </a:cxn>
              </a:cxnLst>
              <a:rect l="T15" t="T16" r="T17" b="T18"/>
              <a:pathLst>
                <a:path w="161" h="188">
                  <a:moveTo>
                    <a:pt x="0" y="160"/>
                  </a:moveTo>
                  <a:lnTo>
                    <a:pt x="0" y="187"/>
                  </a:lnTo>
                  <a:lnTo>
                    <a:pt x="160" y="27"/>
                  </a:lnTo>
                  <a:lnTo>
                    <a:pt x="160" y="0"/>
                  </a:lnTo>
                  <a:lnTo>
                    <a:pt x="0" y="160"/>
                  </a:lnTo>
                </a:path>
              </a:pathLst>
            </a:custGeom>
            <a:solidFill>
              <a:srgbClr val="FFFF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41" name="Freeform 683"/>
            <p:cNvSpPr>
              <a:spLocks/>
            </p:cNvSpPr>
            <p:nvPr/>
          </p:nvSpPr>
          <p:spPr bwMode="auto">
            <a:xfrm>
              <a:off x="3740" y="1469"/>
              <a:ext cx="109" cy="432"/>
            </a:xfrm>
            <a:custGeom>
              <a:avLst/>
              <a:gdLst>
                <a:gd name="T0" fmla="*/ 0 w 108"/>
                <a:gd name="T1" fmla="*/ 430 h 431"/>
                <a:gd name="T2" fmla="*/ 0 w 108"/>
                <a:gd name="T3" fmla="*/ 108 h 431"/>
                <a:gd name="T4" fmla="*/ 107 w 108"/>
                <a:gd name="T5" fmla="*/ 0 h 431"/>
                <a:gd name="T6" fmla="*/ 107 w 108"/>
                <a:gd name="T7" fmla="*/ 323 h 431"/>
                <a:gd name="T8" fmla="*/ 0 w 108"/>
                <a:gd name="T9" fmla="*/ 430 h 431"/>
                <a:gd name="T10" fmla="*/ 0 60000 65536"/>
                <a:gd name="T11" fmla="*/ 0 60000 65536"/>
                <a:gd name="T12" fmla="*/ 0 60000 65536"/>
                <a:gd name="T13" fmla="*/ 0 60000 65536"/>
                <a:gd name="T14" fmla="*/ 0 60000 65536"/>
                <a:gd name="T15" fmla="*/ 0 w 108"/>
                <a:gd name="T16" fmla="*/ 0 h 431"/>
                <a:gd name="T17" fmla="*/ 108 w 108"/>
                <a:gd name="T18" fmla="*/ 431 h 431"/>
              </a:gdLst>
              <a:ahLst/>
              <a:cxnLst>
                <a:cxn ang="T10">
                  <a:pos x="T0" y="T1"/>
                </a:cxn>
                <a:cxn ang="T11">
                  <a:pos x="T2" y="T3"/>
                </a:cxn>
                <a:cxn ang="T12">
                  <a:pos x="T4" y="T5"/>
                </a:cxn>
                <a:cxn ang="T13">
                  <a:pos x="T6" y="T7"/>
                </a:cxn>
                <a:cxn ang="T14">
                  <a:pos x="T8" y="T9"/>
                </a:cxn>
              </a:cxnLst>
              <a:rect l="T15" t="T16" r="T17" b="T18"/>
              <a:pathLst>
                <a:path w="108" h="431">
                  <a:moveTo>
                    <a:pt x="0" y="430"/>
                  </a:moveTo>
                  <a:lnTo>
                    <a:pt x="0" y="108"/>
                  </a:lnTo>
                  <a:lnTo>
                    <a:pt x="107" y="0"/>
                  </a:lnTo>
                  <a:lnTo>
                    <a:pt x="107" y="323"/>
                  </a:lnTo>
                  <a:lnTo>
                    <a:pt x="0" y="43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42" name="Freeform 684"/>
            <p:cNvSpPr>
              <a:spLocks/>
            </p:cNvSpPr>
            <p:nvPr/>
          </p:nvSpPr>
          <p:spPr bwMode="auto">
            <a:xfrm>
              <a:off x="3690" y="1553"/>
              <a:ext cx="51" cy="424"/>
            </a:xfrm>
            <a:custGeom>
              <a:avLst/>
              <a:gdLst>
                <a:gd name="T0" fmla="*/ 0 w 54"/>
                <a:gd name="T1" fmla="*/ 0 h 425"/>
                <a:gd name="T2" fmla="*/ 0 w 54"/>
                <a:gd name="T3" fmla="*/ 424 h 425"/>
                <a:gd name="T4" fmla="*/ 53 w 54"/>
                <a:gd name="T5" fmla="*/ 345 h 425"/>
                <a:gd name="T6" fmla="*/ 53 w 54"/>
                <a:gd name="T7" fmla="*/ 27 h 425"/>
                <a:gd name="T8" fmla="*/ 0 w 54"/>
                <a:gd name="T9" fmla="*/ 0 h 425"/>
                <a:gd name="T10" fmla="*/ 0 60000 65536"/>
                <a:gd name="T11" fmla="*/ 0 60000 65536"/>
                <a:gd name="T12" fmla="*/ 0 60000 65536"/>
                <a:gd name="T13" fmla="*/ 0 60000 65536"/>
                <a:gd name="T14" fmla="*/ 0 60000 65536"/>
                <a:gd name="T15" fmla="*/ 0 w 54"/>
                <a:gd name="T16" fmla="*/ 0 h 425"/>
                <a:gd name="T17" fmla="*/ 54 w 54"/>
                <a:gd name="T18" fmla="*/ 425 h 425"/>
              </a:gdLst>
              <a:ahLst/>
              <a:cxnLst>
                <a:cxn ang="T10">
                  <a:pos x="T0" y="T1"/>
                </a:cxn>
                <a:cxn ang="T11">
                  <a:pos x="T2" y="T3"/>
                </a:cxn>
                <a:cxn ang="T12">
                  <a:pos x="T4" y="T5"/>
                </a:cxn>
                <a:cxn ang="T13">
                  <a:pos x="T6" y="T7"/>
                </a:cxn>
                <a:cxn ang="T14">
                  <a:pos x="T8" y="T9"/>
                </a:cxn>
              </a:cxnLst>
              <a:rect l="T15" t="T16" r="T17" b="T18"/>
              <a:pathLst>
                <a:path w="54" h="425">
                  <a:moveTo>
                    <a:pt x="0" y="0"/>
                  </a:moveTo>
                  <a:lnTo>
                    <a:pt x="0" y="424"/>
                  </a:lnTo>
                  <a:lnTo>
                    <a:pt x="53" y="345"/>
                  </a:lnTo>
                  <a:lnTo>
                    <a:pt x="53" y="27"/>
                  </a:lnTo>
                  <a:lnTo>
                    <a:pt x="0" y="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43" name="Freeform 685"/>
            <p:cNvSpPr>
              <a:spLocks/>
            </p:cNvSpPr>
            <p:nvPr/>
          </p:nvSpPr>
          <p:spPr bwMode="auto">
            <a:xfrm>
              <a:off x="3690" y="1388"/>
              <a:ext cx="159" cy="193"/>
            </a:xfrm>
            <a:custGeom>
              <a:avLst/>
              <a:gdLst>
                <a:gd name="T0" fmla="*/ 0 w 161"/>
                <a:gd name="T1" fmla="*/ 163 h 191"/>
                <a:gd name="T2" fmla="*/ 160 w 161"/>
                <a:gd name="T3" fmla="*/ 0 h 191"/>
                <a:gd name="T4" fmla="*/ 160 w 161"/>
                <a:gd name="T5" fmla="*/ 81 h 191"/>
                <a:gd name="T6" fmla="*/ 53 w 161"/>
                <a:gd name="T7" fmla="*/ 190 h 191"/>
                <a:gd name="T8" fmla="*/ 0 w 161"/>
                <a:gd name="T9" fmla="*/ 163 h 191"/>
                <a:gd name="T10" fmla="*/ 0 60000 65536"/>
                <a:gd name="T11" fmla="*/ 0 60000 65536"/>
                <a:gd name="T12" fmla="*/ 0 60000 65536"/>
                <a:gd name="T13" fmla="*/ 0 60000 65536"/>
                <a:gd name="T14" fmla="*/ 0 60000 65536"/>
                <a:gd name="T15" fmla="*/ 0 w 161"/>
                <a:gd name="T16" fmla="*/ 0 h 191"/>
                <a:gd name="T17" fmla="*/ 161 w 161"/>
                <a:gd name="T18" fmla="*/ 191 h 191"/>
              </a:gdLst>
              <a:ahLst/>
              <a:cxnLst>
                <a:cxn ang="T10">
                  <a:pos x="T0" y="T1"/>
                </a:cxn>
                <a:cxn ang="T11">
                  <a:pos x="T2" y="T3"/>
                </a:cxn>
                <a:cxn ang="T12">
                  <a:pos x="T4" y="T5"/>
                </a:cxn>
                <a:cxn ang="T13">
                  <a:pos x="T6" y="T7"/>
                </a:cxn>
                <a:cxn ang="T14">
                  <a:pos x="T8" y="T9"/>
                </a:cxn>
              </a:cxnLst>
              <a:rect l="T15" t="T16" r="T17" b="T18"/>
              <a:pathLst>
                <a:path w="161" h="191">
                  <a:moveTo>
                    <a:pt x="0" y="163"/>
                  </a:moveTo>
                  <a:lnTo>
                    <a:pt x="160" y="0"/>
                  </a:lnTo>
                  <a:lnTo>
                    <a:pt x="160" y="81"/>
                  </a:lnTo>
                  <a:lnTo>
                    <a:pt x="53" y="190"/>
                  </a:lnTo>
                  <a:lnTo>
                    <a:pt x="0" y="163"/>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44" name="Freeform 686"/>
            <p:cNvSpPr>
              <a:spLocks/>
            </p:cNvSpPr>
            <p:nvPr/>
          </p:nvSpPr>
          <p:spPr bwMode="auto">
            <a:xfrm>
              <a:off x="2594" y="860"/>
              <a:ext cx="427" cy="108"/>
            </a:xfrm>
            <a:custGeom>
              <a:avLst/>
              <a:gdLst>
                <a:gd name="T0" fmla="*/ 0 w 429"/>
                <a:gd name="T1" fmla="*/ 107 h 108"/>
                <a:gd name="T2" fmla="*/ 321 w 429"/>
                <a:gd name="T3" fmla="*/ 107 h 108"/>
                <a:gd name="T4" fmla="*/ 428 w 429"/>
                <a:gd name="T5" fmla="*/ 0 h 108"/>
                <a:gd name="T6" fmla="*/ 107 w 429"/>
                <a:gd name="T7" fmla="*/ 0 h 108"/>
                <a:gd name="T8" fmla="*/ 0 w 429"/>
                <a:gd name="T9" fmla="*/ 107 h 108"/>
                <a:gd name="T10" fmla="*/ 0 60000 65536"/>
                <a:gd name="T11" fmla="*/ 0 60000 65536"/>
                <a:gd name="T12" fmla="*/ 0 60000 65536"/>
                <a:gd name="T13" fmla="*/ 0 60000 65536"/>
                <a:gd name="T14" fmla="*/ 0 60000 65536"/>
                <a:gd name="T15" fmla="*/ 0 w 429"/>
                <a:gd name="T16" fmla="*/ 0 h 108"/>
                <a:gd name="T17" fmla="*/ 429 w 429"/>
                <a:gd name="T18" fmla="*/ 108 h 108"/>
              </a:gdLst>
              <a:ahLst/>
              <a:cxnLst>
                <a:cxn ang="T10">
                  <a:pos x="T0" y="T1"/>
                </a:cxn>
                <a:cxn ang="T11">
                  <a:pos x="T2" y="T3"/>
                </a:cxn>
                <a:cxn ang="T12">
                  <a:pos x="T4" y="T5"/>
                </a:cxn>
                <a:cxn ang="T13">
                  <a:pos x="T6" y="T7"/>
                </a:cxn>
                <a:cxn ang="T14">
                  <a:pos x="T8" y="T9"/>
                </a:cxn>
              </a:cxnLst>
              <a:rect l="T15" t="T16" r="T17" b="T18"/>
              <a:pathLst>
                <a:path w="429" h="108">
                  <a:moveTo>
                    <a:pt x="0" y="107"/>
                  </a:moveTo>
                  <a:lnTo>
                    <a:pt x="321" y="107"/>
                  </a:lnTo>
                  <a:lnTo>
                    <a:pt x="428" y="0"/>
                  </a:lnTo>
                  <a:lnTo>
                    <a:pt x="107" y="0"/>
                  </a:lnTo>
                  <a:lnTo>
                    <a:pt x="0" y="10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45" name="Freeform 687"/>
            <p:cNvSpPr>
              <a:spLocks/>
            </p:cNvSpPr>
            <p:nvPr/>
          </p:nvSpPr>
          <p:spPr bwMode="auto">
            <a:xfrm>
              <a:off x="2512" y="860"/>
              <a:ext cx="187" cy="162"/>
            </a:xfrm>
            <a:custGeom>
              <a:avLst/>
              <a:gdLst>
                <a:gd name="T0" fmla="*/ 0 w 185"/>
                <a:gd name="T1" fmla="*/ 160 h 161"/>
                <a:gd name="T2" fmla="*/ 79 w 185"/>
                <a:gd name="T3" fmla="*/ 107 h 161"/>
                <a:gd name="T4" fmla="*/ 184 w 185"/>
                <a:gd name="T5" fmla="*/ 0 h 161"/>
                <a:gd name="T6" fmla="*/ 158 w 185"/>
                <a:gd name="T7" fmla="*/ 0 h 161"/>
                <a:gd name="T8" fmla="*/ 0 w 185"/>
                <a:gd name="T9" fmla="*/ 160 h 161"/>
                <a:gd name="T10" fmla="*/ 0 60000 65536"/>
                <a:gd name="T11" fmla="*/ 0 60000 65536"/>
                <a:gd name="T12" fmla="*/ 0 60000 65536"/>
                <a:gd name="T13" fmla="*/ 0 60000 65536"/>
                <a:gd name="T14" fmla="*/ 0 60000 65536"/>
                <a:gd name="T15" fmla="*/ 0 w 185"/>
                <a:gd name="T16" fmla="*/ 0 h 161"/>
                <a:gd name="T17" fmla="*/ 185 w 185"/>
                <a:gd name="T18" fmla="*/ 161 h 161"/>
              </a:gdLst>
              <a:ahLst/>
              <a:cxnLst>
                <a:cxn ang="T10">
                  <a:pos x="T0" y="T1"/>
                </a:cxn>
                <a:cxn ang="T11">
                  <a:pos x="T2" y="T3"/>
                </a:cxn>
                <a:cxn ang="T12">
                  <a:pos x="T4" y="T5"/>
                </a:cxn>
                <a:cxn ang="T13">
                  <a:pos x="T6" y="T7"/>
                </a:cxn>
                <a:cxn ang="T14">
                  <a:pos x="T8" y="T9"/>
                </a:cxn>
              </a:cxnLst>
              <a:rect l="T15" t="T16" r="T17" b="T18"/>
              <a:pathLst>
                <a:path w="185" h="161">
                  <a:moveTo>
                    <a:pt x="0" y="160"/>
                  </a:moveTo>
                  <a:lnTo>
                    <a:pt x="79" y="107"/>
                  </a:lnTo>
                  <a:lnTo>
                    <a:pt x="184" y="0"/>
                  </a:lnTo>
                  <a:lnTo>
                    <a:pt x="158"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46" name="Freeform 688"/>
            <p:cNvSpPr>
              <a:spLocks/>
            </p:cNvSpPr>
            <p:nvPr/>
          </p:nvSpPr>
          <p:spPr bwMode="auto">
            <a:xfrm>
              <a:off x="2913" y="860"/>
              <a:ext cx="190" cy="162"/>
            </a:xfrm>
            <a:custGeom>
              <a:avLst/>
              <a:gdLst>
                <a:gd name="T0" fmla="*/ 27 w 189"/>
                <a:gd name="T1" fmla="*/ 160 h 161"/>
                <a:gd name="T2" fmla="*/ 0 w 189"/>
                <a:gd name="T3" fmla="*/ 107 h 161"/>
                <a:gd name="T4" fmla="*/ 107 w 189"/>
                <a:gd name="T5" fmla="*/ 0 h 161"/>
                <a:gd name="T6" fmla="*/ 188 w 189"/>
                <a:gd name="T7" fmla="*/ 0 h 161"/>
                <a:gd name="T8" fmla="*/ 27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27" y="160"/>
                  </a:moveTo>
                  <a:lnTo>
                    <a:pt x="0" y="107"/>
                  </a:lnTo>
                  <a:lnTo>
                    <a:pt x="107" y="0"/>
                  </a:lnTo>
                  <a:lnTo>
                    <a:pt x="188"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47" name="Freeform 689"/>
            <p:cNvSpPr>
              <a:spLocks/>
            </p:cNvSpPr>
            <p:nvPr/>
          </p:nvSpPr>
          <p:spPr bwMode="auto">
            <a:xfrm>
              <a:off x="2512" y="968"/>
              <a:ext cx="431" cy="54"/>
            </a:xfrm>
            <a:custGeom>
              <a:avLst/>
              <a:gdLst>
                <a:gd name="T0" fmla="*/ 0 w 429"/>
                <a:gd name="T1" fmla="*/ 53 h 54"/>
                <a:gd name="T2" fmla="*/ 80 w 429"/>
                <a:gd name="T3" fmla="*/ 0 h 54"/>
                <a:gd name="T4" fmla="*/ 401 w 429"/>
                <a:gd name="T5" fmla="*/ 0 h 54"/>
                <a:gd name="T6" fmla="*/ 428 w 429"/>
                <a:gd name="T7" fmla="*/ 53 h 54"/>
                <a:gd name="T8" fmla="*/ 0 w 429"/>
                <a:gd name="T9" fmla="*/ 53 h 54"/>
                <a:gd name="T10" fmla="*/ 0 60000 65536"/>
                <a:gd name="T11" fmla="*/ 0 60000 65536"/>
                <a:gd name="T12" fmla="*/ 0 60000 65536"/>
                <a:gd name="T13" fmla="*/ 0 60000 65536"/>
                <a:gd name="T14" fmla="*/ 0 60000 65536"/>
                <a:gd name="T15" fmla="*/ 0 w 429"/>
                <a:gd name="T16" fmla="*/ 0 h 54"/>
                <a:gd name="T17" fmla="*/ 429 w 429"/>
                <a:gd name="T18" fmla="*/ 54 h 54"/>
              </a:gdLst>
              <a:ahLst/>
              <a:cxnLst>
                <a:cxn ang="T10">
                  <a:pos x="T0" y="T1"/>
                </a:cxn>
                <a:cxn ang="T11">
                  <a:pos x="T2" y="T3"/>
                </a:cxn>
                <a:cxn ang="T12">
                  <a:pos x="T4" y="T5"/>
                </a:cxn>
                <a:cxn ang="T13">
                  <a:pos x="T6" y="T7"/>
                </a:cxn>
                <a:cxn ang="T14">
                  <a:pos x="T8" y="T9"/>
                </a:cxn>
              </a:cxnLst>
              <a:rect l="T15" t="T16" r="T17" b="T18"/>
              <a:pathLst>
                <a:path w="429" h="54">
                  <a:moveTo>
                    <a:pt x="0" y="53"/>
                  </a:moveTo>
                  <a:lnTo>
                    <a:pt x="80" y="0"/>
                  </a:lnTo>
                  <a:lnTo>
                    <a:pt x="401" y="0"/>
                  </a:lnTo>
                  <a:lnTo>
                    <a:pt x="428" y="53"/>
                  </a:lnTo>
                  <a:lnTo>
                    <a:pt x="0" y="53"/>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48" name="Freeform 690"/>
            <p:cNvSpPr>
              <a:spLocks/>
            </p:cNvSpPr>
            <p:nvPr/>
          </p:nvSpPr>
          <p:spPr bwMode="auto">
            <a:xfrm>
              <a:off x="2166" y="860"/>
              <a:ext cx="427" cy="108"/>
            </a:xfrm>
            <a:custGeom>
              <a:avLst/>
              <a:gdLst>
                <a:gd name="T0" fmla="*/ 0 w 429"/>
                <a:gd name="T1" fmla="*/ 107 h 108"/>
                <a:gd name="T2" fmla="*/ 321 w 429"/>
                <a:gd name="T3" fmla="*/ 107 h 108"/>
                <a:gd name="T4" fmla="*/ 428 w 429"/>
                <a:gd name="T5" fmla="*/ 0 h 108"/>
                <a:gd name="T6" fmla="*/ 107 w 429"/>
                <a:gd name="T7" fmla="*/ 0 h 108"/>
                <a:gd name="T8" fmla="*/ 0 w 429"/>
                <a:gd name="T9" fmla="*/ 107 h 108"/>
                <a:gd name="T10" fmla="*/ 0 60000 65536"/>
                <a:gd name="T11" fmla="*/ 0 60000 65536"/>
                <a:gd name="T12" fmla="*/ 0 60000 65536"/>
                <a:gd name="T13" fmla="*/ 0 60000 65536"/>
                <a:gd name="T14" fmla="*/ 0 60000 65536"/>
                <a:gd name="T15" fmla="*/ 0 w 429"/>
                <a:gd name="T16" fmla="*/ 0 h 108"/>
                <a:gd name="T17" fmla="*/ 429 w 429"/>
                <a:gd name="T18" fmla="*/ 108 h 108"/>
              </a:gdLst>
              <a:ahLst/>
              <a:cxnLst>
                <a:cxn ang="T10">
                  <a:pos x="T0" y="T1"/>
                </a:cxn>
                <a:cxn ang="T11">
                  <a:pos x="T2" y="T3"/>
                </a:cxn>
                <a:cxn ang="T12">
                  <a:pos x="T4" y="T5"/>
                </a:cxn>
                <a:cxn ang="T13">
                  <a:pos x="T6" y="T7"/>
                </a:cxn>
                <a:cxn ang="T14">
                  <a:pos x="T8" y="T9"/>
                </a:cxn>
              </a:cxnLst>
              <a:rect l="T15" t="T16" r="T17" b="T18"/>
              <a:pathLst>
                <a:path w="429" h="108">
                  <a:moveTo>
                    <a:pt x="0" y="107"/>
                  </a:moveTo>
                  <a:lnTo>
                    <a:pt x="321" y="107"/>
                  </a:lnTo>
                  <a:lnTo>
                    <a:pt x="428" y="0"/>
                  </a:lnTo>
                  <a:lnTo>
                    <a:pt x="107" y="0"/>
                  </a:lnTo>
                  <a:lnTo>
                    <a:pt x="0" y="10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49" name="Freeform 691"/>
            <p:cNvSpPr>
              <a:spLocks/>
            </p:cNvSpPr>
            <p:nvPr/>
          </p:nvSpPr>
          <p:spPr bwMode="auto">
            <a:xfrm>
              <a:off x="2085" y="860"/>
              <a:ext cx="190" cy="162"/>
            </a:xfrm>
            <a:custGeom>
              <a:avLst/>
              <a:gdLst>
                <a:gd name="T0" fmla="*/ 0 w 189"/>
                <a:gd name="T1" fmla="*/ 160 h 161"/>
                <a:gd name="T2" fmla="*/ 81 w 189"/>
                <a:gd name="T3" fmla="*/ 107 h 161"/>
                <a:gd name="T4" fmla="*/ 188 w 189"/>
                <a:gd name="T5" fmla="*/ 0 h 161"/>
                <a:gd name="T6" fmla="*/ 161 w 189"/>
                <a:gd name="T7" fmla="*/ 0 h 161"/>
                <a:gd name="T8" fmla="*/ 0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0" y="160"/>
                  </a:moveTo>
                  <a:lnTo>
                    <a:pt x="81" y="107"/>
                  </a:lnTo>
                  <a:lnTo>
                    <a:pt x="188" y="0"/>
                  </a:lnTo>
                  <a:lnTo>
                    <a:pt x="161"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50" name="Freeform 692"/>
            <p:cNvSpPr>
              <a:spLocks/>
            </p:cNvSpPr>
            <p:nvPr/>
          </p:nvSpPr>
          <p:spPr bwMode="auto">
            <a:xfrm>
              <a:off x="2489" y="860"/>
              <a:ext cx="187" cy="162"/>
            </a:xfrm>
            <a:custGeom>
              <a:avLst/>
              <a:gdLst>
                <a:gd name="T0" fmla="*/ 26 w 186"/>
                <a:gd name="T1" fmla="*/ 160 h 161"/>
                <a:gd name="T2" fmla="*/ 0 w 186"/>
                <a:gd name="T3" fmla="*/ 107 h 161"/>
                <a:gd name="T4" fmla="*/ 106 w 186"/>
                <a:gd name="T5" fmla="*/ 0 h 161"/>
                <a:gd name="T6" fmla="*/ 185 w 186"/>
                <a:gd name="T7" fmla="*/ 0 h 161"/>
                <a:gd name="T8" fmla="*/ 26 w 186"/>
                <a:gd name="T9" fmla="*/ 160 h 161"/>
                <a:gd name="T10" fmla="*/ 0 60000 65536"/>
                <a:gd name="T11" fmla="*/ 0 60000 65536"/>
                <a:gd name="T12" fmla="*/ 0 60000 65536"/>
                <a:gd name="T13" fmla="*/ 0 60000 65536"/>
                <a:gd name="T14" fmla="*/ 0 60000 65536"/>
                <a:gd name="T15" fmla="*/ 0 w 186"/>
                <a:gd name="T16" fmla="*/ 0 h 161"/>
                <a:gd name="T17" fmla="*/ 186 w 186"/>
                <a:gd name="T18" fmla="*/ 161 h 161"/>
              </a:gdLst>
              <a:ahLst/>
              <a:cxnLst>
                <a:cxn ang="T10">
                  <a:pos x="T0" y="T1"/>
                </a:cxn>
                <a:cxn ang="T11">
                  <a:pos x="T2" y="T3"/>
                </a:cxn>
                <a:cxn ang="T12">
                  <a:pos x="T4" y="T5"/>
                </a:cxn>
                <a:cxn ang="T13">
                  <a:pos x="T6" y="T7"/>
                </a:cxn>
                <a:cxn ang="T14">
                  <a:pos x="T8" y="T9"/>
                </a:cxn>
              </a:cxnLst>
              <a:rect l="T15" t="T16" r="T17" b="T18"/>
              <a:pathLst>
                <a:path w="186" h="161">
                  <a:moveTo>
                    <a:pt x="26" y="160"/>
                  </a:moveTo>
                  <a:lnTo>
                    <a:pt x="0" y="107"/>
                  </a:lnTo>
                  <a:lnTo>
                    <a:pt x="106" y="0"/>
                  </a:lnTo>
                  <a:lnTo>
                    <a:pt x="185" y="0"/>
                  </a:lnTo>
                  <a:lnTo>
                    <a:pt x="26"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51" name="Freeform 693"/>
            <p:cNvSpPr>
              <a:spLocks/>
            </p:cNvSpPr>
            <p:nvPr/>
          </p:nvSpPr>
          <p:spPr bwMode="auto">
            <a:xfrm>
              <a:off x="2085" y="968"/>
              <a:ext cx="427" cy="54"/>
            </a:xfrm>
            <a:custGeom>
              <a:avLst/>
              <a:gdLst>
                <a:gd name="T0" fmla="*/ 0 w 429"/>
                <a:gd name="T1" fmla="*/ 53 h 54"/>
                <a:gd name="T2" fmla="*/ 80 w 429"/>
                <a:gd name="T3" fmla="*/ 0 h 54"/>
                <a:gd name="T4" fmla="*/ 401 w 429"/>
                <a:gd name="T5" fmla="*/ 0 h 54"/>
                <a:gd name="T6" fmla="*/ 428 w 429"/>
                <a:gd name="T7" fmla="*/ 53 h 54"/>
                <a:gd name="T8" fmla="*/ 0 w 429"/>
                <a:gd name="T9" fmla="*/ 53 h 54"/>
                <a:gd name="T10" fmla="*/ 0 60000 65536"/>
                <a:gd name="T11" fmla="*/ 0 60000 65536"/>
                <a:gd name="T12" fmla="*/ 0 60000 65536"/>
                <a:gd name="T13" fmla="*/ 0 60000 65536"/>
                <a:gd name="T14" fmla="*/ 0 60000 65536"/>
                <a:gd name="T15" fmla="*/ 0 w 429"/>
                <a:gd name="T16" fmla="*/ 0 h 54"/>
                <a:gd name="T17" fmla="*/ 429 w 429"/>
                <a:gd name="T18" fmla="*/ 54 h 54"/>
              </a:gdLst>
              <a:ahLst/>
              <a:cxnLst>
                <a:cxn ang="T10">
                  <a:pos x="T0" y="T1"/>
                </a:cxn>
                <a:cxn ang="T11">
                  <a:pos x="T2" y="T3"/>
                </a:cxn>
                <a:cxn ang="T12">
                  <a:pos x="T4" y="T5"/>
                </a:cxn>
                <a:cxn ang="T13">
                  <a:pos x="T6" y="T7"/>
                </a:cxn>
                <a:cxn ang="T14">
                  <a:pos x="T8" y="T9"/>
                </a:cxn>
              </a:cxnLst>
              <a:rect l="T15" t="T16" r="T17" b="T18"/>
              <a:pathLst>
                <a:path w="429" h="54">
                  <a:moveTo>
                    <a:pt x="0" y="53"/>
                  </a:moveTo>
                  <a:lnTo>
                    <a:pt x="80" y="0"/>
                  </a:lnTo>
                  <a:lnTo>
                    <a:pt x="401" y="0"/>
                  </a:lnTo>
                  <a:lnTo>
                    <a:pt x="428" y="53"/>
                  </a:lnTo>
                  <a:lnTo>
                    <a:pt x="0" y="53"/>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52" name="Freeform 694"/>
            <p:cNvSpPr>
              <a:spLocks/>
            </p:cNvSpPr>
            <p:nvPr/>
          </p:nvSpPr>
          <p:spPr bwMode="auto">
            <a:xfrm>
              <a:off x="3181" y="702"/>
              <a:ext cx="427" cy="104"/>
            </a:xfrm>
            <a:custGeom>
              <a:avLst/>
              <a:gdLst>
                <a:gd name="T0" fmla="*/ 0 w 428"/>
                <a:gd name="T1" fmla="*/ 105 h 106"/>
                <a:gd name="T2" fmla="*/ 320 w 428"/>
                <a:gd name="T3" fmla="*/ 105 h 106"/>
                <a:gd name="T4" fmla="*/ 427 w 428"/>
                <a:gd name="T5" fmla="*/ 0 h 106"/>
                <a:gd name="T6" fmla="*/ 107 w 428"/>
                <a:gd name="T7" fmla="*/ 0 h 106"/>
                <a:gd name="T8" fmla="*/ 0 w 428"/>
                <a:gd name="T9" fmla="*/ 105 h 106"/>
                <a:gd name="T10" fmla="*/ 0 60000 65536"/>
                <a:gd name="T11" fmla="*/ 0 60000 65536"/>
                <a:gd name="T12" fmla="*/ 0 60000 65536"/>
                <a:gd name="T13" fmla="*/ 0 60000 65536"/>
                <a:gd name="T14" fmla="*/ 0 60000 65536"/>
                <a:gd name="T15" fmla="*/ 0 w 428"/>
                <a:gd name="T16" fmla="*/ 0 h 106"/>
                <a:gd name="T17" fmla="*/ 428 w 428"/>
                <a:gd name="T18" fmla="*/ 106 h 106"/>
              </a:gdLst>
              <a:ahLst/>
              <a:cxnLst>
                <a:cxn ang="T10">
                  <a:pos x="T0" y="T1"/>
                </a:cxn>
                <a:cxn ang="T11">
                  <a:pos x="T2" y="T3"/>
                </a:cxn>
                <a:cxn ang="T12">
                  <a:pos x="T4" y="T5"/>
                </a:cxn>
                <a:cxn ang="T13">
                  <a:pos x="T6" y="T7"/>
                </a:cxn>
                <a:cxn ang="T14">
                  <a:pos x="T8" y="T9"/>
                </a:cxn>
              </a:cxnLst>
              <a:rect l="T15" t="T16" r="T17" b="T18"/>
              <a:pathLst>
                <a:path w="428" h="106">
                  <a:moveTo>
                    <a:pt x="0" y="105"/>
                  </a:moveTo>
                  <a:lnTo>
                    <a:pt x="320" y="105"/>
                  </a:lnTo>
                  <a:lnTo>
                    <a:pt x="427" y="0"/>
                  </a:lnTo>
                  <a:lnTo>
                    <a:pt x="107" y="0"/>
                  </a:lnTo>
                  <a:lnTo>
                    <a:pt x="0" y="105"/>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53" name="Freeform 695"/>
            <p:cNvSpPr>
              <a:spLocks/>
            </p:cNvSpPr>
            <p:nvPr/>
          </p:nvSpPr>
          <p:spPr bwMode="auto">
            <a:xfrm>
              <a:off x="3103" y="702"/>
              <a:ext cx="183" cy="158"/>
            </a:xfrm>
            <a:custGeom>
              <a:avLst/>
              <a:gdLst>
                <a:gd name="T0" fmla="*/ 0 w 185"/>
                <a:gd name="T1" fmla="*/ 160 h 161"/>
                <a:gd name="T2" fmla="*/ 79 w 185"/>
                <a:gd name="T3" fmla="*/ 107 h 161"/>
                <a:gd name="T4" fmla="*/ 184 w 185"/>
                <a:gd name="T5" fmla="*/ 0 h 161"/>
                <a:gd name="T6" fmla="*/ 158 w 185"/>
                <a:gd name="T7" fmla="*/ 0 h 161"/>
                <a:gd name="T8" fmla="*/ 0 w 185"/>
                <a:gd name="T9" fmla="*/ 160 h 161"/>
                <a:gd name="T10" fmla="*/ 0 60000 65536"/>
                <a:gd name="T11" fmla="*/ 0 60000 65536"/>
                <a:gd name="T12" fmla="*/ 0 60000 65536"/>
                <a:gd name="T13" fmla="*/ 0 60000 65536"/>
                <a:gd name="T14" fmla="*/ 0 60000 65536"/>
                <a:gd name="T15" fmla="*/ 0 w 185"/>
                <a:gd name="T16" fmla="*/ 0 h 161"/>
                <a:gd name="T17" fmla="*/ 185 w 185"/>
                <a:gd name="T18" fmla="*/ 161 h 161"/>
              </a:gdLst>
              <a:ahLst/>
              <a:cxnLst>
                <a:cxn ang="T10">
                  <a:pos x="T0" y="T1"/>
                </a:cxn>
                <a:cxn ang="T11">
                  <a:pos x="T2" y="T3"/>
                </a:cxn>
                <a:cxn ang="T12">
                  <a:pos x="T4" y="T5"/>
                </a:cxn>
                <a:cxn ang="T13">
                  <a:pos x="T6" y="T7"/>
                </a:cxn>
                <a:cxn ang="T14">
                  <a:pos x="T8" y="T9"/>
                </a:cxn>
              </a:cxnLst>
              <a:rect l="T15" t="T16" r="T17" b="T18"/>
              <a:pathLst>
                <a:path w="185" h="161">
                  <a:moveTo>
                    <a:pt x="0" y="160"/>
                  </a:moveTo>
                  <a:lnTo>
                    <a:pt x="79" y="107"/>
                  </a:lnTo>
                  <a:lnTo>
                    <a:pt x="184" y="0"/>
                  </a:lnTo>
                  <a:lnTo>
                    <a:pt x="158"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54" name="Freeform 696"/>
            <p:cNvSpPr>
              <a:spLocks/>
            </p:cNvSpPr>
            <p:nvPr/>
          </p:nvSpPr>
          <p:spPr bwMode="auto">
            <a:xfrm>
              <a:off x="3500" y="702"/>
              <a:ext cx="190" cy="158"/>
            </a:xfrm>
            <a:custGeom>
              <a:avLst/>
              <a:gdLst>
                <a:gd name="T0" fmla="*/ 27 w 188"/>
                <a:gd name="T1" fmla="*/ 160 h 161"/>
                <a:gd name="T2" fmla="*/ 0 w 188"/>
                <a:gd name="T3" fmla="*/ 107 h 161"/>
                <a:gd name="T4" fmla="*/ 107 w 188"/>
                <a:gd name="T5" fmla="*/ 0 h 161"/>
                <a:gd name="T6" fmla="*/ 187 w 188"/>
                <a:gd name="T7" fmla="*/ 0 h 161"/>
                <a:gd name="T8" fmla="*/ 27 w 188"/>
                <a:gd name="T9" fmla="*/ 160 h 161"/>
                <a:gd name="T10" fmla="*/ 0 60000 65536"/>
                <a:gd name="T11" fmla="*/ 0 60000 65536"/>
                <a:gd name="T12" fmla="*/ 0 60000 65536"/>
                <a:gd name="T13" fmla="*/ 0 60000 65536"/>
                <a:gd name="T14" fmla="*/ 0 60000 65536"/>
                <a:gd name="T15" fmla="*/ 0 w 188"/>
                <a:gd name="T16" fmla="*/ 0 h 161"/>
                <a:gd name="T17" fmla="*/ 188 w 188"/>
                <a:gd name="T18" fmla="*/ 161 h 161"/>
              </a:gdLst>
              <a:ahLst/>
              <a:cxnLst>
                <a:cxn ang="T10">
                  <a:pos x="T0" y="T1"/>
                </a:cxn>
                <a:cxn ang="T11">
                  <a:pos x="T2" y="T3"/>
                </a:cxn>
                <a:cxn ang="T12">
                  <a:pos x="T4" y="T5"/>
                </a:cxn>
                <a:cxn ang="T13">
                  <a:pos x="T6" y="T7"/>
                </a:cxn>
                <a:cxn ang="T14">
                  <a:pos x="T8" y="T9"/>
                </a:cxn>
              </a:cxnLst>
              <a:rect l="T15" t="T16" r="T17" b="T18"/>
              <a:pathLst>
                <a:path w="188" h="161">
                  <a:moveTo>
                    <a:pt x="27" y="160"/>
                  </a:moveTo>
                  <a:lnTo>
                    <a:pt x="0" y="107"/>
                  </a:lnTo>
                  <a:lnTo>
                    <a:pt x="107" y="0"/>
                  </a:lnTo>
                  <a:lnTo>
                    <a:pt x="187"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55" name="Freeform 697"/>
            <p:cNvSpPr>
              <a:spLocks/>
            </p:cNvSpPr>
            <p:nvPr/>
          </p:nvSpPr>
          <p:spPr bwMode="auto">
            <a:xfrm>
              <a:off x="3103" y="806"/>
              <a:ext cx="427" cy="54"/>
            </a:xfrm>
            <a:custGeom>
              <a:avLst/>
              <a:gdLst>
                <a:gd name="T0" fmla="*/ 0 w 428"/>
                <a:gd name="T1" fmla="*/ 55 h 56"/>
                <a:gd name="T2" fmla="*/ 80 w 428"/>
                <a:gd name="T3" fmla="*/ 0 h 56"/>
                <a:gd name="T4" fmla="*/ 400 w 428"/>
                <a:gd name="T5" fmla="*/ 0 h 56"/>
                <a:gd name="T6" fmla="*/ 427 w 428"/>
                <a:gd name="T7" fmla="*/ 55 h 56"/>
                <a:gd name="T8" fmla="*/ 0 w 428"/>
                <a:gd name="T9" fmla="*/ 55 h 56"/>
                <a:gd name="T10" fmla="*/ 0 60000 65536"/>
                <a:gd name="T11" fmla="*/ 0 60000 65536"/>
                <a:gd name="T12" fmla="*/ 0 60000 65536"/>
                <a:gd name="T13" fmla="*/ 0 60000 65536"/>
                <a:gd name="T14" fmla="*/ 0 60000 65536"/>
                <a:gd name="T15" fmla="*/ 0 w 428"/>
                <a:gd name="T16" fmla="*/ 0 h 56"/>
                <a:gd name="T17" fmla="*/ 428 w 428"/>
                <a:gd name="T18" fmla="*/ 56 h 56"/>
              </a:gdLst>
              <a:ahLst/>
              <a:cxnLst>
                <a:cxn ang="T10">
                  <a:pos x="T0" y="T1"/>
                </a:cxn>
                <a:cxn ang="T11">
                  <a:pos x="T2" y="T3"/>
                </a:cxn>
                <a:cxn ang="T12">
                  <a:pos x="T4" y="T5"/>
                </a:cxn>
                <a:cxn ang="T13">
                  <a:pos x="T6" y="T7"/>
                </a:cxn>
                <a:cxn ang="T14">
                  <a:pos x="T8" y="T9"/>
                </a:cxn>
              </a:cxnLst>
              <a:rect l="T15" t="T16" r="T17" b="T18"/>
              <a:pathLst>
                <a:path w="428" h="56">
                  <a:moveTo>
                    <a:pt x="0" y="55"/>
                  </a:moveTo>
                  <a:lnTo>
                    <a:pt x="80" y="0"/>
                  </a:lnTo>
                  <a:lnTo>
                    <a:pt x="400" y="0"/>
                  </a:lnTo>
                  <a:lnTo>
                    <a:pt x="427" y="55"/>
                  </a:lnTo>
                  <a:lnTo>
                    <a:pt x="0" y="55"/>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56" name="Freeform 698"/>
            <p:cNvSpPr>
              <a:spLocks/>
            </p:cNvSpPr>
            <p:nvPr/>
          </p:nvSpPr>
          <p:spPr bwMode="auto">
            <a:xfrm>
              <a:off x="2753" y="702"/>
              <a:ext cx="427" cy="104"/>
            </a:xfrm>
            <a:custGeom>
              <a:avLst/>
              <a:gdLst>
                <a:gd name="T0" fmla="*/ 0 w 429"/>
                <a:gd name="T1" fmla="*/ 105 h 106"/>
                <a:gd name="T2" fmla="*/ 321 w 429"/>
                <a:gd name="T3" fmla="*/ 105 h 106"/>
                <a:gd name="T4" fmla="*/ 428 w 429"/>
                <a:gd name="T5" fmla="*/ 0 h 106"/>
                <a:gd name="T6" fmla="*/ 107 w 429"/>
                <a:gd name="T7" fmla="*/ 0 h 106"/>
                <a:gd name="T8" fmla="*/ 0 w 429"/>
                <a:gd name="T9" fmla="*/ 105 h 106"/>
                <a:gd name="T10" fmla="*/ 0 60000 65536"/>
                <a:gd name="T11" fmla="*/ 0 60000 65536"/>
                <a:gd name="T12" fmla="*/ 0 60000 65536"/>
                <a:gd name="T13" fmla="*/ 0 60000 65536"/>
                <a:gd name="T14" fmla="*/ 0 60000 65536"/>
                <a:gd name="T15" fmla="*/ 0 w 429"/>
                <a:gd name="T16" fmla="*/ 0 h 106"/>
                <a:gd name="T17" fmla="*/ 429 w 429"/>
                <a:gd name="T18" fmla="*/ 106 h 106"/>
              </a:gdLst>
              <a:ahLst/>
              <a:cxnLst>
                <a:cxn ang="T10">
                  <a:pos x="T0" y="T1"/>
                </a:cxn>
                <a:cxn ang="T11">
                  <a:pos x="T2" y="T3"/>
                </a:cxn>
                <a:cxn ang="T12">
                  <a:pos x="T4" y="T5"/>
                </a:cxn>
                <a:cxn ang="T13">
                  <a:pos x="T6" y="T7"/>
                </a:cxn>
                <a:cxn ang="T14">
                  <a:pos x="T8" y="T9"/>
                </a:cxn>
              </a:cxnLst>
              <a:rect l="T15" t="T16" r="T17" b="T18"/>
              <a:pathLst>
                <a:path w="429" h="106">
                  <a:moveTo>
                    <a:pt x="0" y="105"/>
                  </a:moveTo>
                  <a:lnTo>
                    <a:pt x="321" y="105"/>
                  </a:lnTo>
                  <a:lnTo>
                    <a:pt x="428" y="0"/>
                  </a:lnTo>
                  <a:lnTo>
                    <a:pt x="107" y="0"/>
                  </a:lnTo>
                  <a:lnTo>
                    <a:pt x="0" y="105"/>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57" name="Freeform 699"/>
            <p:cNvSpPr>
              <a:spLocks/>
            </p:cNvSpPr>
            <p:nvPr/>
          </p:nvSpPr>
          <p:spPr bwMode="auto">
            <a:xfrm>
              <a:off x="2672" y="702"/>
              <a:ext cx="190" cy="158"/>
            </a:xfrm>
            <a:custGeom>
              <a:avLst/>
              <a:gdLst>
                <a:gd name="T0" fmla="*/ 0 w 189"/>
                <a:gd name="T1" fmla="*/ 160 h 161"/>
                <a:gd name="T2" fmla="*/ 81 w 189"/>
                <a:gd name="T3" fmla="*/ 107 h 161"/>
                <a:gd name="T4" fmla="*/ 188 w 189"/>
                <a:gd name="T5" fmla="*/ 0 h 161"/>
                <a:gd name="T6" fmla="*/ 161 w 189"/>
                <a:gd name="T7" fmla="*/ 0 h 161"/>
                <a:gd name="T8" fmla="*/ 0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0" y="160"/>
                  </a:moveTo>
                  <a:lnTo>
                    <a:pt x="81" y="107"/>
                  </a:lnTo>
                  <a:lnTo>
                    <a:pt x="188" y="0"/>
                  </a:lnTo>
                  <a:lnTo>
                    <a:pt x="161"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58" name="Freeform 700"/>
            <p:cNvSpPr>
              <a:spLocks/>
            </p:cNvSpPr>
            <p:nvPr/>
          </p:nvSpPr>
          <p:spPr bwMode="auto">
            <a:xfrm>
              <a:off x="3072" y="702"/>
              <a:ext cx="190" cy="158"/>
            </a:xfrm>
            <a:custGeom>
              <a:avLst/>
              <a:gdLst>
                <a:gd name="T0" fmla="*/ 27 w 189"/>
                <a:gd name="T1" fmla="*/ 160 h 161"/>
                <a:gd name="T2" fmla="*/ 0 w 189"/>
                <a:gd name="T3" fmla="*/ 107 h 161"/>
                <a:gd name="T4" fmla="*/ 107 w 189"/>
                <a:gd name="T5" fmla="*/ 0 h 161"/>
                <a:gd name="T6" fmla="*/ 188 w 189"/>
                <a:gd name="T7" fmla="*/ 0 h 161"/>
                <a:gd name="T8" fmla="*/ 27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27" y="160"/>
                  </a:moveTo>
                  <a:lnTo>
                    <a:pt x="0" y="107"/>
                  </a:lnTo>
                  <a:lnTo>
                    <a:pt x="107" y="0"/>
                  </a:lnTo>
                  <a:lnTo>
                    <a:pt x="188"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59" name="Freeform 701"/>
            <p:cNvSpPr>
              <a:spLocks/>
            </p:cNvSpPr>
            <p:nvPr/>
          </p:nvSpPr>
          <p:spPr bwMode="auto">
            <a:xfrm>
              <a:off x="2672" y="806"/>
              <a:ext cx="431" cy="54"/>
            </a:xfrm>
            <a:custGeom>
              <a:avLst/>
              <a:gdLst>
                <a:gd name="T0" fmla="*/ 0 w 429"/>
                <a:gd name="T1" fmla="*/ 55 h 56"/>
                <a:gd name="T2" fmla="*/ 80 w 429"/>
                <a:gd name="T3" fmla="*/ 0 h 56"/>
                <a:gd name="T4" fmla="*/ 401 w 429"/>
                <a:gd name="T5" fmla="*/ 0 h 56"/>
                <a:gd name="T6" fmla="*/ 428 w 429"/>
                <a:gd name="T7" fmla="*/ 55 h 56"/>
                <a:gd name="T8" fmla="*/ 0 w 429"/>
                <a:gd name="T9" fmla="*/ 55 h 56"/>
                <a:gd name="T10" fmla="*/ 0 60000 65536"/>
                <a:gd name="T11" fmla="*/ 0 60000 65536"/>
                <a:gd name="T12" fmla="*/ 0 60000 65536"/>
                <a:gd name="T13" fmla="*/ 0 60000 65536"/>
                <a:gd name="T14" fmla="*/ 0 60000 65536"/>
                <a:gd name="T15" fmla="*/ 0 w 429"/>
                <a:gd name="T16" fmla="*/ 0 h 56"/>
                <a:gd name="T17" fmla="*/ 429 w 429"/>
                <a:gd name="T18" fmla="*/ 56 h 56"/>
              </a:gdLst>
              <a:ahLst/>
              <a:cxnLst>
                <a:cxn ang="T10">
                  <a:pos x="T0" y="T1"/>
                </a:cxn>
                <a:cxn ang="T11">
                  <a:pos x="T2" y="T3"/>
                </a:cxn>
                <a:cxn ang="T12">
                  <a:pos x="T4" y="T5"/>
                </a:cxn>
                <a:cxn ang="T13">
                  <a:pos x="T6" y="T7"/>
                </a:cxn>
                <a:cxn ang="T14">
                  <a:pos x="T8" y="T9"/>
                </a:cxn>
              </a:cxnLst>
              <a:rect l="T15" t="T16" r="T17" b="T18"/>
              <a:pathLst>
                <a:path w="429" h="56">
                  <a:moveTo>
                    <a:pt x="0" y="55"/>
                  </a:moveTo>
                  <a:lnTo>
                    <a:pt x="80" y="0"/>
                  </a:lnTo>
                  <a:lnTo>
                    <a:pt x="401" y="0"/>
                  </a:lnTo>
                  <a:lnTo>
                    <a:pt x="428" y="55"/>
                  </a:lnTo>
                  <a:lnTo>
                    <a:pt x="0" y="55"/>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60" name="Freeform 702"/>
            <p:cNvSpPr>
              <a:spLocks/>
            </p:cNvSpPr>
            <p:nvPr/>
          </p:nvSpPr>
          <p:spPr bwMode="auto">
            <a:xfrm>
              <a:off x="2326" y="702"/>
              <a:ext cx="427" cy="104"/>
            </a:xfrm>
            <a:custGeom>
              <a:avLst/>
              <a:gdLst>
                <a:gd name="T0" fmla="*/ 0 w 429"/>
                <a:gd name="T1" fmla="*/ 105 h 106"/>
                <a:gd name="T2" fmla="*/ 321 w 429"/>
                <a:gd name="T3" fmla="*/ 105 h 106"/>
                <a:gd name="T4" fmla="*/ 428 w 429"/>
                <a:gd name="T5" fmla="*/ 0 h 106"/>
                <a:gd name="T6" fmla="*/ 107 w 429"/>
                <a:gd name="T7" fmla="*/ 0 h 106"/>
                <a:gd name="T8" fmla="*/ 0 w 429"/>
                <a:gd name="T9" fmla="*/ 105 h 106"/>
                <a:gd name="T10" fmla="*/ 0 60000 65536"/>
                <a:gd name="T11" fmla="*/ 0 60000 65536"/>
                <a:gd name="T12" fmla="*/ 0 60000 65536"/>
                <a:gd name="T13" fmla="*/ 0 60000 65536"/>
                <a:gd name="T14" fmla="*/ 0 60000 65536"/>
                <a:gd name="T15" fmla="*/ 0 w 429"/>
                <a:gd name="T16" fmla="*/ 0 h 106"/>
                <a:gd name="T17" fmla="*/ 429 w 429"/>
                <a:gd name="T18" fmla="*/ 106 h 106"/>
              </a:gdLst>
              <a:ahLst/>
              <a:cxnLst>
                <a:cxn ang="T10">
                  <a:pos x="T0" y="T1"/>
                </a:cxn>
                <a:cxn ang="T11">
                  <a:pos x="T2" y="T3"/>
                </a:cxn>
                <a:cxn ang="T12">
                  <a:pos x="T4" y="T5"/>
                </a:cxn>
                <a:cxn ang="T13">
                  <a:pos x="T6" y="T7"/>
                </a:cxn>
                <a:cxn ang="T14">
                  <a:pos x="T8" y="T9"/>
                </a:cxn>
              </a:cxnLst>
              <a:rect l="T15" t="T16" r="T17" b="T18"/>
              <a:pathLst>
                <a:path w="429" h="106">
                  <a:moveTo>
                    <a:pt x="0" y="105"/>
                  </a:moveTo>
                  <a:lnTo>
                    <a:pt x="321" y="105"/>
                  </a:lnTo>
                  <a:lnTo>
                    <a:pt x="428" y="0"/>
                  </a:lnTo>
                  <a:lnTo>
                    <a:pt x="107" y="0"/>
                  </a:lnTo>
                  <a:lnTo>
                    <a:pt x="0" y="105"/>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61" name="Freeform 703"/>
            <p:cNvSpPr>
              <a:spLocks/>
            </p:cNvSpPr>
            <p:nvPr/>
          </p:nvSpPr>
          <p:spPr bwMode="auto">
            <a:xfrm>
              <a:off x="2244" y="702"/>
              <a:ext cx="190" cy="158"/>
            </a:xfrm>
            <a:custGeom>
              <a:avLst/>
              <a:gdLst>
                <a:gd name="T0" fmla="*/ 0 w 189"/>
                <a:gd name="T1" fmla="*/ 160 h 161"/>
                <a:gd name="T2" fmla="*/ 81 w 189"/>
                <a:gd name="T3" fmla="*/ 107 h 161"/>
                <a:gd name="T4" fmla="*/ 188 w 189"/>
                <a:gd name="T5" fmla="*/ 0 h 161"/>
                <a:gd name="T6" fmla="*/ 161 w 189"/>
                <a:gd name="T7" fmla="*/ 0 h 161"/>
                <a:gd name="T8" fmla="*/ 0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0" y="160"/>
                  </a:moveTo>
                  <a:lnTo>
                    <a:pt x="81" y="107"/>
                  </a:lnTo>
                  <a:lnTo>
                    <a:pt x="188" y="0"/>
                  </a:lnTo>
                  <a:lnTo>
                    <a:pt x="161"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62" name="Freeform 704"/>
            <p:cNvSpPr>
              <a:spLocks/>
            </p:cNvSpPr>
            <p:nvPr/>
          </p:nvSpPr>
          <p:spPr bwMode="auto">
            <a:xfrm>
              <a:off x="2648" y="702"/>
              <a:ext cx="187" cy="158"/>
            </a:xfrm>
            <a:custGeom>
              <a:avLst/>
              <a:gdLst>
                <a:gd name="T0" fmla="*/ 26 w 186"/>
                <a:gd name="T1" fmla="*/ 160 h 161"/>
                <a:gd name="T2" fmla="*/ 0 w 186"/>
                <a:gd name="T3" fmla="*/ 107 h 161"/>
                <a:gd name="T4" fmla="*/ 106 w 186"/>
                <a:gd name="T5" fmla="*/ 0 h 161"/>
                <a:gd name="T6" fmla="*/ 185 w 186"/>
                <a:gd name="T7" fmla="*/ 0 h 161"/>
                <a:gd name="T8" fmla="*/ 26 w 186"/>
                <a:gd name="T9" fmla="*/ 160 h 161"/>
                <a:gd name="T10" fmla="*/ 0 60000 65536"/>
                <a:gd name="T11" fmla="*/ 0 60000 65536"/>
                <a:gd name="T12" fmla="*/ 0 60000 65536"/>
                <a:gd name="T13" fmla="*/ 0 60000 65536"/>
                <a:gd name="T14" fmla="*/ 0 60000 65536"/>
                <a:gd name="T15" fmla="*/ 0 w 186"/>
                <a:gd name="T16" fmla="*/ 0 h 161"/>
                <a:gd name="T17" fmla="*/ 186 w 186"/>
                <a:gd name="T18" fmla="*/ 161 h 161"/>
              </a:gdLst>
              <a:ahLst/>
              <a:cxnLst>
                <a:cxn ang="T10">
                  <a:pos x="T0" y="T1"/>
                </a:cxn>
                <a:cxn ang="T11">
                  <a:pos x="T2" y="T3"/>
                </a:cxn>
                <a:cxn ang="T12">
                  <a:pos x="T4" y="T5"/>
                </a:cxn>
                <a:cxn ang="T13">
                  <a:pos x="T6" y="T7"/>
                </a:cxn>
                <a:cxn ang="T14">
                  <a:pos x="T8" y="T9"/>
                </a:cxn>
              </a:cxnLst>
              <a:rect l="T15" t="T16" r="T17" b="T18"/>
              <a:pathLst>
                <a:path w="186" h="161">
                  <a:moveTo>
                    <a:pt x="26" y="160"/>
                  </a:moveTo>
                  <a:lnTo>
                    <a:pt x="0" y="107"/>
                  </a:lnTo>
                  <a:lnTo>
                    <a:pt x="106" y="0"/>
                  </a:lnTo>
                  <a:lnTo>
                    <a:pt x="185" y="0"/>
                  </a:lnTo>
                  <a:lnTo>
                    <a:pt x="26"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63" name="Freeform 705"/>
            <p:cNvSpPr>
              <a:spLocks/>
            </p:cNvSpPr>
            <p:nvPr/>
          </p:nvSpPr>
          <p:spPr bwMode="auto">
            <a:xfrm>
              <a:off x="2244" y="806"/>
              <a:ext cx="431" cy="54"/>
            </a:xfrm>
            <a:custGeom>
              <a:avLst/>
              <a:gdLst>
                <a:gd name="T0" fmla="*/ 0 w 429"/>
                <a:gd name="T1" fmla="*/ 55 h 56"/>
                <a:gd name="T2" fmla="*/ 80 w 429"/>
                <a:gd name="T3" fmla="*/ 0 h 56"/>
                <a:gd name="T4" fmla="*/ 401 w 429"/>
                <a:gd name="T5" fmla="*/ 0 h 56"/>
                <a:gd name="T6" fmla="*/ 428 w 429"/>
                <a:gd name="T7" fmla="*/ 55 h 56"/>
                <a:gd name="T8" fmla="*/ 0 w 429"/>
                <a:gd name="T9" fmla="*/ 55 h 56"/>
                <a:gd name="T10" fmla="*/ 0 60000 65536"/>
                <a:gd name="T11" fmla="*/ 0 60000 65536"/>
                <a:gd name="T12" fmla="*/ 0 60000 65536"/>
                <a:gd name="T13" fmla="*/ 0 60000 65536"/>
                <a:gd name="T14" fmla="*/ 0 60000 65536"/>
                <a:gd name="T15" fmla="*/ 0 w 429"/>
                <a:gd name="T16" fmla="*/ 0 h 56"/>
                <a:gd name="T17" fmla="*/ 429 w 429"/>
                <a:gd name="T18" fmla="*/ 56 h 56"/>
              </a:gdLst>
              <a:ahLst/>
              <a:cxnLst>
                <a:cxn ang="T10">
                  <a:pos x="T0" y="T1"/>
                </a:cxn>
                <a:cxn ang="T11">
                  <a:pos x="T2" y="T3"/>
                </a:cxn>
                <a:cxn ang="T12">
                  <a:pos x="T4" y="T5"/>
                </a:cxn>
                <a:cxn ang="T13">
                  <a:pos x="T6" y="T7"/>
                </a:cxn>
                <a:cxn ang="T14">
                  <a:pos x="T8" y="T9"/>
                </a:cxn>
              </a:cxnLst>
              <a:rect l="T15" t="T16" r="T17" b="T18"/>
              <a:pathLst>
                <a:path w="429" h="56">
                  <a:moveTo>
                    <a:pt x="0" y="55"/>
                  </a:moveTo>
                  <a:lnTo>
                    <a:pt x="80" y="0"/>
                  </a:lnTo>
                  <a:lnTo>
                    <a:pt x="401" y="0"/>
                  </a:lnTo>
                  <a:lnTo>
                    <a:pt x="428" y="55"/>
                  </a:lnTo>
                  <a:lnTo>
                    <a:pt x="0" y="55"/>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64" name="Freeform 706"/>
            <p:cNvSpPr>
              <a:spLocks/>
            </p:cNvSpPr>
            <p:nvPr/>
          </p:nvSpPr>
          <p:spPr bwMode="auto">
            <a:xfrm>
              <a:off x="3340" y="540"/>
              <a:ext cx="427" cy="108"/>
            </a:xfrm>
            <a:custGeom>
              <a:avLst/>
              <a:gdLst>
                <a:gd name="T0" fmla="*/ 0 w 428"/>
                <a:gd name="T1" fmla="*/ 105 h 106"/>
                <a:gd name="T2" fmla="*/ 320 w 428"/>
                <a:gd name="T3" fmla="*/ 105 h 106"/>
                <a:gd name="T4" fmla="*/ 427 w 428"/>
                <a:gd name="T5" fmla="*/ 0 h 106"/>
                <a:gd name="T6" fmla="*/ 107 w 428"/>
                <a:gd name="T7" fmla="*/ 0 h 106"/>
                <a:gd name="T8" fmla="*/ 0 w 428"/>
                <a:gd name="T9" fmla="*/ 105 h 106"/>
                <a:gd name="T10" fmla="*/ 0 60000 65536"/>
                <a:gd name="T11" fmla="*/ 0 60000 65536"/>
                <a:gd name="T12" fmla="*/ 0 60000 65536"/>
                <a:gd name="T13" fmla="*/ 0 60000 65536"/>
                <a:gd name="T14" fmla="*/ 0 60000 65536"/>
                <a:gd name="T15" fmla="*/ 0 w 428"/>
                <a:gd name="T16" fmla="*/ 0 h 106"/>
                <a:gd name="T17" fmla="*/ 428 w 428"/>
                <a:gd name="T18" fmla="*/ 106 h 106"/>
              </a:gdLst>
              <a:ahLst/>
              <a:cxnLst>
                <a:cxn ang="T10">
                  <a:pos x="T0" y="T1"/>
                </a:cxn>
                <a:cxn ang="T11">
                  <a:pos x="T2" y="T3"/>
                </a:cxn>
                <a:cxn ang="T12">
                  <a:pos x="T4" y="T5"/>
                </a:cxn>
                <a:cxn ang="T13">
                  <a:pos x="T6" y="T7"/>
                </a:cxn>
                <a:cxn ang="T14">
                  <a:pos x="T8" y="T9"/>
                </a:cxn>
              </a:cxnLst>
              <a:rect l="T15" t="T16" r="T17" b="T18"/>
              <a:pathLst>
                <a:path w="428" h="106">
                  <a:moveTo>
                    <a:pt x="0" y="105"/>
                  </a:moveTo>
                  <a:lnTo>
                    <a:pt x="320" y="105"/>
                  </a:lnTo>
                  <a:lnTo>
                    <a:pt x="427" y="0"/>
                  </a:lnTo>
                  <a:lnTo>
                    <a:pt x="107" y="0"/>
                  </a:lnTo>
                  <a:lnTo>
                    <a:pt x="0" y="105"/>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65" name="Freeform 707"/>
            <p:cNvSpPr>
              <a:spLocks/>
            </p:cNvSpPr>
            <p:nvPr/>
          </p:nvSpPr>
          <p:spPr bwMode="auto">
            <a:xfrm>
              <a:off x="3262" y="540"/>
              <a:ext cx="183" cy="162"/>
            </a:xfrm>
            <a:custGeom>
              <a:avLst/>
              <a:gdLst>
                <a:gd name="T0" fmla="*/ 0 w 185"/>
                <a:gd name="T1" fmla="*/ 160 h 161"/>
                <a:gd name="T2" fmla="*/ 79 w 185"/>
                <a:gd name="T3" fmla="*/ 107 h 161"/>
                <a:gd name="T4" fmla="*/ 184 w 185"/>
                <a:gd name="T5" fmla="*/ 0 h 161"/>
                <a:gd name="T6" fmla="*/ 158 w 185"/>
                <a:gd name="T7" fmla="*/ 0 h 161"/>
                <a:gd name="T8" fmla="*/ 0 w 185"/>
                <a:gd name="T9" fmla="*/ 160 h 161"/>
                <a:gd name="T10" fmla="*/ 0 60000 65536"/>
                <a:gd name="T11" fmla="*/ 0 60000 65536"/>
                <a:gd name="T12" fmla="*/ 0 60000 65536"/>
                <a:gd name="T13" fmla="*/ 0 60000 65536"/>
                <a:gd name="T14" fmla="*/ 0 60000 65536"/>
                <a:gd name="T15" fmla="*/ 0 w 185"/>
                <a:gd name="T16" fmla="*/ 0 h 161"/>
                <a:gd name="T17" fmla="*/ 185 w 185"/>
                <a:gd name="T18" fmla="*/ 161 h 161"/>
              </a:gdLst>
              <a:ahLst/>
              <a:cxnLst>
                <a:cxn ang="T10">
                  <a:pos x="T0" y="T1"/>
                </a:cxn>
                <a:cxn ang="T11">
                  <a:pos x="T2" y="T3"/>
                </a:cxn>
                <a:cxn ang="T12">
                  <a:pos x="T4" y="T5"/>
                </a:cxn>
                <a:cxn ang="T13">
                  <a:pos x="T6" y="T7"/>
                </a:cxn>
                <a:cxn ang="T14">
                  <a:pos x="T8" y="T9"/>
                </a:cxn>
              </a:cxnLst>
              <a:rect l="T15" t="T16" r="T17" b="T18"/>
              <a:pathLst>
                <a:path w="185" h="161">
                  <a:moveTo>
                    <a:pt x="0" y="160"/>
                  </a:moveTo>
                  <a:lnTo>
                    <a:pt x="79" y="107"/>
                  </a:lnTo>
                  <a:lnTo>
                    <a:pt x="184" y="0"/>
                  </a:lnTo>
                  <a:lnTo>
                    <a:pt x="158"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66" name="Freeform 708"/>
            <p:cNvSpPr>
              <a:spLocks/>
            </p:cNvSpPr>
            <p:nvPr/>
          </p:nvSpPr>
          <p:spPr bwMode="auto">
            <a:xfrm>
              <a:off x="3662" y="540"/>
              <a:ext cx="187" cy="162"/>
            </a:xfrm>
            <a:custGeom>
              <a:avLst/>
              <a:gdLst>
                <a:gd name="T0" fmla="*/ 27 w 188"/>
                <a:gd name="T1" fmla="*/ 160 h 161"/>
                <a:gd name="T2" fmla="*/ 0 w 188"/>
                <a:gd name="T3" fmla="*/ 107 h 161"/>
                <a:gd name="T4" fmla="*/ 107 w 188"/>
                <a:gd name="T5" fmla="*/ 0 h 161"/>
                <a:gd name="T6" fmla="*/ 187 w 188"/>
                <a:gd name="T7" fmla="*/ 0 h 161"/>
                <a:gd name="T8" fmla="*/ 27 w 188"/>
                <a:gd name="T9" fmla="*/ 160 h 161"/>
                <a:gd name="T10" fmla="*/ 0 60000 65536"/>
                <a:gd name="T11" fmla="*/ 0 60000 65536"/>
                <a:gd name="T12" fmla="*/ 0 60000 65536"/>
                <a:gd name="T13" fmla="*/ 0 60000 65536"/>
                <a:gd name="T14" fmla="*/ 0 60000 65536"/>
                <a:gd name="T15" fmla="*/ 0 w 188"/>
                <a:gd name="T16" fmla="*/ 0 h 161"/>
                <a:gd name="T17" fmla="*/ 188 w 188"/>
                <a:gd name="T18" fmla="*/ 161 h 161"/>
              </a:gdLst>
              <a:ahLst/>
              <a:cxnLst>
                <a:cxn ang="T10">
                  <a:pos x="T0" y="T1"/>
                </a:cxn>
                <a:cxn ang="T11">
                  <a:pos x="T2" y="T3"/>
                </a:cxn>
                <a:cxn ang="T12">
                  <a:pos x="T4" y="T5"/>
                </a:cxn>
                <a:cxn ang="T13">
                  <a:pos x="T6" y="T7"/>
                </a:cxn>
                <a:cxn ang="T14">
                  <a:pos x="T8" y="T9"/>
                </a:cxn>
              </a:cxnLst>
              <a:rect l="T15" t="T16" r="T17" b="T18"/>
              <a:pathLst>
                <a:path w="188" h="161">
                  <a:moveTo>
                    <a:pt x="27" y="160"/>
                  </a:moveTo>
                  <a:lnTo>
                    <a:pt x="0" y="107"/>
                  </a:lnTo>
                  <a:lnTo>
                    <a:pt x="107" y="0"/>
                  </a:lnTo>
                  <a:lnTo>
                    <a:pt x="187"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67" name="Freeform 709"/>
            <p:cNvSpPr>
              <a:spLocks/>
            </p:cNvSpPr>
            <p:nvPr/>
          </p:nvSpPr>
          <p:spPr bwMode="auto">
            <a:xfrm>
              <a:off x="3262" y="644"/>
              <a:ext cx="427" cy="58"/>
            </a:xfrm>
            <a:custGeom>
              <a:avLst/>
              <a:gdLst>
                <a:gd name="T0" fmla="*/ 0 w 428"/>
                <a:gd name="T1" fmla="*/ 55 h 56"/>
                <a:gd name="T2" fmla="*/ 80 w 428"/>
                <a:gd name="T3" fmla="*/ 0 h 56"/>
                <a:gd name="T4" fmla="*/ 400 w 428"/>
                <a:gd name="T5" fmla="*/ 0 h 56"/>
                <a:gd name="T6" fmla="*/ 427 w 428"/>
                <a:gd name="T7" fmla="*/ 55 h 56"/>
                <a:gd name="T8" fmla="*/ 0 w 428"/>
                <a:gd name="T9" fmla="*/ 55 h 56"/>
                <a:gd name="T10" fmla="*/ 0 60000 65536"/>
                <a:gd name="T11" fmla="*/ 0 60000 65536"/>
                <a:gd name="T12" fmla="*/ 0 60000 65536"/>
                <a:gd name="T13" fmla="*/ 0 60000 65536"/>
                <a:gd name="T14" fmla="*/ 0 60000 65536"/>
                <a:gd name="T15" fmla="*/ 0 w 428"/>
                <a:gd name="T16" fmla="*/ 0 h 56"/>
                <a:gd name="T17" fmla="*/ 428 w 428"/>
                <a:gd name="T18" fmla="*/ 56 h 56"/>
              </a:gdLst>
              <a:ahLst/>
              <a:cxnLst>
                <a:cxn ang="T10">
                  <a:pos x="T0" y="T1"/>
                </a:cxn>
                <a:cxn ang="T11">
                  <a:pos x="T2" y="T3"/>
                </a:cxn>
                <a:cxn ang="T12">
                  <a:pos x="T4" y="T5"/>
                </a:cxn>
                <a:cxn ang="T13">
                  <a:pos x="T6" y="T7"/>
                </a:cxn>
                <a:cxn ang="T14">
                  <a:pos x="T8" y="T9"/>
                </a:cxn>
              </a:cxnLst>
              <a:rect l="T15" t="T16" r="T17" b="T18"/>
              <a:pathLst>
                <a:path w="428" h="56">
                  <a:moveTo>
                    <a:pt x="0" y="55"/>
                  </a:moveTo>
                  <a:lnTo>
                    <a:pt x="80" y="0"/>
                  </a:lnTo>
                  <a:lnTo>
                    <a:pt x="400" y="0"/>
                  </a:lnTo>
                  <a:lnTo>
                    <a:pt x="427" y="55"/>
                  </a:lnTo>
                  <a:lnTo>
                    <a:pt x="0" y="55"/>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68" name="Freeform 710"/>
            <p:cNvSpPr>
              <a:spLocks/>
            </p:cNvSpPr>
            <p:nvPr/>
          </p:nvSpPr>
          <p:spPr bwMode="auto">
            <a:xfrm>
              <a:off x="2913" y="540"/>
              <a:ext cx="431" cy="108"/>
            </a:xfrm>
            <a:custGeom>
              <a:avLst/>
              <a:gdLst>
                <a:gd name="T0" fmla="*/ 0 w 429"/>
                <a:gd name="T1" fmla="*/ 105 h 106"/>
                <a:gd name="T2" fmla="*/ 321 w 429"/>
                <a:gd name="T3" fmla="*/ 105 h 106"/>
                <a:gd name="T4" fmla="*/ 428 w 429"/>
                <a:gd name="T5" fmla="*/ 0 h 106"/>
                <a:gd name="T6" fmla="*/ 107 w 429"/>
                <a:gd name="T7" fmla="*/ 0 h 106"/>
                <a:gd name="T8" fmla="*/ 0 w 429"/>
                <a:gd name="T9" fmla="*/ 105 h 106"/>
                <a:gd name="T10" fmla="*/ 0 60000 65536"/>
                <a:gd name="T11" fmla="*/ 0 60000 65536"/>
                <a:gd name="T12" fmla="*/ 0 60000 65536"/>
                <a:gd name="T13" fmla="*/ 0 60000 65536"/>
                <a:gd name="T14" fmla="*/ 0 60000 65536"/>
                <a:gd name="T15" fmla="*/ 0 w 429"/>
                <a:gd name="T16" fmla="*/ 0 h 106"/>
                <a:gd name="T17" fmla="*/ 429 w 429"/>
                <a:gd name="T18" fmla="*/ 106 h 106"/>
              </a:gdLst>
              <a:ahLst/>
              <a:cxnLst>
                <a:cxn ang="T10">
                  <a:pos x="T0" y="T1"/>
                </a:cxn>
                <a:cxn ang="T11">
                  <a:pos x="T2" y="T3"/>
                </a:cxn>
                <a:cxn ang="T12">
                  <a:pos x="T4" y="T5"/>
                </a:cxn>
                <a:cxn ang="T13">
                  <a:pos x="T6" y="T7"/>
                </a:cxn>
                <a:cxn ang="T14">
                  <a:pos x="T8" y="T9"/>
                </a:cxn>
              </a:cxnLst>
              <a:rect l="T15" t="T16" r="T17" b="T18"/>
              <a:pathLst>
                <a:path w="429" h="106">
                  <a:moveTo>
                    <a:pt x="0" y="105"/>
                  </a:moveTo>
                  <a:lnTo>
                    <a:pt x="321" y="105"/>
                  </a:lnTo>
                  <a:lnTo>
                    <a:pt x="428" y="0"/>
                  </a:lnTo>
                  <a:lnTo>
                    <a:pt x="107" y="0"/>
                  </a:lnTo>
                  <a:lnTo>
                    <a:pt x="0" y="105"/>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69" name="Freeform 711"/>
            <p:cNvSpPr>
              <a:spLocks/>
            </p:cNvSpPr>
            <p:nvPr/>
          </p:nvSpPr>
          <p:spPr bwMode="auto">
            <a:xfrm>
              <a:off x="2831" y="540"/>
              <a:ext cx="190" cy="162"/>
            </a:xfrm>
            <a:custGeom>
              <a:avLst/>
              <a:gdLst>
                <a:gd name="T0" fmla="*/ 0 w 189"/>
                <a:gd name="T1" fmla="*/ 160 h 161"/>
                <a:gd name="T2" fmla="*/ 81 w 189"/>
                <a:gd name="T3" fmla="*/ 107 h 161"/>
                <a:gd name="T4" fmla="*/ 188 w 189"/>
                <a:gd name="T5" fmla="*/ 0 h 161"/>
                <a:gd name="T6" fmla="*/ 161 w 189"/>
                <a:gd name="T7" fmla="*/ 0 h 161"/>
                <a:gd name="T8" fmla="*/ 0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0" y="160"/>
                  </a:moveTo>
                  <a:lnTo>
                    <a:pt x="81" y="107"/>
                  </a:lnTo>
                  <a:lnTo>
                    <a:pt x="188" y="0"/>
                  </a:lnTo>
                  <a:lnTo>
                    <a:pt x="161"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70" name="Freeform 712"/>
            <p:cNvSpPr>
              <a:spLocks/>
            </p:cNvSpPr>
            <p:nvPr/>
          </p:nvSpPr>
          <p:spPr bwMode="auto">
            <a:xfrm>
              <a:off x="3232" y="540"/>
              <a:ext cx="190" cy="162"/>
            </a:xfrm>
            <a:custGeom>
              <a:avLst/>
              <a:gdLst>
                <a:gd name="T0" fmla="*/ 27 w 189"/>
                <a:gd name="T1" fmla="*/ 160 h 161"/>
                <a:gd name="T2" fmla="*/ 0 w 189"/>
                <a:gd name="T3" fmla="*/ 107 h 161"/>
                <a:gd name="T4" fmla="*/ 107 w 189"/>
                <a:gd name="T5" fmla="*/ 0 h 161"/>
                <a:gd name="T6" fmla="*/ 188 w 189"/>
                <a:gd name="T7" fmla="*/ 0 h 161"/>
                <a:gd name="T8" fmla="*/ 27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27" y="160"/>
                  </a:moveTo>
                  <a:lnTo>
                    <a:pt x="0" y="107"/>
                  </a:lnTo>
                  <a:lnTo>
                    <a:pt x="107" y="0"/>
                  </a:lnTo>
                  <a:lnTo>
                    <a:pt x="188"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71" name="Freeform 713"/>
            <p:cNvSpPr>
              <a:spLocks/>
            </p:cNvSpPr>
            <p:nvPr/>
          </p:nvSpPr>
          <p:spPr bwMode="auto">
            <a:xfrm>
              <a:off x="2831" y="644"/>
              <a:ext cx="431" cy="58"/>
            </a:xfrm>
            <a:custGeom>
              <a:avLst/>
              <a:gdLst>
                <a:gd name="T0" fmla="*/ 0 w 429"/>
                <a:gd name="T1" fmla="*/ 55 h 56"/>
                <a:gd name="T2" fmla="*/ 80 w 429"/>
                <a:gd name="T3" fmla="*/ 0 h 56"/>
                <a:gd name="T4" fmla="*/ 401 w 429"/>
                <a:gd name="T5" fmla="*/ 0 h 56"/>
                <a:gd name="T6" fmla="*/ 428 w 429"/>
                <a:gd name="T7" fmla="*/ 55 h 56"/>
                <a:gd name="T8" fmla="*/ 0 w 429"/>
                <a:gd name="T9" fmla="*/ 55 h 56"/>
                <a:gd name="T10" fmla="*/ 0 60000 65536"/>
                <a:gd name="T11" fmla="*/ 0 60000 65536"/>
                <a:gd name="T12" fmla="*/ 0 60000 65536"/>
                <a:gd name="T13" fmla="*/ 0 60000 65536"/>
                <a:gd name="T14" fmla="*/ 0 60000 65536"/>
                <a:gd name="T15" fmla="*/ 0 w 429"/>
                <a:gd name="T16" fmla="*/ 0 h 56"/>
                <a:gd name="T17" fmla="*/ 429 w 429"/>
                <a:gd name="T18" fmla="*/ 56 h 56"/>
              </a:gdLst>
              <a:ahLst/>
              <a:cxnLst>
                <a:cxn ang="T10">
                  <a:pos x="T0" y="T1"/>
                </a:cxn>
                <a:cxn ang="T11">
                  <a:pos x="T2" y="T3"/>
                </a:cxn>
                <a:cxn ang="T12">
                  <a:pos x="T4" y="T5"/>
                </a:cxn>
                <a:cxn ang="T13">
                  <a:pos x="T6" y="T7"/>
                </a:cxn>
                <a:cxn ang="T14">
                  <a:pos x="T8" y="T9"/>
                </a:cxn>
              </a:cxnLst>
              <a:rect l="T15" t="T16" r="T17" b="T18"/>
              <a:pathLst>
                <a:path w="429" h="56">
                  <a:moveTo>
                    <a:pt x="0" y="55"/>
                  </a:moveTo>
                  <a:lnTo>
                    <a:pt x="80" y="0"/>
                  </a:lnTo>
                  <a:lnTo>
                    <a:pt x="401" y="0"/>
                  </a:lnTo>
                  <a:lnTo>
                    <a:pt x="428" y="55"/>
                  </a:lnTo>
                  <a:lnTo>
                    <a:pt x="0" y="55"/>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72" name="Freeform 714"/>
            <p:cNvSpPr>
              <a:spLocks/>
            </p:cNvSpPr>
            <p:nvPr/>
          </p:nvSpPr>
          <p:spPr bwMode="auto">
            <a:xfrm>
              <a:off x="2489" y="540"/>
              <a:ext cx="424" cy="108"/>
            </a:xfrm>
            <a:custGeom>
              <a:avLst/>
              <a:gdLst>
                <a:gd name="T0" fmla="*/ 0 w 426"/>
                <a:gd name="T1" fmla="*/ 105 h 106"/>
                <a:gd name="T2" fmla="*/ 319 w 426"/>
                <a:gd name="T3" fmla="*/ 105 h 106"/>
                <a:gd name="T4" fmla="*/ 425 w 426"/>
                <a:gd name="T5" fmla="*/ 0 h 106"/>
                <a:gd name="T6" fmla="*/ 106 w 426"/>
                <a:gd name="T7" fmla="*/ 0 h 106"/>
                <a:gd name="T8" fmla="*/ 0 w 426"/>
                <a:gd name="T9" fmla="*/ 105 h 106"/>
                <a:gd name="T10" fmla="*/ 0 60000 65536"/>
                <a:gd name="T11" fmla="*/ 0 60000 65536"/>
                <a:gd name="T12" fmla="*/ 0 60000 65536"/>
                <a:gd name="T13" fmla="*/ 0 60000 65536"/>
                <a:gd name="T14" fmla="*/ 0 60000 65536"/>
                <a:gd name="T15" fmla="*/ 0 w 426"/>
                <a:gd name="T16" fmla="*/ 0 h 106"/>
                <a:gd name="T17" fmla="*/ 426 w 426"/>
                <a:gd name="T18" fmla="*/ 106 h 106"/>
              </a:gdLst>
              <a:ahLst/>
              <a:cxnLst>
                <a:cxn ang="T10">
                  <a:pos x="T0" y="T1"/>
                </a:cxn>
                <a:cxn ang="T11">
                  <a:pos x="T2" y="T3"/>
                </a:cxn>
                <a:cxn ang="T12">
                  <a:pos x="T4" y="T5"/>
                </a:cxn>
                <a:cxn ang="T13">
                  <a:pos x="T6" y="T7"/>
                </a:cxn>
                <a:cxn ang="T14">
                  <a:pos x="T8" y="T9"/>
                </a:cxn>
              </a:cxnLst>
              <a:rect l="T15" t="T16" r="T17" b="T18"/>
              <a:pathLst>
                <a:path w="426" h="106">
                  <a:moveTo>
                    <a:pt x="0" y="105"/>
                  </a:moveTo>
                  <a:lnTo>
                    <a:pt x="319" y="105"/>
                  </a:lnTo>
                  <a:lnTo>
                    <a:pt x="425" y="0"/>
                  </a:lnTo>
                  <a:lnTo>
                    <a:pt x="106" y="0"/>
                  </a:lnTo>
                  <a:lnTo>
                    <a:pt x="0" y="105"/>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73" name="Freeform 715"/>
            <p:cNvSpPr>
              <a:spLocks/>
            </p:cNvSpPr>
            <p:nvPr/>
          </p:nvSpPr>
          <p:spPr bwMode="auto">
            <a:xfrm>
              <a:off x="2404" y="540"/>
              <a:ext cx="190" cy="162"/>
            </a:xfrm>
            <a:custGeom>
              <a:avLst/>
              <a:gdLst>
                <a:gd name="T0" fmla="*/ 0 w 189"/>
                <a:gd name="T1" fmla="*/ 160 h 161"/>
                <a:gd name="T2" fmla="*/ 81 w 189"/>
                <a:gd name="T3" fmla="*/ 107 h 161"/>
                <a:gd name="T4" fmla="*/ 188 w 189"/>
                <a:gd name="T5" fmla="*/ 0 h 161"/>
                <a:gd name="T6" fmla="*/ 161 w 189"/>
                <a:gd name="T7" fmla="*/ 0 h 161"/>
                <a:gd name="T8" fmla="*/ 0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0" y="160"/>
                  </a:moveTo>
                  <a:lnTo>
                    <a:pt x="81" y="107"/>
                  </a:lnTo>
                  <a:lnTo>
                    <a:pt x="188" y="0"/>
                  </a:lnTo>
                  <a:lnTo>
                    <a:pt x="161" y="0"/>
                  </a:lnTo>
                  <a:lnTo>
                    <a:pt x="0" y="160"/>
                  </a:lnTo>
                </a:path>
              </a:pathLst>
            </a:custGeom>
            <a:solidFill>
              <a:srgbClr val="C1CEFF"/>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74" name="Freeform 716"/>
            <p:cNvSpPr>
              <a:spLocks/>
            </p:cNvSpPr>
            <p:nvPr/>
          </p:nvSpPr>
          <p:spPr bwMode="auto">
            <a:xfrm>
              <a:off x="2804" y="540"/>
              <a:ext cx="190" cy="162"/>
            </a:xfrm>
            <a:custGeom>
              <a:avLst/>
              <a:gdLst>
                <a:gd name="T0" fmla="*/ 27 w 189"/>
                <a:gd name="T1" fmla="*/ 160 h 161"/>
                <a:gd name="T2" fmla="*/ 0 w 189"/>
                <a:gd name="T3" fmla="*/ 107 h 161"/>
                <a:gd name="T4" fmla="*/ 107 w 189"/>
                <a:gd name="T5" fmla="*/ 0 h 161"/>
                <a:gd name="T6" fmla="*/ 188 w 189"/>
                <a:gd name="T7" fmla="*/ 0 h 161"/>
                <a:gd name="T8" fmla="*/ 27 w 189"/>
                <a:gd name="T9" fmla="*/ 160 h 161"/>
                <a:gd name="T10" fmla="*/ 0 60000 65536"/>
                <a:gd name="T11" fmla="*/ 0 60000 65536"/>
                <a:gd name="T12" fmla="*/ 0 60000 65536"/>
                <a:gd name="T13" fmla="*/ 0 60000 65536"/>
                <a:gd name="T14" fmla="*/ 0 60000 65536"/>
                <a:gd name="T15" fmla="*/ 0 w 189"/>
                <a:gd name="T16" fmla="*/ 0 h 161"/>
                <a:gd name="T17" fmla="*/ 189 w 189"/>
                <a:gd name="T18" fmla="*/ 161 h 161"/>
              </a:gdLst>
              <a:ahLst/>
              <a:cxnLst>
                <a:cxn ang="T10">
                  <a:pos x="T0" y="T1"/>
                </a:cxn>
                <a:cxn ang="T11">
                  <a:pos x="T2" y="T3"/>
                </a:cxn>
                <a:cxn ang="T12">
                  <a:pos x="T4" y="T5"/>
                </a:cxn>
                <a:cxn ang="T13">
                  <a:pos x="T6" y="T7"/>
                </a:cxn>
                <a:cxn ang="T14">
                  <a:pos x="T8" y="T9"/>
                </a:cxn>
              </a:cxnLst>
              <a:rect l="T15" t="T16" r="T17" b="T18"/>
              <a:pathLst>
                <a:path w="189" h="161">
                  <a:moveTo>
                    <a:pt x="27" y="160"/>
                  </a:moveTo>
                  <a:lnTo>
                    <a:pt x="0" y="107"/>
                  </a:lnTo>
                  <a:lnTo>
                    <a:pt x="107" y="0"/>
                  </a:lnTo>
                  <a:lnTo>
                    <a:pt x="188" y="0"/>
                  </a:lnTo>
                  <a:lnTo>
                    <a:pt x="27" y="160"/>
                  </a:lnTo>
                </a:path>
              </a:pathLst>
            </a:custGeom>
            <a:solidFill>
              <a:srgbClr val="3365FB"/>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75" name="Freeform 717"/>
            <p:cNvSpPr>
              <a:spLocks/>
            </p:cNvSpPr>
            <p:nvPr/>
          </p:nvSpPr>
          <p:spPr bwMode="auto">
            <a:xfrm>
              <a:off x="2404" y="644"/>
              <a:ext cx="431" cy="58"/>
            </a:xfrm>
            <a:custGeom>
              <a:avLst/>
              <a:gdLst>
                <a:gd name="T0" fmla="*/ 0 w 429"/>
                <a:gd name="T1" fmla="*/ 55 h 56"/>
                <a:gd name="T2" fmla="*/ 80 w 429"/>
                <a:gd name="T3" fmla="*/ 0 h 56"/>
                <a:gd name="T4" fmla="*/ 401 w 429"/>
                <a:gd name="T5" fmla="*/ 0 h 56"/>
                <a:gd name="T6" fmla="*/ 428 w 429"/>
                <a:gd name="T7" fmla="*/ 55 h 56"/>
                <a:gd name="T8" fmla="*/ 0 w 429"/>
                <a:gd name="T9" fmla="*/ 55 h 56"/>
                <a:gd name="T10" fmla="*/ 0 60000 65536"/>
                <a:gd name="T11" fmla="*/ 0 60000 65536"/>
                <a:gd name="T12" fmla="*/ 0 60000 65536"/>
                <a:gd name="T13" fmla="*/ 0 60000 65536"/>
                <a:gd name="T14" fmla="*/ 0 60000 65536"/>
                <a:gd name="T15" fmla="*/ 0 w 429"/>
                <a:gd name="T16" fmla="*/ 0 h 56"/>
                <a:gd name="T17" fmla="*/ 429 w 429"/>
                <a:gd name="T18" fmla="*/ 56 h 56"/>
              </a:gdLst>
              <a:ahLst/>
              <a:cxnLst>
                <a:cxn ang="T10">
                  <a:pos x="T0" y="T1"/>
                </a:cxn>
                <a:cxn ang="T11">
                  <a:pos x="T2" y="T3"/>
                </a:cxn>
                <a:cxn ang="T12">
                  <a:pos x="T4" y="T5"/>
                </a:cxn>
                <a:cxn ang="T13">
                  <a:pos x="T6" y="T7"/>
                </a:cxn>
                <a:cxn ang="T14">
                  <a:pos x="T8" y="T9"/>
                </a:cxn>
              </a:cxnLst>
              <a:rect l="T15" t="T16" r="T17" b="T18"/>
              <a:pathLst>
                <a:path w="429" h="56">
                  <a:moveTo>
                    <a:pt x="0" y="55"/>
                  </a:moveTo>
                  <a:lnTo>
                    <a:pt x="80" y="0"/>
                  </a:lnTo>
                  <a:lnTo>
                    <a:pt x="401" y="0"/>
                  </a:lnTo>
                  <a:lnTo>
                    <a:pt x="428" y="55"/>
                  </a:lnTo>
                  <a:lnTo>
                    <a:pt x="0" y="55"/>
                  </a:lnTo>
                </a:path>
              </a:pathLst>
            </a:custGeom>
            <a:solidFill>
              <a:srgbClr val="618FFD"/>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76" name="Freeform 718"/>
            <p:cNvSpPr>
              <a:spLocks/>
            </p:cNvSpPr>
            <p:nvPr/>
          </p:nvSpPr>
          <p:spPr bwMode="auto">
            <a:xfrm>
              <a:off x="2950" y="1442"/>
              <a:ext cx="427" cy="428"/>
            </a:xfrm>
            <a:custGeom>
              <a:avLst/>
              <a:gdLst>
                <a:gd name="T0" fmla="*/ 427 w 428"/>
                <a:gd name="T1" fmla="*/ 0 h 428"/>
                <a:gd name="T2" fmla="*/ 0 w 428"/>
                <a:gd name="T3" fmla="*/ 427 h 428"/>
                <a:gd name="T4" fmla="*/ 427 w 428"/>
                <a:gd name="T5" fmla="*/ 427 h 428"/>
                <a:gd name="T6" fmla="*/ 427 w 428"/>
                <a:gd name="T7" fmla="*/ 0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427" y="0"/>
                  </a:moveTo>
                  <a:lnTo>
                    <a:pt x="0" y="427"/>
                  </a:lnTo>
                  <a:lnTo>
                    <a:pt x="427" y="427"/>
                  </a:lnTo>
                  <a:lnTo>
                    <a:pt x="427" y="0"/>
                  </a:lnTo>
                </a:path>
              </a:pathLst>
            </a:custGeom>
            <a:solidFill>
              <a:srgbClr val="6E0043"/>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77" name="Freeform 719"/>
            <p:cNvSpPr>
              <a:spLocks/>
            </p:cNvSpPr>
            <p:nvPr/>
          </p:nvSpPr>
          <p:spPr bwMode="auto">
            <a:xfrm>
              <a:off x="2950" y="1442"/>
              <a:ext cx="427" cy="428"/>
            </a:xfrm>
            <a:custGeom>
              <a:avLst/>
              <a:gdLst>
                <a:gd name="T0" fmla="*/ 0 w 428"/>
                <a:gd name="T1" fmla="*/ 427 h 428"/>
                <a:gd name="T2" fmla="*/ 427 w 428"/>
                <a:gd name="T3" fmla="*/ 0 h 428"/>
                <a:gd name="T4" fmla="*/ 0 w 428"/>
                <a:gd name="T5" fmla="*/ 0 h 428"/>
                <a:gd name="T6" fmla="*/ 0 w 428"/>
                <a:gd name="T7" fmla="*/ 427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0" y="427"/>
                  </a:moveTo>
                  <a:lnTo>
                    <a:pt x="427" y="0"/>
                  </a:lnTo>
                  <a:lnTo>
                    <a:pt x="0" y="0"/>
                  </a:lnTo>
                  <a:lnTo>
                    <a:pt x="0" y="427"/>
                  </a:lnTo>
                </a:path>
              </a:pathLst>
            </a:custGeom>
            <a:solidFill>
              <a:srgbClr val="F95AB7"/>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78" name="Rectangle 720"/>
            <p:cNvSpPr>
              <a:spLocks noChangeArrowheads="1"/>
            </p:cNvSpPr>
            <p:nvPr/>
          </p:nvSpPr>
          <p:spPr bwMode="auto">
            <a:xfrm>
              <a:off x="2998" y="1492"/>
              <a:ext cx="319" cy="320"/>
            </a:xfrm>
            <a:prstGeom prst="rect">
              <a:avLst/>
            </a:prstGeom>
            <a:solidFill>
              <a:srgbClr val="006699"/>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79" name="Freeform 721"/>
            <p:cNvSpPr>
              <a:spLocks/>
            </p:cNvSpPr>
            <p:nvPr/>
          </p:nvSpPr>
          <p:spPr bwMode="auto">
            <a:xfrm>
              <a:off x="2516" y="1442"/>
              <a:ext cx="427" cy="428"/>
            </a:xfrm>
            <a:custGeom>
              <a:avLst/>
              <a:gdLst>
                <a:gd name="T0" fmla="*/ 427 w 428"/>
                <a:gd name="T1" fmla="*/ 0 h 428"/>
                <a:gd name="T2" fmla="*/ 0 w 428"/>
                <a:gd name="T3" fmla="*/ 427 h 428"/>
                <a:gd name="T4" fmla="*/ 427 w 428"/>
                <a:gd name="T5" fmla="*/ 427 h 428"/>
                <a:gd name="T6" fmla="*/ 427 w 428"/>
                <a:gd name="T7" fmla="*/ 0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427" y="0"/>
                  </a:moveTo>
                  <a:lnTo>
                    <a:pt x="0" y="427"/>
                  </a:lnTo>
                  <a:lnTo>
                    <a:pt x="427" y="427"/>
                  </a:lnTo>
                  <a:lnTo>
                    <a:pt x="427"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80" name="Freeform 722"/>
            <p:cNvSpPr>
              <a:spLocks/>
            </p:cNvSpPr>
            <p:nvPr/>
          </p:nvSpPr>
          <p:spPr bwMode="auto">
            <a:xfrm>
              <a:off x="2516" y="1442"/>
              <a:ext cx="427" cy="428"/>
            </a:xfrm>
            <a:custGeom>
              <a:avLst/>
              <a:gdLst>
                <a:gd name="T0" fmla="*/ 0 w 428"/>
                <a:gd name="T1" fmla="*/ 427 h 428"/>
                <a:gd name="T2" fmla="*/ 427 w 428"/>
                <a:gd name="T3" fmla="*/ 0 h 428"/>
                <a:gd name="T4" fmla="*/ 0 w 428"/>
                <a:gd name="T5" fmla="*/ 0 h 428"/>
                <a:gd name="T6" fmla="*/ 0 w 428"/>
                <a:gd name="T7" fmla="*/ 427 h 428"/>
                <a:gd name="T8" fmla="*/ 0 60000 65536"/>
                <a:gd name="T9" fmla="*/ 0 60000 65536"/>
                <a:gd name="T10" fmla="*/ 0 60000 65536"/>
                <a:gd name="T11" fmla="*/ 0 60000 65536"/>
                <a:gd name="T12" fmla="*/ 0 w 428"/>
                <a:gd name="T13" fmla="*/ 0 h 428"/>
                <a:gd name="T14" fmla="*/ 428 w 428"/>
                <a:gd name="T15" fmla="*/ 428 h 428"/>
              </a:gdLst>
              <a:ahLst/>
              <a:cxnLst>
                <a:cxn ang="T8">
                  <a:pos x="T0" y="T1"/>
                </a:cxn>
                <a:cxn ang="T9">
                  <a:pos x="T2" y="T3"/>
                </a:cxn>
                <a:cxn ang="T10">
                  <a:pos x="T4" y="T5"/>
                </a:cxn>
                <a:cxn ang="T11">
                  <a:pos x="T6" y="T7"/>
                </a:cxn>
              </a:cxnLst>
              <a:rect l="T12" t="T13" r="T14" b="T15"/>
              <a:pathLst>
                <a:path w="428" h="428">
                  <a:moveTo>
                    <a:pt x="0" y="427"/>
                  </a:moveTo>
                  <a:lnTo>
                    <a:pt x="427" y="0"/>
                  </a:lnTo>
                  <a:lnTo>
                    <a:pt x="0" y="0"/>
                  </a:lnTo>
                  <a:lnTo>
                    <a:pt x="0" y="42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81" name="Rectangle 723"/>
            <p:cNvSpPr>
              <a:spLocks noChangeArrowheads="1"/>
            </p:cNvSpPr>
            <p:nvPr/>
          </p:nvSpPr>
          <p:spPr bwMode="auto">
            <a:xfrm>
              <a:off x="2567" y="1492"/>
              <a:ext cx="322" cy="320"/>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82" name="Freeform 724"/>
            <p:cNvSpPr>
              <a:spLocks/>
            </p:cNvSpPr>
            <p:nvPr/>
          </p:nvSpPr>
          <p:spPr bwMode="auto">
            <a:xfrm>
              <a:off x="2085" y="1442"/>
              <a:ext cx="427" cy="428"/>
            </a:xfrm>
            <a:custGeom>
              <a:avLst/>
              <a:gdLst>
                <a:gd name="T0" fmla="*/ 428 w 429"/>
                <a:gd name="T1" fmla="*/ 0 h 428"/>
                <a:gd name="T2" fmla="*/ 0 w 429"/>
                <a:gd name="T3" fmla="*/ 427 h 428"/>
                <a:gd name="T4" fmla="*/ 428 w 429"/>
                <a:gd name="T5" fmla="*/ 427 h 428"/>
                <a:gd name="T6" fmla="*/ 428 w 429"/>
                <a:gd name="T7" fmla="*/ 0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428" y="0"/>
                  </a:moveTo>
                  <a:lnTo>
                    <a:pt x="0" y="427"/>
                  </a:lnTo>
                  <a:lnTo>
                    <a:pt x="428" y="427"/>
                  </a:lnTo>
                  <a:lnTo>
                    <a:pt x="428"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83" name="Freeform 725"/>
            <p:cNvSpPr>
              <a:spLocks/>
            </p:cNvSpPr>
            <p:nvPr/>
          </p:nvSpPr>
          <p:spPr bwMode="auto">
            <a:xfrm>
              <a:off x="2085" y="1442"/>
              <a:ext cx="427" cy="428"/>
            </a:xfrm>
            <a:custGeom>
              <a:avLst/>
              <a:gdLst>
                <a:gd name="T0" fmla="*/ 0 w 429"/>
                <a:gd name="T1" fmla="*/ 427 h 428"/>
                <a:gd name="T2" fmla="*/ 428 w 429"/>
                <a:gd name="T3" fmla="*/ 0 h 428"/>
                <a:gd name="T4" fmla="*/ 0 w 429"/>
                <a:gd name="T5" fmla="*/ 0 h 428"/>
                <a:gd name="T6" fmla="*/ 0 w 429"/>
                <a:gd name="T7" fmla="*/ 427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0" y="427"/>
                  </a:moveTo>
                  <a:lnTo>
                    <a:pt x="428" y="0"/>
                  </a:lnTo>
                  <a:lnTo>
                    <a:pt x="0" y="0"/>
                  </a:lnTo>
                  <a:lnTo>
                    <a:pt x="0" y="42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84" name="Rectangle 726"/>
            <p:cNvSpPr>
              <a:spLocks noChangeArrowheads="1"/>
            </p:cNvSpPr>
            <p:nvPr/>
          </p:nvSpPr>
          <p:spPr bwMode="auto">
            <a:xfrm>
              <a:off x="2136" y="1492"/>
              <a:ext cx="322" cy="320"/>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85" name="Freeform 727"/>
            <p:cNvSpPr>
              <a:spLocks/>
            </p:cNvSpPr>
            <p:nvPr/>
          </p:nvSpPr>
          <p:spPr bwMode="auto">
            <a:xfrm>
              <a:off x="2940" y="1014"/>
              <a:ext cx="431" cy="424"/>
            </a:xfrm>
            <a:custGeom>
              <a:avLst/>
              <a:gdLst>
                <a:gd name="T0" fmla="*/ 427 w 428"/>
                <a:gd name="T1" fmla="*/ 0 h 425"/>
                <a:gd name="T2" fmla="*/ 0 w 428"/>
                <a:gd name="T3" fmla="*/ 424 h 425"/>
                <a:gd name="T4" fmla="*/ 427 w 428"/>
                <a:gd name="T5" fmla="*/ 424 h 425"/>
                <a:gd name="T6" fmla="*/ 427 w 428"/>
                <a:gd name="T7" fmla="*/ 0 h 425"/>
                <a:gd name="T8" fmla="*/ 0 60000 65536"/>
                <a:gd name="T9" fmla="*/ 0 60000 65536"/>
                <a:gd name="T10" fmla="*/ 0 60000 65536"/>
                <a:gd name="T11" fmla="*/ 0 60000 65536"/>
                <a:gd name="T12" fmla="*/ 0 w 428"/>
                <a:gd name="T13" fmla="*/ 0 h 425"/>
                <a:gd name="T14" fmla="*/ 428 w 428"/>
                <a:gd name="T15" fmla="*/ 425 h 425"/>
              </a:gdLst>
              <a:ahLst/>
              <a:cxnLst>
                <a:cxn ang="T8">
                  <a:pos x="T0" y="T1"/>
                </a:cxn>
                <a:cxn ang="T9">
                  <a:pos x="T2" y="T3"/>
                </a:cxn>
                <a:cxn ang="T10">
                  <a:pos x="T4" y="T5"/>
                </a:cxn>
                <a:cxn ang="T11">
                  <a:pos x="T6" y="T7"/>
                </a:cxn>
              </a:cxnLst>
              <a:rect l="T12" t="T13" r="T14" b="T15"/>
              <a:pathLst>
                <a:path w="428" h="425">
                  <a:moveTo>
                    <a:pt x="427" y="0"/>
                  </a:moveTo>
                  <a:lnTo>
                    <a:pt x="0" y="424"/>
                  </a:lnTo>
                  <a:lnTo>
                    <a:pt x="427" y="424"/>
                  </a:lnTo>
                  <a:lnTo>
                    <a:pt x="427"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86" name="Freeform 728"/>
            <p:cNvSpPr>
              <a:spLocks/>
            </p:cNvSpPr>
            <p:nvPr/>
          </p:nvSpPr>
          <p:spPr bwMode="auto">
            <a:xfrm>
              <a:off x="2940" y="1014"/>
              <a:ext cx="431" cy="424"/>
            </a:xfrm>
            <a:custGeom>
              <a:avLst/>
              <a:gdLst>
                <a:gd name="T0" fmla="*/ 0 w 428"/>
                <a:gd name="T1" fmla="*/ 424 h 425"/>
                <a:gd name="T2" fmla="*/ 427 w 428"/>
                <a:gd name="T3" fmla="*/ 0 h 425"/>
                <a:gd name="T4" fmla="*/ 0 w 428"/>
                <a:gd name="T5" fmla="*/ 0 h 425"/>
                <a:gd name="T6" fmla="*/ 0 w 428"/>
                <a:gd name="T7" fmla="*/ 424 h 425"/>
                <a:gd name="T8" fmla="*/ 0 60000 65536"/>
                <a:gd name="T9" fmla="*/ 0 60000 65536"/>
                <a:gd name="T10" fmla="*/ 0 60000 65536"/>
                <a:gd name="T11" fmla="*/ 0 60000 65536"/>
                <a:gd name="T12" fmla="*/ 0 w 428"/>
                <a:gd name="T13" fmla="*/ 0 h 425"/>
                <a:gd name="T14" fmla="*/ 428 w 428"/>
                <a:gd name="T15" fmla="*/ 425 h 425"/>
              </a:gdLst>
              <a:ahLst/>
              <a:cxnLst>
                <a:cxn ang="T8">
                  <a:pos x="T0" y="T1"/>
                </a:cxn>
                <a:cxn ang="T9">
                  <a:pos x="T2" y="T3"/>
                </a:cxn>
                <a:cxn ang="T10">
                  <a:pos x="T4" y="T5"/>
                </a:cxn>
                <a:cxn ang="T11">
                  <a:pos x="T6" y="T7"/>
                </a:cxn>
              </a:cxnLst>
              <a:rect l="T12" t="T13" r="T14" b="T15"/>
              <a:pathLst>
                <a:path w="428" h="425">
                  <a:moveTo>
                    <a:pt x="0" y="424"/>
                  </a:moveTo>
                  <a:lnTo>
                    <a:pt x="427" y="0"/>
                  </a:lnTo>
                  <a:lnTo>
                    <a:pt x="0" y="0"/>
                  </a:lnTo>
                  <a:lnTo>
                    <a:pt x="0" y="424"/>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87" name="Rectangle 729"/>
            <p:cNvSpPr>
              <a:spLocks noChangeArrowheads="1"/>
            </p:cNvSpPr>
            <p:nvPr/>
          </p:nvSpPr>
          <p:spPr bwMode="auto">
            <a:xfrm>
              <a:off x="2991" y="1068"/>
              <a:ext cx="319" cy="316"/>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88" name="Freeform 730"/>
            <p:cNvSpPr>
              <a:spLocks/>
            </p:cNvSpPr>
            <p:nvPr/>
          </p:nvSpPr>
          <p:spPr bwMode="auto">
            <a:xfrm>
              <a:off x="2512" y="1014"/>
              <a:ext cx="431" cy="424"/>
            </a:xfrm>
            <a:custGeom>
              <a:avLst/>
              <a:gdLst>
                <a:gd name="T0" fmla="*/ 428 w 429"/>
                <a:gd name="T1" fmla="*/ 0 h 425"/>
                <a:gd name="T2" fmla="*/ 0 w 429"/>
                <a:gd name="T3" fmla="*/ 424 h 425"/>
                <a:gd name="T4" fmla="*/ 428 w 429"/>
                <a:gd name="T5" fmla="*/ 424 h 425"/>
                <a:gd name="T6" fmla="*/ 428 w 429"/>
                <a:gd name="T7" fmla="*/ 0 h 425"/>
                <a:gd name="T8" fmla="*/ 0 60000 65536"/>
                <a:gd name="T9" fmla="*/ 0 60000 65536"/>
                <a:gd name="T10" fmla="*/ 0 60000 65536"/>
                <a:gd name="T11" fmla="*/ 0 60000 65536"/>
                <a:gd name="T12" fmla="*/ 0 w 429"/>
                <a:gd name="T13" fmla="*/ 0 h 425"/>
                <a:gd name="T14" fmla="*/ 429 w 429"/>
                <a:gd name="T15" fmla="*/ 425 h 425"/>
              </a:gdLst>
              <a:ahLst/>
              <a:cxnLst>
                <a:cxn ang="T8">
                  <a:pos x="T0" y="T1"/>
                </a:cxn>
                <a:cxn ang="T9">
                  <a:pos x="T2" y="T3"/>
                </a:cxn>
                <a:cxn ang="T10">
                  <a:pos x="T4" y="T5"/>
                </a:cxn>
                <a:cxn ang="T11">
                  <a:pos x="T6" y="T7"/>
                </a:cxn>
              </a:cxnLst>
              <a:rect l="T12" t="T13" r="T14" b="T15"/>
              <a:pathLst>
                <a:path w="429" h="425">
                  <a:moveTo>
                    <a:pt x="428" y="0"/>
                  </a:moveTo>
                  <a:lnTo>
                    <a:pt x="0" y="424"/>
                  </a:lnTo>
                  <a:lnTo>
                    <a:pt x="428" y="424"/>
                  </a:lnTo>
                  <a:lnTo>
                    <a:pt x="428"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89" name="Freeform 731"/>
            <p:cNvSpPr>
              <a:spLocks/>
            </p:cNvSpPr>
            <p:nvPr/>
          </p:nvSpPr>
          <p:spPr bwMode="auto">
            <a:xfrm>
              <a:off x="2512" y="1014"/>
              <a:ext cx="431" cy="424"/>
            </a:xfrm>
            <a:custGeom>
              <a:avLst/>
              <a:gdLst>
                <a:gd name="T0" fmla="*/ 0 w 429"/>
                <a:gd name="T1" fmla="*/ 424 h 425"/>
                <a:gd name="T2" fmla="*/ 428 w 429"/>
                <a:gd name="T3" fmla="*/ 0 h 425"/>
                <a:gd name="T4" fmla="*/ 0 w 429"/>
                <a:gd name="T5" fmla="*/ 0 h 425"/>
                <a:gd name="T6" fmla="*/ 0 w 429"/>
                <a:gd name="T7" fmla="*/ 424 h 425"/>
                <a:gd name="T8" fmla="*/ 0 60000 65536"/>
                <a:gd name="T9" fmla="*/ 0 60000 65536"/>
                <a:gd name="T10" fmla="*/ 0 60000 65536"/>
                <a:gd name="T11" fmla="*/ 0 60000 65536"/>
                <a:gd name="T12" fmla="*/ 0 w 429"/>
                <a:gd name="T13" fmla="*/ 0 h 425"/>
                <a:gd name="T14" fmla="*/ 429 w 429"/>
                <a:gd name="T15" fmla="*/ 425 h 425"/>
              </a:gdLst>
              <a:ahLst/>
              <a:cxnLst>
                <a:cxn ang="T8">
                  <a:pos x="T0" y="T1"/>
                </a:cxn>
                <a:cxn ang="T9">
                  <a:pos x="T2" y="T3"/>
                </a:cxn>
                <a:cxn ang="T10">
                  <a:pos x="T4" y="T5"/>
                </a:cxn>
                <a:cxn ang="T11">
                  <a:pos x="T6" y="T7"/>
                </a:cxn>
              </a:cxnLst>
              <a:rect l="T12" t="T13" r="T14" b="T15"/>
              <a:pathLst>
                <a:path w="429" h="425">
                  <a:moveTo>
                    <a:pt x="0" y="424"/>
                  </a:moveTo>
                  <a:lnTo>
                    <a:pt x="428" y="0"/>
                  </a:lnTo>
                  <a:lnTo>
                    <a:pt x="0" y="0"/>
                  </a:lnTo>
                  <a:lnTo>
                    <a:pt x="0" y="424"/>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90" name="Rectangle 732"/>
            <p:cNvSpPr>
              <a:spLocks noChangeArrowheads="1"/>
            </p:cNvSpPr>
            <p:nvPr/>
          </p:nvSpPr>
          <p:spPr bwMode="auto">
            <a:xfrm>
              <a:off x="2563" y="1068"/>
              <a:ext cx="319" cy="316"/>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91" name="Freeform 733"/>
            <p:cNvSpPr>
              <a:spLocks/>
            </p:cNvSpPr>
            <p:nvPr/>
          </p:nvSpPr>
          <p:spPr bwMode="auto">
            <a:xfrm>
              <a:off x="2085" y="1014"/>
              <a:ext cx="427" cy="424"/>
            </a:xfrm>
            <a:custGeom>
              <a:avLst/>
              <a:gdLst>
                <a:gd name="T0" fmla="*/ 428 w 429"/>
                <a:gd name="T1" fmla="*/ 0 h 425"/>
                <a:gd name="T2" fmla="*/ 0 w 429"/>
                <a:gd name="T3" fmla="*/ 424 h 425"/>
                <a:gd name="T4" fmla="*/ 428 w 429"/>
                <a:gd name="T5" fmla="*/ 424 h 425"/>
                <a:gd name="T6" fmla="*/ 428 w 429"/>
                <a:gd name="T7" fmla="*/ 0 h 425"/>
                <a:gd name="T8" fmla="*/ 0 60000 65536"/>
                <a:gd name="T9" fmla="*/ 0 60000 65536"/>
                <a:gd name="T10" fmla="*/ 0 60000 65536"/>
                <a:gd name="T11" fmla="*/ 0 60000 65536"/>
                <a:gd name="T12" fmla="*/ 0 w 429"/>
                <a:gd name="T13" fmla="*/ 0 h 425"/>
                <a:gd name="T14" fmla="*/ 429 w 429"/>
                <a:gd name="T15" fmla="*/ 425 h 425"/>
              </a:gdLst>
              <a:ahLst/>
              <a:cxnLst>
                <a:cxn ang="T8">
                  <a:pos x="T0" y="T1"/>
                </a:cxn>
                <a:cxn ang="T9">
                  <a:pos x="T2" y="T3"/>
                </a:cxn>
                <a:cxn ang="T10">
                  <a:pos x="T4" y="T5"/>
                </a:cxn>
                <a:cxn ang="T11">
                  <a:pos x="T6" y="T7"/>
                </a:cxn>
              </a:cxnLst>
              <a:rect l="T12" t="T13" r="T14" b="T15"/>
              <a:pathLst>
                <a:path w="429" h="425">
                  <a:moveTo>
                    <a:pt x="428" y="0"/>
                  </a:moveTo>
                  <a:lnTo>
                    <a:pt x="0" y="424"/>
                  </a:lnTo>
                  <a:lnTo>
                    <a:pt x="428" y="424"/>
                  </a:lnTo>
                  <a:lnTo>
                    <a:pt x="428"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92" name="Freeform 734"/>
            <p:cNvSpPr>
              <a:spLocks/>
            </p:cNvSpPr>
            <p:nvPr/>
          </p:nvSpPr>
          <p:spPr bwMode="auto">
            <a:xfrm>
              <a:off x="2085" y="1014"/>
              <a:ext cx="427" cy="424"/>
            </a:xfrm>
            <a:custGeom>
              <a:avLst/>
              <a:gdLst>
                <a:gd name="T0" fmla="*/ 0 w 429"/>
                <a:gd name="T1" fmla="*/ 424 h 425"/>
                <a:gd name="T2" fmla="*/ 428 w 429"/>
                <a:gd name="T3" fmla="*/ 0 h 425"/>
                <a:gd name="T4" fmla="*/ 0 w 429"/>
                <a:gd name="T5" fmla="*/ 0 h 425"/>
                <a:gd name="T6" fmla="*/ 0 w 429"/>
                <a:gd name="T7" fmla="*/ 424 h 425"/>
                <a:gd name="T8" fmla="*/ 0 60000 65536"/>
                <a:gd name="T9" fmla="*/ 0 60000 65536"/>
                <a:gd name="T10" fmla="*/ 0 60000 65536"/>
                <a:gd name="T11" fmla="*/ 0 60000 65536"/>
                <a:gd name="T12" fmla="*/ 0 w 429"/>
                <a:gd name="T13" fmla="*/ 0 h 425"/>
                <a:gd name="T14" fmla="*/ 429 w 429"/>
                <a:gd name="T15" fmla="*/ 425 h 425"/>
              </a:gdLst>
              <a:ahLst/>
              <a:cxnLst>
                <a:cxn ang="T8">
                  <a:pos x="T0" y="T1"/>
                </a:cxn>
                <a:cxn ang="T9">
                  <a:pos x="T2" y="T3"/>
                </a:cxn>
                <a:cxn ang="T10">
                  <a:pos x="T4" y="T5"/>
                </a:cxn>
                <a:cxn ang="T11">
                  <a:pos x="T6" y="T7"/>
                </a:cxn>
              </a:cxnLst>
              <a:rect l="T12" t="T13" r="T14" b="T15"/>
              <a:pathLst>
                <a:path w="429" h="425">
                  <a:moveTo>
                    <a:pt x="0" y="424"/>
                  </a:moveTo>
                  <a:lnTo>
                    <a:pt x="428" y="0"/>
                  </a:lnTo>
                  <a:lnTo>
                    <a:pt x="0" y="0"/>
                  </a:lnTo>
                  <a:lnTo>
                    <a:pt x="0" y="424"/>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93" name="Rectangle 735"/>
            <p:cNvSpPr>
              <a:spLocks noChangeArrowheads="1"/>
            </p:cNvSpPr>
            <p:nvPr/>
          </p:nvSpPr>
          <p:spPr bwMode="auto">
            <a:xfrm>
              <a:off x="2136" y="1068"/>
              <a:ext cx="319" cy="316"/>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94" name="Freeform 736"/>
            <p:cNvSpPr>
              <a:spLocks/>
            </p:cNvSpPr>
            <p:nvPr/>
          </p:nvSpPr>
          <p:spPr bwMode="auto">
            <a:xfrm>
              <a:off x="2085" y="1869"/>
              <a:ext cx="427" cy="428"/>
            </a:xfrm>
            <a:custGeom>
              <a:avLst/>
              <a:gdLst>
                <a:gd name="T0" fmla="*/ 428 w 429"/>
                <a:gd name="T1" fmla="*/ 0 h 428"/>
                <a:gd name="T2" fmla="*/ 0 w 429"/>
                <a:gd name="T3" fmla="*/ 427 h 428"/>
                <a:gd name="T4" fmla="*/ 428 w 429"/>
                <a:gd name="T5" fmla="*/ 427 h 428"/>
                <a:gd name="T6" fmla="*/ 428 w 429"/>
                <a:gd name="T7" fmla="*/ 0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428" y="0"/>
                  </a:moveTo>
                  <a:lnTo>
                    <a:pt x="0" y="427"/>
                  </a:lnTo>
                  <a:lnTo>
                    <a:pt x="428" y="427"/>
                  </a:lnTo>
                  <a:lnTo>
                    <a:pt x="428" y="0"/>
                  </a:lnTo>
                </a:path>
              </a:pathLst>
            </a:custGeom>
            <a:solidFill>
              <a:srgbClr val="D6EBF6"/>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95" name="Freeform 737"/>
            <p:cNvSpPr>
              <a:spLocks/>
            </p:cNvSpPr>
            <p:nvPr/>
          </p:nvSpPr>
          <p:spPr bwMode="auto">
            <a:xfrm>
              <a:off x="2085" y="1869"/>
              <a:ext cx="427" cy="428"/>
            </a:xfrm>
            <a:custGeom>
              <a:avLst/>
              <a:gdLst>
                <a:gd name="T0" fmla="*/ 0 w 429"/>
                <a:gd name="T1" fmla="*/ 427 h 428"/>
                <a:gd name="T2" fmla="*/ 428 w 429"/>
                <a:gd name="T3" fmla="*/ 0 h 428"/>
                <a:gd name="T4" fmla="*/ 0 w 429"/>
                <a:gd name="T5" fmla="*/ 0 h 428"/>
                <a:gd name="T6" fmla="*/ 0 w 429"/>
                <a:gd name="T7" fmla="*/ 427 h 428"/>
                <a:gd name="T8" fmla="*/ 0 60000 65536"/>
                <a:gd name="T9" fmla="*/ 0 60000 65536"/>
                <a:gd name="T10" fmla="*/ 0 60000 65536"/>
                <a:gd name="T11" fmla="*/ 0 60000 65536"/>
                <a:gd name="T12" fmla="*/ 0 w 429"/>
                <a:gd name="T13" fmla="*/ 0 h 428"/>
                <a:gd name="T14" fmla="*/ 429 w 429"/>
                <a:gd name="T15" fmla="*/ 428 h 428"/>
              </a:gdLst>
              <a:ahLst/>
              <a:cxnLst>
                <a:cxn ang="T8">
                  <a:pos x="T0" y="T1"/>
                </a:cxn>
                <a:cxn ang="T9">
                  <a:pos x="T2" y="T3"/>
                </a:cxn>
                <a:cxn ang="T10">
                  <a:pos x="T4" y="T5"/>
                </a:cxn>
                <a:cxn ang="T11">
                  <a:pos x="T6" y="T7"/>
                </a:cxn>
              </a:cxnLst>
              <a:rect l="T12" t="T13" r="T14" b="T15"/>
              <a:pathLst>
                <a:path w="429" h="428">
                  <a:moveTo>
                    <a:pt x="0" y="427"/>
                  </a:moveTo>
                  <a:lnTo>
                    <a:pt x="428" y="0"/>
                  </a:lnTo>
                  <a:lnTo>
                    <a:pt x="0" y="0"/>
                  </a:lnTo>
                  <a:lnTo>
                    <a:pt x="0" y="427"/>
                  </a:lnTo>
                </a:path>
              </a:pathLst>
            </a:custGeom>
            <a:solidFill>
              <a:srgbClr val="A2C1FE"/>
            </a:solidFill>
            <a:ln w="12700" cap="rnd">
              <a:noFill/>
              <a:round/>
              <a:headEnd/>
              <a:tailEnd/>
            </a:ln>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sp>
          <p:nvSpPr>
            <p:cNvPr id="696" name="Rectangle 738"/>
            <p:cNvSpPr>
              <a:spLocks noChangeArrowheads="1"/>
            </p:cNvSpPr>
            <p:nvPr/>
          </p:nvSpPr>
          <p:spPr bwMode="auto">
            <a:xfrm>
              <a:off x="2139" y="1919"/>
              <a:ext cx="319" cy="320"/>
            </a:xfrm>
            <a:prstGeom prst="rect">
              <a:avLst/>
            </a:prstGeom>
            <a:solidFill>
              <a:srgbClr val="618FFD"/>
            </a:solidFill>
            <a:ln w="12700">
              <a:noFill/>
              <a:miter lim="800000"/>
              <a:headEnd/>
              <a:tailEnd/>
            </a:ln>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mj-ea"/>
                <a:ea typeface="+mj-ea"/>
              </a:endParaRPr>
            </a:p>
          </p:txBody>
        </p:sp>
      </p:grpSp>
      <p:sp>
        <p:nvSpPr>
          <p:cNvPr id="697" name="Text Box 739"/>
          <p:cNvSpPr txBox="1">
            <a:spLocks noChangeArrowheads="1"/>
          </p:cNvSpPr>
          <p:nvPr/>
        </p:nvSpPr>
        <p:spPr bwMode="auto">
          <a:xfrm>
            <a:off x="7523170" y="1677458"/>
            <a:ext cx="1117600" cy="276225"/>
          </a:xfrm>
          <a:prstGeom prst="rect">
            <a:avLst/>
          </a:prstGeom>
          <a:noFill/>
          <a:ln w="12700" algn="ctr">
            <a:noFill/>
            <a:miter lim="800000"/>
            <a:headEnd/>
            <a:tailEnd/>
          </a:ln>
          <a:effectLst>
            <a:outerShdw algn="ctr" rotWithShape="0">
              <a:srgbClr val="FFFFFF"/>
            </a:outerShdw>
          </a:effec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en-US" altLang="zh-CN" sz="1200" b="0" i="0" u="none" strike="noStrike" kern="0" cap="none" spc="0" normalizeH="0" baseline="0" noProof="0" dirty="0" smtClean="0">
                <a:ln>
                  <a:noFill/>
                </a:ln>
                <a:solidFill>
                  <a:sysClr val="windowText" lastClr="000000"/>
                </a:solidFill>
                <a:effectLst/>
                <a:uLnTx/>
                <a:uFillTx/>
                <a:latin typeface="+mj-ea"/>
                <a:ea typeface="+mj-ea"/>
              </a:rPr>
              <a:t>BI </a:t>
            </a:r>
            <a:r>
              <a:rPr kumimoji="0" lang="zh-CN" altLang="en-US" sz="1200" b="0" i="0" u="none" strike="noStrike" kern="0" cap="none" spc="0" normalizeH="0" baseline="0" noProof="0" dirty="0" smtClean="0">
                <a:ln>
                  <a:noFill/>
                </a:ln>
                <a:solidFill>
                  <a:sysClr val="windowText" lastClr="000000"/>
                </a:solidFill>
                <a:effectLst/>
                <a:uLnTx/>
                <a:uFillTx/>
                <a:latin typeface="+mj-ea"/>
                <a:ea typeface="+mj-ea"/>
              </a:rPr>
              <a:t>分析工</a:t>
            </a:r>
            <a:r>
              <a:rPr kumimoji="0" lang="zh-CN" altLang="en-US" sz="1200" b="0" i="0" u="none" strike="noStrike" kern="0" cap="none" spc="0" normalizeH="0" baseline="0" noProof="0" dirty="0">
                <a:ln>
                  <a:noFill/>
                </a:ln>
                <a:solidFill>
                  <a:sysClr val="windowText" lastClr="000000"/>
                </a:solidFill>
                <a:effectLst/>
                <a:uLnTx/>
                <a:uFillTx/>
                <a:latin typeface="+mj-ea"/>
                <a:ea typeface="+mj-ea"/>
              </a:rPr>
              <a:t>具</a:t>
            </a:r>
          </a:p>
        </p:txBody>
      </p:sp>
      <p:sp>
        <p:nvSpPr>
          <p:cNvPr id="698" name="AutoShape 92"/>
          <p:cNvSpPr>
            <a:spLocks noChangeArrowheads="1"/>
          </p:cNvSpPr>
          <p:nvPr/>
        </p:nvSpPr>
        <p:spPr bwMode="auto">
          <a:xfrm>
            <a:off x="3347164" y="5224320"/>
            <a:ext cx="1188720" cy="548640"/>
          </a:xfrm>
          <a:prstGeom prst="flowChartMagneticDisk">
            <a:avLst/>
          </a:prstGeom>
          <a:solidFill>
            <a:srgbClr val="FFFF99"/>
          </a:soli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mj-ea"/>
                <a:ea typeface="+mj-ea"/>
              </a:rPr>
              <a:t>供应链</a:t>
            </a:r>
            <a:r>
              <a:rPr lang="zh-CN" altLang="en-US" sz="1000" kern="0" dirty="0">
                <a:solidFill>
                  <a:srgbClr val="000000"/>
                </a:solidFill>
                <a:latin typeface="+mj-ea"/>
                <a:ea typeface="+mj-ea"/>
              </a:rPr>
              <a:t>金融</a:t>
            </a:r>
            <a:r>
              <a:rPr kumimoji="0" lang="zh-CN" altLang="en-US" sz="1000" b="0" i="0" u="none" strike="noStrike" kern="0" cap="none" spc="0" normalizeH="0" baseline="0" noProof="0" dirty="0" smtClean="0">
                <a:ln>
                  <a:noFill/>
                </a:ln>
                <a:solidFill>
                  <a:srgbClr val="000000"/>
                </a:solidFill>
                <a:effectLst/>
                <a:uLnTx/>
                <a:uFillTx/>
                <a:latin typeface="+mj-ea"/>
                <a:ea typeface="+mj-ea"/>
              </a:rPr>
              <a:t>系统</a:t>
            </a:r>
            <a:endParaRPr kumimoji="0" lang="en-US" sz="1000" b="0" i="0" u="none" strike="noStrike" kern="0" cap="none" spc="0" normalizeH="0" baseline="0" noProof="0" dirty="0">
              <a:ln>
                <a:noFill/>
              </a:ln>
              <a:solidFill>
                <a:srgbClr val="000000"/>
              </a:solidFill>
              <a:effectLst/>
              <a:uLnTx/>
              <a:uFillTx/>
              <a:latin typeface="+mj-ea"/>
              <a:ea typeface="+mj-ea"/>
            </a:endParaRPr>
          </a:p>
        </p:txBody>
      </p:sp>
      <p:sp>
        <p:nvSpPr>
          <p:cNvPr id="699" name="AutoShape 93"/>
          <p:cNvSpPr>
            <a:spLocks noChangeArrowheads="1"/>
          </p:cNvSpPr>
          <p:nvPr/>
        </p:nvSpPr>
        <p:spPr bwMode="auto">
          <a:xfrm>
            <a:off x="3996060" y="5600171"/>
            <a:ext cx="1188720" cy="548640"/>
          </a:xfrm>
          <a:prstGeom prst="flowChartMagneticDisk">
            <a:avLst/>
          </a:prstGeom>
          <a:solidFill>
            <a:srgbClr val="FFFF99"/>
          </a:soli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000" b="0" i="0" u="none" strike="noStrike" kern="0" cap="none" spc="0" normalizeH="0" baseline="0" noProof="0" dirty="0" smtClean="0">
                <a:ln>
                  <a:noFill/>
                </a:ln>
                <a:solidFill>
                  <a:srgbClr val="000000"/>
                </a:solidFill>
                <a:effectLst/>
                <a:uLnTx/>
                <a:uFillTx/>
                <a:latin typeface="+mj-ea"/>
                <a:ea typeface="+mj-ea"/>
              </a:rPr>
              <a:t>POP</a:t>
            </a:r>
            <a:r>
              <a:rPr kumimoji="0" lang="zh-CN" altLang="en-US" sz="1000" b="0" i="0" u="none" strike="noStrike" kern="0" cap="none" spc="0" normalizeH="0" baseline="0" noProof="0" dirty="0" smtClean="0">
                <a:ln>
                  <a:noFill/>
                </a:ln>
                <a:solidFill>
                  <a:srgbClr val="000000"/>
                </a:solidFill>
                <a:effectLst/>
                <a:uLnTx/>
                <a:uFillTx/>
                <a:latin typeface="+mj-ea"/>
                <a:ea typeface="+mj-ea"/>
              </a:rPr>
              <a:t>系统</a:t>
            </a:r>
            <a:endParaRPr kumimoji="0" lang="en-US" altLang="zh-CN" sz="1000" b="0" i="0" u="none" strike="noStrike" kern="0" cap="none" spc="0" normalizeH="0" baseline="0" noProof="0" dirty="0">
              <a:ln>
                <a:noFill/>
              </a:ln>
              <a:solidFill>
                <a:srgbClr val="000000"/>
              </a:solidFill>
              <a:effectLst/>
              <a:uLnTx/>
              <a:uFillTx/>
              <a:latin typeface="+mj-ea"/>
              <a:ea typeface="+mj-ea"/>
            </a:endParaRPr>
          </a:p>
        </p:txBody>
      </p:sp>
      <p:sp>
        <p:nvSpPr>
          <p:cNvPr id="700" name="AutoShape 96"/>
          <p:cNvSpPr>
            <a:spLocks noChangeArrowheads="1"/>
          </p:cNvSpPr>
          <p:nvPr/>
        </p:nvSpPr>
        <p:spPr bwMode="auto">
          <a:xfrm>
            <a:off x="6085209" y="5600171"/>
            <a:ext cx="1188720" cy="548640"/>
          </a:xfrm>
          <a:prstGeom prst="flowChartMagneticDisk">
            <a:avLst/>
          </a:prstGeom>
          <a:solidFill>
            <a:srgbClr val="FFFF99"/>
          </a:soli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rgbClr val="000000"/>
                </a:solidFill>
                <a:effectLst/>
                <a:uLnTx/>
                <a:uFillTx/>
                <a:latin typeface="+mj-ea"/>
                <a:ea typeface="+mj-ea"/>
              </a:rPr>
              <a:t>其他业务系统</a:t>
            </a:r>
          </a:p>
        </p:txBody>
      </p:sp>
      <p:sp>
        <p:nvSpPr>
          <p:cNvPr id="701" name="矩形 700"/>
          <p:cNvSpPr/>
          <p:nvPr/>
        </p:nvSpPr>
        <p:spPr>
          <a:xfrm>
            <a:off x="1151508" y="3444346"/>
            <a:ext cx="2419101" cy="1323439"/>
          </a:xfrm>
          <a:prstGeom prst="rect">
            <a:avLst/>
          </a:prstGeom>
          <a:solidFill>
            <a:srgbClr val="D6EBF6"/>
          </a:solidFill>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600" kern="0" dirty="0" smtClean="0">
                <a:solidFill>
                  <a:sysClr val="windowText" lastClr="000000"/>
                </a:solidFill>
                <a:latin typeface="+mj-ea"/>
                <a:ea typeface="+mj-ea"/>
              </a:rPr>
              <a:t>云数据推</a:t>
            </a:r>
            <a:r>
              <a:rPr lang="zh-CN" altLang="en-US" sz="1600" kern="0" dirty="0">
                <a:solidFill>
                  <a:sysClr val="windowText" lastClr="000000"/>
                </a:solidFill>
                <a:latin typeface="+mj-ea"/>
                <a:ea typeface="+mj-ea"/>
              </a:rPr>
              <a:t>送平台</a:t>
            </a:r>
            <a:r>
              <a:rPr kumimoji="0" lang="zh-CN" altLang="en-US" sz="1600" b="0" i="0" u="none" strike="noStrike" kern="0" cap="none" spc="0" normalizeH="0" baseline="0" noProof="0" dirty="0" smtClean="0">
                <a:ln>
                  <a:noFill/>
                </a:ln>
                <a:solidFill>
                  <a:sysClr val="windowText" lastClr="000000"/>
                </a:solidFill>
                <a:effectLst/>
                <a:uLnTx/>
                <a:uFillTx/>
                <a:latin typeface="+mj-ea"/>
                <a:ea typeface="+mj-ea"/>
              </a:rPr>
              <a:t>已实现了主要零售及金融业务系统数据清洗、整合，为未来金融集团数据平台提供了丰富的数据源。</a:t>
            </a:r>
            <a:endParaRPr kumimoji="0" lang="en-US" sz="1600" b="0" i="0" u="none" strike="noStrike" kern="0" cap="none" spc="0" normalizeH="0" baseline="0" noProof="0" dirty="0">
              <a:ln>
                <a:noFill/>
              </a:ln>
              <a:solidFill>
                <a:sysClr val="windowText" lastClr="000000"/>
              </a:solidFill>
              <a:effectLst/>
              <a:uLnTx/>
              <a:uFillTx/>
              <a:latin typeface="+mj-ea"/>
              <a:ea typeface="+mj-ea"/>
            </a:endParaRPr>
          </a:p>
        </p:txBody>
      </p:sp>
      <p:sp>
        <p:nvSpPr>
          <p:cNvPr id="702" name="Rectangle 2"/>
          <p:cNvSpPr/>
          <p:nvPr/>
        </p:nvSpPr>
        <p:spPr>
          <a:xfrm>
            <a:off x="573074" y="919415"/>
            <a:ext cx="10156653" cy="677108"/>
          </a:xfrm>
          <a:prstGeom prst="rect">
            <a:avLst/>
          </a:prstGeom>
        </p:spPr>
        <p:txBody>
          <a:bodyPr wrap="square">
            <a:spAutoFit/>
          </a:bodyPr>
          <a:lstStyle/>
          <a:p>
            <a:r>
              <a:rPr lang="zh-CN" altLang="en-US" dirty="0">
                <a:latin typeface="+mj-ea"/>
                <a:ea typeface="+mj-ea"/>
              </a:rPr>
              <a:t>通</a:t>
            </a:r>
            <a:r>
              <a:rPr lang="zh-CN" altLang="en-US" dirty="0" smtClean="0">
                <a:latin typeface="+mj-ea"/>
                <a:ea typeface="+mj-ea"/>
              </a:rPr>
              <a:t>过数据平台和</a:t>
            </a:r>
            <a:r>
              <a:rPr lang="en-US" altLang="zh-CN" dirty="0" smtClean="0">
                <a:latin typeface="+mj-ea"/>
                <a:ea typeface="+mj-ea"/>
              </a:rPr>
              <a:t>BI</a:t>
            </a:r>
            <a:r>
              <a:rPr lang="zh-CN" altLang="en-US" dirty="0">
                <a:latin typeface="+mj-ea"/>
                <a:ea typeface="+mj-ea"/>
              </a:rPr>
              <a:t>应用</a:t>
            </a:r>
            <a:r>
              <a:rPr lang="zh-CN" altLang="en-US" dirty="0" smtClean="0">
                <a:latin typeface="+mj-ea"/>
                <a:ea typeface="+mj-ea"/>
              </a:rPr>
              <a:t>建设，金融集团将</a:t>
            </a:r>
            <a:r>
              <a:rPr lang="zh-CN" altLang="en-US" dirty="0">
                <a:latin typeface="+mj-ea"/>
                <a:ea typeface="+mj-ea"/>
              </a:rPr>
              <a:t>搭</a:t>
            </a:r>
            <a:r>
              <a:rPr lang="zh-CN" altLang="en-US" dirty="0" smtClean="0">
                <a:latin typeface="+mj-ea"/>
                <a:ea typeface="+mj-ea"/>
              </a:rPr>
              <a:t>建统</a:t>
            </a:r>
            <a:r>
              <a:rPr lang="zh-CN" altLang="en-US" dirty="0">
                <a:latin typeface="+mj-ea"/>
                <a:ea typeface="+mj-ea"/>
              </a:rPr>
              <a:t>一</a:t>
            </a:r>
            <a:r>
              <a:rPr lang="zh-CN" altLang="en-US" dirty="0" smtClean="0">
                <a:latin typeface="+mj-ea"/>
                <a:ea typeface="+mj-ea"/>
              </a:rPr>
              <a:t>的大数据共享</a:t>
            </a:r>
            <a:r>
              <a:rPr lang="zh-CN" altLang="en-US" dirty="0">
                <a:latin typeface="+mj-ea"/>
                <a:ea typeface="+mj-ea"/>
              </a:rPr>
              <a:t>和分析平台，对各类业务进行前瞻性预测及</a:t>
            </a:r>
            <a:r>
              <a:rPr lang="zh-CN" altLang="en-US" dirty="0" smtClean="0">
                <a:latin typeface="+mj-ea"/>
                <a:ea typeface="+mj-ea"/>
              </a:rPr>
              <a:t>分析，为</a:t>
            </a:r>
            <a:r>
              <a:rPr lang="zh-CN" altLang="en-US" dirty="0">
                <a:latin typeface="+mj-ea"/>
                <a:ea typeface="+mj-ea"/>
              </a:rPr>
              <a:t>集团</a:t>
            </a:r>
            <a:r>
              <a:rPr lang="zh-CN" altLang="en-US" dirty="0" smtClean="0">
                <a:latin typeface="+mj-ea"/>
                <a:ea typeface="+mj-ea"/>
              </a:rPr>
              <a:t>各</a:t>
            </a:r>
            <a:r>
              <a:rPr lang="zh-CN" altLang="en-US" dirty="0">
                <a:latin typeface="+mj-ea"/>
                <a:ea typeface="+mj-ea"/>
              </a:rPr>
              <a:t>层次用户提供统一的决策分</a:t>
            </a:r>
            <a:r>
              <a:rPr lang="zh-CN" altLang="en-US" dirty="0" smtClean="0">
                <a:latin typeface="+mj-ea"/>
                <a:ea typeface="+mj-ea"/>
              </a:rPr>
              <a:t>析支持，</a:t>
            </a:r>
            <a:r>
              <a:rPr lang="zh-CN" altLang="en-US" dirty="0">
                <a:latin typeface="+mj-ea"/>
                <a:ea typeface="+mj-ea"/>
              </a:rPr>
              <a:t>提升数据共享与流转能</a:t>
            </a:r>
            <a:r>
              <a:rPr lang="zh-CN" altLang="en-US" dirty="0" smtClean="0">
                <a:latin typeface="+mj-ea"/>
                <a:ea typeface="+mj-ea"/>
              </a:rPr>
              <a:t>力</a:t>
            </a:r>
            <a:endParaRPr lang="en-US" dirty="0">
              <a:latin typeface="+mj-ea"/>
              <a:ea typeface="+mj-ea"/>
            </a:endParaRPr>
          </a:p>
        </p:txBody>
      </p:sp>
      <p:sp>
        <p:nvSpPr>
          <p:cNvPr id="703" name="AutoShape 94"/>
          <p:cNvSpPr>
            <a:spLocks noChangeArrowheads="1"/>
          </p:cNvSpPr>
          <p:nvPr/>
        </p:nvSpPr>
        <p:spPr bwMode="auto">
          <a:xfrm>
            <a:off x="5080322" y="5649383"/>
            <a:ext cx="1188720" cy="548640"/>
          </a:xfrm>
          <a:prstGeom prst="flowChartMagneticDisk">
            <a:avLst/>
          </a:prstGeom>
          <a:solidFill>
            <a:srgbClr val="FFFF99"/>
          </a:solidFill>
          <a:ln w="9525">
            <a:solidFill>
              <a:srgbClr val="000000"/>
            </a:solidFill>
            <a:round/>
            <a:headEnd/>
            <a:tailEnd/>
          </a:ln>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smtClean="0">
                <a:ln>
                  <a:noFill/>
                </a:ln>
                <a:solidFill>
                  <a:srgbClr val="000000"/>
                </a:solidFill>
                <a:effectLst/>
                <a:uLnTx/>
                <a:uFillTx/>
                <a:latin typeface="+mj-ea"/>
                <a:ea typeface="+mj-ea"/>
              </a:rPr>
              <a:t>采购管理系统</a:t>
            </a:r>
            <a:endParaRPr kumimoji="0" lang="en-US" sz="1000" b="0" i="0" u="none" strike="noStrike" kern="0" cap="none" spc="0" normalizeH="0" baseline="0" noProof="0" dirty="0">
              <a:ln>
                <a:noFill/>
              </a:ln>
              <a:solidFill>
                <a:srgbClr val="000000"/>
              </a:solidFill>
              <a:effectLst/>
              <a:uLnTx/>
              <a:uFillTx/>
              <a:latin typeface="+mj-ea"/>
              <a:ea typeface="+mj-ea"/>
            </a:endParaRPr>
          </a:p>
        </p:txBody>
      </p:sp>
      <p:sp>
        <p:nvSpPr>
          <p:cNvPr id="704" name="Text Box 620"/>
          <p:cNvSpPr txBox="1">
            <a:spLocks noChangeArrowheads="1"/>
          </p:cNvSpPr>
          <p:nvPr/>
        </p:nvSpPr>
        <p:spPr bwMode="auto">
          <a:xfrm rot="578868">
            <a:off x="7201481" y="3855600"/>
            <a:ext cx="1268578" cy="461665"/>
          </a:xfrm>
          <a:prstGeom prst="rect">
            <a:avLst/>
          </a:prstGeom>
          <a:noFill/>
          <a:ln w="12700" algn="ctr">
            <a:noFill/>
            <a:miter lim="800000"/>
            <a:headEnd/>
            <a:tailEnd/>
          </a:ln>
          <a:effectLst>
            <a:outerShdw algn="ctr" rotWithShape="0">
              <a:srgbClr val="FFFFFF"/>
            </a:outerShdw>
          </a:effectLst>
        </p:spPr>
        <p:txBody>
          <a:bodyPr wrap="square">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1200" b="0" i="0" u="none" strike="noStrike" kern="0" cap="none" spc="0" normalizeH="0" baseline="0" noProof="0" dirty="0" smtClean="0">
                <a:ln>
                  <a:noFill/>
                </a:ln>
                <a:solidFill>
                  <a:sysClr val="windowText" lastClr="000000"/>
                </a:solidFill>
                <a:effectLst/>
                <a:uLnTx/>
                <a:uFillTx/>
                <a:latin typeface="+mj-ea"/>
                <a:ea typeface="+mj-ea"/>
              </a:rPr>
              <a:t>查看职能部门的业务经营情况</a:t>
            </a:r>
            <a:endParaRPr kumimoji="0" lang="zh-CN" altLang="en-US" sz="1200" b="0" i="0" u="none" strike="noStrike" kern="0" cap="none" spc="0" normalizeH="0" baseline="0" noProof="0" dirty="0">
              <a:ln>
                <a:noFill/>
              </a:ln>
              <a:solidFill>
                <a:sysClr val="windowText" lastClr="000000"/>
              </a:solidFill>
              <a:effectLst/>
              <a:uLnTx/>
              <a:uFillTx/>
              <a:latin typeface="+mj-ea"/>
              <a:ea typeface="+mj-ea"/>
            </a:endParaRPr>
          </a:p>
        </p:txBody>
      </p:sp>
    </p:spTree>
    <p:extLst>
      <p:ext uri="{BB962C8B-B14F-4D97-AF65-F5344CB8AC3E}">
        <p14:creationId xmlns="" xmlns:p14="http://schemas.microsoft.com/office/powerpoint/2010/main" val="94811372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大数据分析平台演进说明</a:t>
            </a:r>
            <a:r>
              <a:rPr lang="en-US" altLang="zh-CN" dirty="0" smtClean="0"/>
              <a:t>——</a:t>
            </a:r>
            <a:r>
              <a:rPr lang="zh-CN" altLang="en-US" dirty="0" smtClean="0"/>
              <a:t>数据管控</a:t>
            </a:r>
            <a:endParaRPr lang="zh-CN" altLang="en-US" dirty="0"/>
          </a:p>
        </p:txBody>
      </p:sp>
      <p:graphicFrame>
        <p:nvGraphicFramePr>
          <p:cNvPr id="54" name="Group 280"/>
          <p:cNvGraphicFramePr>
            <a:graphicFrameLocks noGrp="1"/>
          </p:cNvGraphicFramePr>
          <p:nvPr>
            <p:extLst>
              <p:ext uri="{D42A27DB-BD31-4B8C-83A1-F6EECF244321}">
                <p14:modId xmlns="" xmlns:p14="http://schemas.microsoft.com/office/powerpoint/2010/main" val="2409962075"/>
              </p:ext>
            </p:extLst>
          </p:nvPr>
        </p:nvGraphicFramePr>
        <p:xfrm>
          <a:off x="717140" y="862999"/>
          <a:ext cx="10156653" cy="5610864"/>
        </p:xfrm>
        <a:graphic>
          <a:graphicData uri="http://schemas.openxmlformats.org/drawingml/2006/table">
            <a:tbl>
              <a:tblPr/>
              <a:tblGrid>
                <a:gridCol w="1061143"/>
                <a:gridCol w="6291061"/>
                <a:gridCol w="2804449"/>
              </a:tblGrid>
              <a:tr h="285740">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kumimoji="0" lang="zh-CN" altLang="en-US" sz="1600" b="1" i="0" u="none" strike="noStrike" cap="none" normalizeH="0" baseline="0" dirty="0" smtClean="0">
                          <a:ln>
                            <a:noFill/>
                          </a:ln>
                          <a:solidFill>
                            <a:schemeClr val="bg1"/>
                          </a:solidFill>
                          <a:effectLst/>
                          <a:latin typeface="+mn-ea"/>
                          <a:ea typeface="+mn-ea"/>
                        </a:rPr>
                        <a:t>阶段划分</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kumimoji="0" lang="zh-CN" altLang="en-US" sz="1600" b="1" i="0" u="none" strike="noStrike" cap="none" normalizeH="0" baseline="0" dirty="0" smtClean="0">
                          <a:ln>
                            <a:noFill/>
                          </a:ln>
                          <a:solidFill>
                            <a:schemeClr val="bg1"/>
                          </a:solidFill>
                          <a:effectLst/>
                          <a:latin typeface="+mn-ea"/>
                          <a:ea typeface="+mn-ea"/>
                        </a:rPr>
                        <a:t>建设内容</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kumimoji="0" lang="zh-CN" altLang="en-US" sz="1600" b="1" i="0" u="none" strike="noStrike" cap="none" normalizeH="0" baseline="0" dirty="0" smtClean="0">
                          <a:ln>
                            <a:noFill/>
                          </a:ln>
                          <a:solidFill>
                            <a:schemeClr val="bg1"/>
                          </a:solidFill>
                          <a:effectLst/>
                          <a:latin typeface="+mn-ea"/>
                          <a:ea typeface="+mn-ea"/>
                        </a:rPr>
                        <a:t>预期效果</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solidFill>
                      <a:schemeClr val="accent6">
                        <a:lumMod val="60000"/>
                        <a:lumOff val="40000"/>
                      </a:schemeClr>
                    </a:solidFill>
                  </a:tcPr>
                </a:tc>
              </a:tr>
              <a:tr h="1345413">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lang="zh-CN" altLang="en-US" sz="1400" b="1" kern="1200" dirty="0" smtClean="0">
                          <a:solidFill>
                            <a:schemeClr val="tx1">
                              <a:lumMod val="50000"/>
                              <a:lumOff val="50000"/>
                            </a:schemeClr>
                          </a:solidFill>
                          <a:latin typeface="+mj-ea"/>
                          <a:ea typeface="+mj-ea"/>
                          <a:cs typeface="+mn-cs"/>
                        </a:rPr>
                        <a:t>第一阶段</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分析和梳理当前数据管理方面的成果和现状，数据管控蓝图和路线图设计，数据管控工作的组织、技术和流程高阶设计</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梳理金融集团大数据平台</a:t>
                      </a:r>
                      <a:r>
                        <a:rPr lang="en-US" altLang="zh-CN" sz="1400" b="1" kern="1200" dirty="0" smtClean="0">
                          <a:solidFill>
                            <a:schemeClr val="tx1">
                              <a:lumMod val="50000"/>
                              <a:lumOff val="50000"/>
                            </a:schemeClr>
                          </a:solidFill>
                          <a:latin typeface="+mj-ea"/>
                          <a:ea typeface="+mj-ea"/>
                          <a:cs typeface="+mn-cs"/>
                        </a:rPr>
                        <a:t>ETL</a:t>
                      </a:r>
                      <a:r>
                        <a:rPr lang="zh-CN" altLang="en-US" sz="1400" b="1" kern="1200" dirty="0" smtClean="0">
                          <a:solidFill>
                            <a:schemeClr val="tx1">
                              <a:lumMod val="50000"/>
                              <a:lumOff val="50000"/>
                            </a:schemeClr>
                          </a:solidFill>
                          <a:latin typeface="+mj-ea"/>
                          <a:ea typeface="+mj-ea"/>
                          <a:cs typeface="+mn-cs"/>
                        </a:rPr>
                        <a:t>流程各环节的数据</a:t>
                      </a:r>
                      <a:r>
                        <a:rPr lang="zh-CN" altLang="en-US" sz="1400" b="1" kern="1200" dirty="0" smtClean="0">
                          <a:solidFill>
                            <a:schemeClr val="tx1">
                              <a:lumMod val="50000"/>
                              <a:lumOff val="50000"/>
                            </a:schemeClr>
                          </a:solidFill>
                          <a:latin typeface="+mj-ea"/>
                          <a:ea typeface="+mn-ea"/>
                          <a:cs typeface="+mn-cs"/>
                        </a:rPr>
                        <a:t>质量要求，指定数据质量检查规则、评价指标、管控流程，并落地实施数据质量管理系统</a:t>
                      </a:r>
                      <a:endParaRPr lang="en-US" altLang="zh-CN" sz="1400" b="1" kern="1200" dirty="0" smtClean="0">
                        <a:solidFill>
                          <a:schemeClr val="tx1">
                            <a:lumMod val="50000"/>
                            <a:lumOff val="50000"/>
                          </a:schemeClr>
                        </a:solidFill>
                        <a:latin typeface="+mj-ea"/>
                        <a:ea typeface="+mn-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n-ea"/>
                          <a:cs typeface="+mn-cs"/>
                        </a:rPr>
                        <a:t>梳理金融集团大数据平台包含的技术元数据，如：数据字典、</a:t>
                      </a:r>
                      <a:r>
                        <a:rPr lang="en-US" altLang="zh-CN" sz="1400" b="1" kern="1200" dirty="0" smtClean="0">
                          <a:solidFill>
                            <a:schemeClr val="tx1">
                              <a:lumMod val="50000"/>
                              <a:lumOff val="50000"/>
                            </a:schemeClr>
                          </a:solidFill>
                          <a:latin typeface="+mj-ea"/>
                          <a:ea typeface="+mn-ea"/>
                          <a:cs typeface="+mn-cs"/>
                        </a:rPr>
                        <a:t>ETL</a:t>
                      </a:r>
                      <a:r>
                        <a:rPr lang="zh-CN" altLang="en-US" sz="1400" b="1" kern="1200" dirty="0" smtClean="0">
                          <a:solidFill>
                            <a:schemeClr val="tx1">
                              <a:lumMod val="50000"/>
                              <a:lumOff val="50000"/>
                            </a:schemeClr>
                          </a:solidFill>
                          <a:latin typeface="+mj-ea"/>
                          <a:ea typeface="+mn-ea"/>
                          <a:cs typeface="+mn-cs"/>
                        </a:rPr>
                        <a:t>任务、</a:t>
                      </a:r>
                      <a:r>
                        <a:rPr lang="en-US" altLang="zh-CN" sz="1400" b="1" kern="1200" dirty="0" smtClean="0">
                          <a:solidFill>
                            <a:schemeClr val="tx1">
                              <a:lumMod val="50000"/>
                              <a:lumOff val="50000"/>
                            </a:schemeClr>
                          </a:solidFill>
                          <a:latin typeface="+mj-ea"/>
                          <a:ea typeface="+mn-ea"/>
                          <a:cs typeface="+mn-cs"/>
                        </a:rPr>
                        <a:t>ETL</a:t>
                      </a:r>
                      <a:r>
                        <a:rPr lang="zh-CN" altLang="en-US" sz="1400" b="1" kern="1200" dirty="0" smtClean="0">
                          <a:solidFill>
                            <a:schemeClr val="tx1">
                              <a:lumMod val="50000"/>
                              <a:lumOff val="50000"/>
                            </a:schemeClr>
                          </a:solidFill>
                          <a:latin typeface="+mj-ea"/>
                          <a:ea typeface="+mn-ea"/>
                          <a:cs typeface="+mn-cs"/>
                        </a:rPr>
                        <a:t>流程、</a:t>
                      </a:r>
                      <a:r>
                        <a:rPr lang="en-US" altLang="zh-CN" sz="1400" b="1" kern="1200" dirty="0" smtClean="0">
                          <a:solidFill>
                            <a:schemeClr val="tx1">
                              <a:lumMod val="50000"/>
                              <a:lumOff val="50000"/>
                            </a:schemeClr>
                          </a:solidFill>
                          <a:latin typeface="+mj-ea"/>
                          <a:ea typeface="+mn-ea"/>
                          <a:cs typeface="+mn-cs"/>
                        </a:rPr>
                        <a:t>BI</a:t>
                      </a:r>
                      <a:r>
                        <a:rPr lang="zh-CN" altLang="en-US" sz="1400" b="1" kern="1200" dirty="0" smtClean="0">
                          <a:solidFill>
                            <a:schemeClr val="tx1">
                              <a:lumMod val="50000"/>
                              <a:lumOff val="50000"/>
                            </a:schemeClr>
                          </a:solidFill>
                          <a:latin typeface="+mj-ea"/>
                          <a:ea typeface="+mn-ea"/>
                          <a:cs typeface="+mn-cs"/>
                        </a:rPr>
                        <a:t>语义层等，制定相应的管控流程并落地实施元数据管理系统</a:t>
                      </a:r>
                      <a:endParaRPr lang="en-US" altLang="zh-CN" sz="1400" b="1" kern="1200" dirty="0" smtClean="0">
                        <a:solidFill>
                          <a:schemeClr val="tx1">
                            <a:lumMod val="50000"/>
                            <a:lumOff val="50000"/>
                          </a:schemeClr>
                        </a:solidFill>
                        <a:latin typeface="+mj-ea"/>
                        <a:ea typeface="+mn-ea"/>
                        <a:cs typeface="+mn-cs"/>
                      </a:endParaRP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同步大数据分析平台</a:t>
                      </a:r>
                      <a:r>
                        <a:rPr lang="en-US" altLang="zh-CN" sz="1400" b="1" kern="1200" dirty="0" smtClean="0">
                          <a:solidFill>
                            <a:schemeClr val="tx1">
                              <a:lumMod val="50000"/>
                              <a:lumOff val="50000"/>
                            </a:schemeClr>
                          </a:solidFill>
                          <a:latin typeface="+mj-ea"/>
                          <a:ea typeface="+mj-ea"/>
                          <a:cs typeface="+mn-cs"/>
                        </a:rPr>
                        <a:t>ETL</a:t>
                      </a:r>
                      <a:r>
                        <a:rPr lang="zh-CN" altLang="en-US" sz="1400" b="1" kern="1200" dirty="0" smtClean="0">
                          <a:solidFill>
                            <a:schemeClr val="tx1">
                              <a:lumMod val="50000"/>
                              <a:lumOff val="50000"/>
                            </a:schemeClr>
                          </a:solidFill>
                          <a:latin typeface="+mj-ea"/>
                          <a:ea typeface="+mj-ea"/>
                          <a:cs typeface="+mn-cs"/>
                        </a:rPr>
                        <a:t>建设，实现了数据质量管理系统</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收集并整合了金融集团所有技术元数据，实现了数据生命周管理、血缘分析和影响分析等功能</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r>
              <a:tr h="1561027">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lang="zh-CN" altLang="en-US" sz="1400" b="1" kern="1200" dirty="0" smtClean="0">
                          <a:solidFill>
                            <a:schemeClr val="tx1">
                              <a:lumMod val="50000"/>
                              <a:lumOff val="50000"/>
                            </a:schemeClr>
                          </a:solidFill>
                          <a:latin typeface="+mj-ea"/>
                          <a:ea typeface="+mj-ea"/>
                          <a:cs typeface="+mn-cs"/>
                        </a:rPr>
                        <a:t>第二阶段</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随着更多数据源的引入，进一步增强数据质量管理系统</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随着更多数据源的引入、更多平台的建立，梳理并整合更多技术元数据</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n-ea"/>
                          <a:cs typeface="+mn-cs"/>
                        </a:rPr>
                        <a:t>梳理金融集团大数据平台包含的业务和管理类元数据，如业务术语、业务指标、业务定义等，制定相应的管控流程并落地实施元数据管理系统</a:t>
                      </a:r>
                      <a:endParaRPr lang="en-US" altLang="zh-CN" sz="1400" b="1" kern="1200" dirty="0" smtClean="0">
                        <a:solidFill>
                          <a:schemeClr val="tx1">
                            <a:lumMod val="50000"/>
                            <a:lumOff val="50000"/>
                          </a:schemeClr>
                        </a:solidFill>
                        <a:latin typeface="+mj-ea"/>
                        <a:ea typeface="+mn-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n-ea"/>
                          <a:cs typeface="+mn-cs"/>
                        </a:rPr>
                        <a:t>开展基础类数据标准建设，基础数据标准、管控流程、评价指标、落地策略</a:t>
                      </a:r>
                      <a:endParaRPr lang="en-US" altLang="zh-CN" sz="1400" b="1" kern="1200" dirty="0" smtClean="0">
                        <a:solidFill>
                          <a:schemeClr val="tx1">
                            <a:lumMod val="50000"/>
                            <a:lumOff val="50000"/>
                          </a:schemeClr>
                        </a:solidFill>
                        <a:latin typeface="+mj-ea"/>
                        <a:ea typeface="+mj-ea"/>
                        <a:cs typeface="+mn-cs"/>
                      </a:endParaRP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完善了数据质量管理体系，实现了问题及时发现、及时解决</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实现了金融集团全方位的元数据管理，打通了业务和技术元数据关联关系</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为金融集团数据平台建设提供了基础类数据标准</a:t>
                      </a:r>
                      <a:endParaRPr lang="en-US" altLang="zh-CN" sz="1400" b="1" kern="1200" dirty="0" smtClean="0">
                        <a:solidFill>
                          <a:schemeClr val="tx1">
                            <a:lumMod val="50000"/>
                            <a:lumOff val="50000"/>
                          </a:schemeClr>
                        </a:solidFill>
                        <a:latin typeface="+mj-ea"/>
                        <a:ea typeface="+mj-ea"/>
                        <a:cs typeface="+mn-cs"/>
                      </a:endParaRP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r>
              <a:tr h="1129800">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lang="zh-CN" altLang="en-US" sz="1400" b="1" kern="1200" dirty="0" smtClean="0">
                          <a:solidFill>
                            <a:schemeClr val="tx1">
                              <a:lumMod val="50000"/>
                              <a:lumOff val="50000"/>
                            </a:schemeClr>
                          </a:solidFill>
                          <a:latin typeface="+mj-ea"/>
                          <a:ea typeface="+mj-ea"/>
                          <a:cs typeface="+mn-cs"/>
                        </a:rPr>
                        <a:t>第三阶段</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数据质量管理持续优化并增强</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元数据管理持续优化并增强</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基础类数据标准逐步落地实施</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开展指标类数据标准建设</a:t>
                      </a:r>
                      <a:r>
                        <a:rPr lang="zh-CN" altLang="en-US" sz="1400" b="1" kern="1200" dirty="0" smtClean="0">
                          <a:solidFill>
                            <a:schemeClr val="tx1">
                              <a:lumMod val="50000"/>
                              <a:lumOff val="50000"/>
                            </a:schemeClr>
                          </a:solidFill>
                          <a:latin typeface="+mj-ea"/>
                          <a:ea typeface="+mn-ea"/>
                          <a:cs typeface="+mn-cs"/>
                        </a:rPr>
                        <a:t>基础数据标准、管控流程、评价指标、落地策略</a:t>
                      </a:r>
                      <a:endParaRPr lang="zh-CN" altLang="en-US" sz="1400" b="1" kern="1200" dirty="0" smtClean="0">
                        <a:solidFill>
                          <a:schemeClr val="tx1">
                            <a:lumMod val="50000"/>
                            <a:lumOff val="50000"/>
                          </a:schemeClr>
                        </a:solidFill>
                        <a:latin typeface="+mj-ea"/>
                        <a:ea typeface="+mj-ea"/>
                        <a:cs typeface="+mn-cs"/>
                      </a:endParaRP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通过完善的数据管控体系，提升数据质量、避免数据二义性、建立数据间的血缘关系，使得业务人员可以方便、有效的使用数据，提高数据实用性</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 xmlns:p14="http://schemas.microsoft.com/office/powerpoint/2010/main" val="146658195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大数据分析平台演进说明</a:t>
            </a:r>
            <a:r>
              <a:rPr lang="en-US" altLang="zh-CN" dirty="0" smtClean="0"/>
              <a:t>——</a:t>
            </a:r>
            <a:r>
              <a:rPr lang="zh-CN" altLang="en-US" dirty="0" smtClean="0"/>
              <a:t>应用体系</a:t>
            </a:r>
            <a:endParaRPr lang="zh-CN" altLang="en-US" dirty="0"/>
          </a:p>
        </p:txBody>
      </p:sp>
      <p:graphicFrame>
        <p:nvGraphicFramePr>
          <p:cNvPr id="54" name="Group 280"/>
          <p:cNvGraphicFramePr>
            <a:graphicFrameLocks noGrp="1"/>
          </p:cNvGraphicFramePr>
          <p:nvPr>
            <p:extLst>
              <p:ext uri="{D42A27DB-BD31-4B8C-83A1-F6EECF244321}">
                <p14:modId xmlns="" xmlns:p14="http://schemas.microsoft.com/office/powerpoint/2010/main" val="2695436633"/>
              </p:ext>
            </p:extLst>
          </p:nvPr>
        </p:nvGraphicFramePr>
        <p:xfrm>
          <a:off x="933238" y="862998"/>
          <a:ext cx="9868521" cy="5610864"/>
        </p:xfrm>
        <a:graphic>
          <a:graphicData uri="http://schemas.openxmlformats.org/drawingml/2006/table">
            <a:tbl>
              <a:tblPr/>
              <a:tblGrid>
                <a:gridCol w="1031040"/>
                <a:gridCol w="5307865"/>
                <a:gridCol w="3529616"/>
              </a:tblGrid>
              <a:tr h="228575">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kumimoji="0" lang="zh-CN" altLang="en-US" sz="1600" b="1" i="0" u="none" strike="noStrike" cap="none" normalizeH="0" baseline="0" dirty="0" smtClean="0">
                          <a:ln>
                            <a:noFill/>
                          </a:ln>
                          <a:solidFill>
                            <a:schemeClr val="bg1"/>
                          </a:solidFill>
                          <a:effectLst/>
                          <a:latin typeface="+mn-ea"/>
                          <a:ea typeface="+mn-ea"/>
                        </a:rPr>
                        <a:t>阶段划分</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kumimoji="0" lang="zh-CN" altLang="en-US" sz="1600" b="1" i="0" u="none" strike="noStrike" cap="none" normalizeH="0" baseline="0" dirty="0" smtClean="0">
                          <a:ln>
                            <a:noFill/>
                          </a:ln>
                          <a:solidFill>
                            <a:schemeClr val="bg1"/>
                          </a:solidFill>
                          <a:effectLst/>
                          <a:latin typeface="+mn-ea"/>
                          <a:ea typeface="+mn-ea"/>
                        </a:rPr>
                        <a:t>建设内容</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solidFill>
                      <a:schemeClr val="accent6">
                        <a:lumMod val="60000"/>
                        <a:lumOff val="40000"/>
                      </a:schemeClr>
                    </a:solidFill>
                  </a:tcPr>
                </a:tc>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kumimoji="0" lang="zh-CN" altLang="en-US" sz="1600" b="1" i="0" u="none" strike="noStrike" cap="none" normalizeH="0" baseline="0" dirty="0" smtClean="0">
                          <a:ln>
                            <a:noFill/>
                          </a:ln>
                          <a:solidFill>
                            <a:schemeClr val="bg1"/>
                          </a:solidFill>
                          <a:effectLst/>
                          <a:latin typeface="+mn-ea"/>
                          <a:ea typeface="+mn-ea"/>
                        </a:rPr>
                        <a:t>预期效果</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solidFill>
                      <a:schemeClr val="accent6">
                        <a:lumMod val="60000"/>
                        <a:lumOff val="40000"/>
                      </a:schemeClr>
                    </a:solidFill>
                  </a:tcPr>
                </a:tc>
              </a:tr>
              <a:tr h="1172380">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lang="zh-CN" altLang="en-US" sz="1400" b="1" kern="1200" dirty="0" smtClean="0">
                          <a:solidFill>
                            <a:schemeClr val="tx1">
                              <a:lumMod val="50000"/>
                              <a:lumOff val="50000"/>
                            </a:schemeClr>
                          </a:solidFill>
                          <a:latin typeface="+mj-ea"/>
                          <a:ea typeface="+mj-ea"/>
                          <a:cs typeface="+mn-cs"/>
                        </a:rPr>
                        <a:t>第一阶段</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开展客户信息管理建设，设计并实施个人客户和供应商</a:t>
                      </a:r>
                      <a:r>
                        <a:rPr lang="en-US" altLang="zh-CN" sz="1400" b="1" kern="1200" dirty="0" smtClean="0">
                          <a:solidFill>
                            <a:schemeClr val="tx1">
                              <a:lumMod val="50000"/>
                              <a:lumOff val="50000"/>
                            </a:schemeClr>
                          </a:solidFill>
                          <a:latin typeface="+mj-ea"/>
                          <a:ea typeface="+mj-ea"/>
                          <a:cs typeface="+mn-cs"/>
                        </a:rPr>
                        <a:t>360°</a:t>
                      </a:r>
                      <a:r>
                        <a:rPr lang="zh-CN" altLang="en-US" sz="1400" b="1" kern="1200" dirty="0" smtClean="0">
                          <a:solidFill>
                            <a:schemeClr val="tx1">
                              <a:lumMod val="50000"/>
                              <a:lumOff val="50000"/>
                            </a:schemeClr>
                          </a:solidFill>
                          <a:latin typeface="+mj-ea"/>
                          <a:ea typeface="+mj-ea"/>
                          <a:cs typeface="+mn-cs"/>
                        </a:rPr>
                        <a:t>视图、客户目标搜索、客户细分等功能</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baseline="0" dirty="0" smtClean="0">
                          <a:solidFill>
                            <a:schemeClr val="tx1">
                              <a:lumMod val="50000"/>
                              <a:lumOff val="50000"/>
                            </a:schemeClr>
                          </a:solidFill>
                          <a:latin typeface="+mj-ea"/>
                          <a:ea typeface="+mj-ea"/>
                          <a:cs typeface="+mn-cs"/>
                        </a:rPr>
                        <a:t>开展风险管理建设，设计并实施供应商和个人客户风险评级模型</a:t>
                      </a:r>
                      <a:endParaRPr lang="en-US" altLang="zh-CN" sz="1400" b="1" kern="1200" baseline="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baseline="0" dirty="0" smtClean="0">
                          <a:solidFill>
                            <a:schemeClr val="tx1">
                              <a:lumMod val="50000"/>
                              <a:lumOff val="50000"/>
                            </a:schemeClr>
                          </a:solidFill>
                          <a:latin typeface="+mj-ea"/>
                          <a:ea typeface="+mj-ea"/>
                          <a:cs typeface="+mn-cs"/>
                        </a:rPr>
                        <a:t>开展运营管理建设，设计并实施供应链金融、人人贷等业务条线业务量统计分析</a:t>
                      </a:r>
                      <a:endParaRPr lang="en-US" altLang="zh-CN" sz="1400" b="1" kern="1200" baseline="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baseline="0" dirty="0" smtClean="0">
                          <a:solidFill>
                            <a:schemeClr val="tx1">
                              <a:lumMod val="50000"/>
                              <a:lumOff val="50000"/>
                            </a:schemeClr>
                          </a:solidFill>
                          <a:latin typeface="+mj-ea"/>
                          <a:ea typeface="+mj-ea"/>
                          <a:cs typeface="+mn-cs"/>
                        </a:rPr>
                        <a:t>初步梳理</a:t>
                      </a:r>
                      <a:r>
                        <a:rPr lang="zh-CN" altLang="en-US" sz="1400" b="1" kern="1200" dirty="0" smtClean="0">
                          <a:solidFill>
                            <a:schemeClr val="tx1">
                              <a:lumMod val="50000"/>
                              <a:lumOff val="50000"/>
                            </a:schemeClr>
                          </a:solidFill>
                          <a:latin typeface="+mj-ea"/>
                          <a:ea typeface="+mn-ea"/>
                          <a:cs typeface="+mn-cs"/>
                        </a:rPr>
                        <a:t>实时、准实时分析需求，进行高时效分析应用试点</a:t>
                      </a:r>
                      <a:endParaRPr lang="zh-CN" altLang="en-US" sz="1400" b="1" kern="1200" baseline="0" dirty="0" smtClean="0">
                        <a:solidFill>
                          <a:schemeClr val="tx1">
                            <a:lumMod val="50000"/>
                            <a:lumOff val="50000"/>
                          </a:schemeClr>
                        </a:solidFill>
                        <a:latin typeface="+mj-ea"/>
                        <a:ea typeface="+mj-ea"/>
                        <a:cs typeface="+mn-cs"/>
                      </a:endParaRP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可以方便的对个人客户和供应商进行分群，以及全方位信息查询和展示</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供应商和个人客户风险等级评定</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针对目前开展的业务进行经营情况统计分析</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搭建并验证高时效应用体系</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r>
              <a:tr h="1172380">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lang="zh-CN" altLang="en-US" sz="1400" b="1" kern="1200" dirty="0" smtClean="0">
                          <a:solidFill>
                            <a:schemeClr val="tx1">
                              <a:lumMod val="50000"/>
                              <a:lumOff val="50000"/>
                            </a:schemeClr>
                          </a:solidFill>
                          <a:latin typeface="+mj-ea"/>
                          <a:ea typeface="+mj-ea"/>
                          <a:cs typeface="+mn-cs"/>
                        </a:rPr>
                        <a:t>第二阶段</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随着金融集团业务的展开，逐步开展内部管理分析体系的建设，本阶段重点为客户关系管理、运营管理等</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高级业务人员利用沙盘演练平台进行数据挖掘、预测和科学试验</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进一步树立实时、准实时分析需求，深化开展高时效分析应用</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开始梳理市场上的数据应用需求，尝试封装增值数据产品</a:t>
                      </a:r>
                      <a:endParaRPr lang="en-US" altLang="zh-CN" sz="1400" b="1" kern="1200" dirty="0" smtClean="0">
                        <a:solidFill>
                          <a:schemeClr val="tx1">
                            <a:lumMod val="50000"/>
                            <a:lumOff val="50000"/>
                          </a:schemeClr>
                        </a:solidFill>
                        <a:latin typeface="+mj-ea"/>
                        <a:ea typeface="+mj-ea"/>
                        <a:cs typeface="+mn-cs"/>
                      </a:endParaRP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通过内部管理分析体系的建设、满足了金融集团日常经营管理、决策分析和进一步提高价值创造力的需要</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实现了业务人员自主用数</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实现了高时效分析，与业务流程的整合</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实现了数据产品的封装，提升了数据价值</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r>
              <a:tr h="1172380">
                <a:tc>
                  <a:txBody>
                    <a:bodyPr/>
                    <a:lstStyle/>
                    <a:p>
                      <a:pPr marL="0" marR="0" lvl="0" indent="0" algn="l" defTabSz="914400" rtl="0" eaLnBrk="0" fontAlgn="base" latinLnBrk="0" hangingPunct="0">
                        <a:lnSpc>
                          <a:spcPct val="100000"/>
                        </a:lnSpc>
                        <a:spcBef>
                          <a:spcPct val="20000"/>
                        </a:spcBef>
                        <a:spcAft>
                          <a:spcPct val="0"/>
                        </a:spcAft>
                        <a:buClr>
                          <a:srgbClr val="000000"/>
                        </a:buClr>
                        <a:buSzPct val="55000"/>
                        <a:buFont typeface="Wingdings" pitchFamily="2" charset="2"/>
                        <a:buNone/>
                        <a:tabLst/>
                      </a:pPr>
                      <a:r>
                        <a:rPr lang="zh-CN" altLang="en-US" sz="1400" b="1" kern="1200" dirty="0" smtClean="0">
                          <a:solidFill>
                            <a:schemeClr val="tx1">
                              <a:lumMod val="50000"/>
                              <a:lumOff val="50000"/>
                            </a:schemeClr>
                          </a:solidFill>
                          <a:latin typeface="+mj-ea"/>
                          <a:ea typeface="+mj-ea"/>
                          <a:cs typeface="+mn-cs"/>
                        </a:rPr>
                        <a:t>第三阶段</a:t>
                      </a: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n-ea"/>
                          <a:cs typeface="+mn-cs"/>
                        </a:rPr>
                        <a:t>随着金融集团业务的展开，进一步完善内部管理分析体系的建设，包括：市场风险管理、操作风险管理、财务管理等</a:t>
                      </a:r>
                      <a:endParaRPr lang="en-US" altLang="zh-CN" sz="1400" b="1" kern="1200" dirty="0" smtClean="0">
                        <a:solidFill>
                          <a:schemeClr val="tx1">
                            <a:lumMod val="50000"/>
                            <a:lumOff val="50000"/>
                          </a:schemeClr>
                        </a:solidFill>
                        <a:latin typeface="+mj-ea"/>
                        <a:ea typeface="+mn-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收集实时分析需求，进一步增强并优化实时分析应用体系</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n-ea"/>
                          <a:cs typeface="+mn-cs"/>
                        </a:rPr>
                        <a:t>增值数据产品设计逐渐成为重点，数据分析师</a:t>
                      </a:r>
                      <a:r>
                        <a:rPr lang="zh-CN" altLang="en-US" sz="1400" b="1" kern="1200" dirty="0" smtClean="0">
                          <a:solidFill>
                            <a:schemeClr val="tx1">
                              <a:lumMod val="50000"/>
                              <a:lumOff val="50000"/>
                            </a:schemeClr>
                          </a:solidFill>
                          <a:latin typeface="+mj-ea"/>
                          <a:ea typeface="+mj-ea"/>
                          <a:cs typeface="+mn-cs"/>
                        </a:rPr>
                        <a:t>收集企业内外部数据需求，设计更完善的增值数据产品</a:t>
                      </a:r>
                      <a:endParaRPr lang="en-US" altLang="zh-CN" sz="1400" b="1" kern="1200" dirty="0" smtClean="0">
                        <a:solidFill>
                          <a:schemeClr val="tx1">
                            <a:lumMod val="50000"/>
                            <a:lumOff val="50000"/>
                          </a:schemeClr>
                        </a:solidFill>
                        <a:latin typeface="+mj-ea"/>
                        <a:ea typeface="+mj-ea"/>
                        <a:cs typeface="+mn-cs"/>
                      </a:endParaRP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c>
                  <a:txBody>
                    <a:bodyPr/>
                    <a:lstStyle/>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通过内部管理分析应用体系建设进一步实现数据共享、业务协作与创新</a:t>
                      </a:r>
                      <a:endParaRPr lang="en-US" altLang="zh-CN" sz="1400" b="1" kern="1200" dirty="0" smtClean="0">
                        <a:solidFill>
                          <a:schemeClr val="tx1">
                            <a:lumMod val="50000"/>
                            <a:lumOff val="50000"/>
                          </a:schemeClr>
                        </a:solidFill>
                        <a:latin typeface="+mj-ea"/>
                        <a:ea typeface="+mj-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j-ea"/>
                          <a:cs typeface="+mn-cs"/>
                        </a:rPr>
                        <a:t>通过实时分析应用体系建设，实现大数据平台业务系统的交互，</a:t>
                      </a:r>
                      <a:r>
                        <a:rPr lang="zh-CN" altLang="en-US" sz="1400" b="1" kern="1200" dirty="0" smtClean="0">
                          <a:solidFill>
                            <a:schemeClr val="tx1">
                              <a:lumMod val="50000"/>
                              <a:lumOff val="50000"/>
                            </a:schemeClr>
                          </a:solidFill>
                          <a:latin typeface="+mj-ea"/>
                          <a:ea typeface="+mn-ea"/>
                          <a:cs typeface="+mn-cs"/>
                        </a:rPr>
                        <a:t>与业务流程的融合</a:t>
                      </a:r>
                      <a:endParaRPr lang="en-US" altLang="zh-CN" sz="1400" b="1" kern="1200" dirty="0" smtClean="0">
                        <a:solidFill>
                          <a:schemeClr val="tx1">
                            <a:lumMod val="50000"/>
                            <a:lumOff val="50000"/>
                          </a:schemeClr>
                        </a:solidFill>
                        <a:latin typeface="+mj-ea"/>
                        <a:ea typeface="+mn-ea"/>
                        <a:cs typeface="+mn-cs"/>
                      </a:endParaRPr>
                    </a:p>
                    <a:p>
                      <a:pPr marL="177800" marR="0" lvl="1" indent="-177800" algn="l" defTabSz="714375" rtl="0" eaLnBrk="0" fontAlgn="base" latinLnBrk="0" hangingPunct="0">
                        <a:lnSpc>
                          <a:spcPct val="130000"/>
                        </a:lnSpc>
                        <a:spcBef>
                          <a:spcPts val="0"/>
                        </a:spcBef>
                        <a:spcAft>
                          <a:spcPct val="0"/>
                        </a:spcAft>
                        <a:buClr>
                          <a:srgbClr val="EE8A04"/>
                        </a:buClr>
                        <a:buSzPct val="80000"/>
                        <a:buFont typeface="Wingdings" pitchFamily="2" charset="2"/>
                        <a:buChar char="l"/>
                        <a:tabLst/>
                        <a:defRPr/>
                      </a:pPr>
                      <a:r>
                        <a:rPr lang="zh-CN" altLang="en-US" sz="1400" b="1" kern="1200" dirty="0" smtClean="0">
                          <a:solidFill>
                            <a:schemeClr val="tx1">
                              <a:lumMod val="50000"/>
                              <a:lumOff val="50000"/>
                            </a:schemeClr>
                          </a:solidFill>
                          <a:latin typeface="+mj-ea"/>
                          <a:ea typeface="+mn-ea"/>
                          <a:cs typeface="+mn-cs"/>
                        </a:rPr>
                        <a:t>增值数据产品的开发进一步发挥的数据平台的数据价值</a:t>
                      </a:r>
                      <a:endParaRPr lang="zh-CN" altLang="en-US" sz="1400" b="1" kern="1200" dirty="0" smtClean="0">
                        <a:solidFill>
                          <a:schemeClr val="tx1">
                            <a:lumMod val="50000"/>
                            <a:lumOff val="50000"/>
                          </a:schemeClr>
                        </a:solidFill>
                        <a:latin typeface="+mj-ea"/>
                        <a:ea typeface="+mj-ea"/>
                        <a:cs typeface="+mn-cs"/>
                      </a:endParaRPr>
                    </a:p>
                  </a:txBody>
                  <a:tcPr marL="72000" marR="72000" marT="46800" marB="46800" anchor="ctr" horzOverflow="overflow">
                    <a:lnL w="12700" cap="flat" cmpd="sng" algn="ctr">
                      <a:solidFill>
                        <a:schemeClr val="accent6"/>
                      </a:solidFill>
                      <a:prstDash val="solid"/>
                      <a:round/>
                      <a:headEnd type="none" w="med" len="med"/>
                      <a:tailEnd type="none" w="med" len="med"/>
                    </a:lnL>
                    <a:lnR w="12700" cap="flat" cmpd="sng" algn="ctr">
                      <a:solidFill>
                        <a:schemeClr val="accent6"/>
                      </a:solidFill>
                      <a:prstDash val="solid"/>
                      <a:round/>
                      <a:headEnd type="none" w="med" len="med"/>
                      <a:tailEnd type="none" w="med" len="med"/>
                    </a:lnR>
                    <a:lnT w="12700" cap="flat" cmpd="sng" algn="ctr">
                      <a:solidFill>
                        <a:schemeClr val="accent6"/>
                      </a:solidFill>
                      <a:prstDash val="solid"/>
                      <a:round/>
                      <a:headEnd type="none" w="med" len="med"/>
                      <a:tailEnd type="none" w="med" len="med"/>
                    </a:lnT>
                    <a:lnB w="12700" cap="flat" cmpd="sng" algn="ctr">
                      <a:solidFill>
                        <a:schemeClr val="accent6"/>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 xmlns:p14="http://schemas.microsoft.com/office/powerpoint/2010/main" val="29392637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议程</a:t>
            </a:r>
            <a:endParaRPr lang="zh-CN" altLang="en-US" dirty="0"/>
          </a:p>
        </p:txBody>
      </p:sp>
      <p:sp>
        <p:nvSpPr>
          <p:cNvPr id="18" name="Rectangle 5"/>
          <p:cNvSpPr>
            <a:spLocks noChangeArrowheads="1"/>
          </p:cNvSpPr>
          <p:nvPr/>
        </p:nvSpPr>
        <p:spPr bwMode="auto">
          <a:xfrm>
            <a:off x="2510200" y="1398576"/>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a:ln>
                  <a:solidFill>
                    <a:schemeClr val="bg1">
                      <a:lumMod val="50000"/>
                    </a:schemeClr>
                  </a:solidFill>
                </a:ln>
                <a:solidFill>
                  <a:schemeClr val="bg1">
                    <a:lumMod val="50000"/>
                  </a:schemeClr>
                </a:solidFill>
                <a:latin typeface="+mn-ea"/>
                <a:ea typeface="宋体" pitchFamily="2" charset="-122"/>
              </a:rPr>
              <a:t>大数据分析平台综述</a:t>
            </a:r>
          </a:p>
        </p:txBody>
      </p:sp>
      <p:sp>
        <p:nvSpPr>
          <p:cNvPr id="21" name="圆角矩形 17"/>
          <p:cNvSpPr/>
          <p:nvPr/>
        </p:nvSpPr>
        <p:spPr>
          <a:xfrm>
            <a:off x="1718835" y="1398576"/>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a:solidFill>
                  <a:srgbClr val="FFFFFF"/>
                </a:solidFill>
                <a:effectLst>
                  <a:outerShdw blurRad="38100" dist="38100" dir="2700000" algn="tl">
                    <a:srgbClr val="000000">
                      <a:alpha val="43137"/>
                    </a:srgbClr>
                  </a:outerShdw>
                </a:effectLst>
                <a:latin typeface="+mn-ea"/>
              </a:rPr>
              <a:t>1</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22" name="Rectangle 5"/>
          <p:cNvSpPr>
            <a:spLocks noChangeArrowheads="1"/>
          </p:cNvSpPr>
          <p:nvPr/>
        </p:nvSpPr>
        <p:spPr bwMode="auto">
          <a:xfrm>
            <a:off x="2510200" y="2334074"/>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a:ln>
                  <a:solidFill>
                    <a:schemeClr val="bg1">
                      <a:lumMod val="50000"/>
                    </a:schemeClr>
                  </a:solidFill>
                </a:ln>
                <a:solidFill>
                  <a:schemeClr val="bg1">
                    <a:lumMod val="50000"/>
                  </a:schemeClr>
                </a:solidFill>
                <a:latin typeface="+mn-ea"/>
                <a:ea typeface="宋体" pitchFamily="2" charset="-122"/>
              </a:rPr>
              <a:t>大数据分析平台总体架构</a:t>
            </a:r>
            <a:endParaRPr lang="en-US" altLang="zh-CN" sz="2400" dirty="0">
              <a:ln>
                <a:solidFill>
                  <a:schemeClr val="bg1">
                    <a:lumMod val="50000"/>
                  </a:schemeClr>
                </a:solidFill>
              </a:ln>
              <a:solidFill>
                <a:schemeClr val="bg1">
                  <a:lumMod val="50000"/>
                </a:schemeClr>
              </a:solidFill>
              <a:latin typeface="+mn-ea"/>
              <a:ea typeface="宋体" pitchFamily="2" charset="-122"/>
            </a:endParaRPr>
          </a:p>
        </p:txBody>
      </p:sp>
      <p:sp>
        <p:nvSpPr>
          <p:cNvPr id="23" name="圆角矩形 20"/>
          <p:cNvSpPr/>
          <p:nvPr/>
        </p:nvSpPr>
        <p:spPr>
          <a:xfrm>
            <a:off x="1718835" y="2334074"/>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a:solidFill>
                  <a:srgbClr val="FFFFFF"/>
                </a:solidFill>
                <a:effectLst>
                  <a:outerShdw blurRad="38100" dist="38100" dir="2700000" algn="tl">
                    <a:srgbClr val="000000">
                      <a:alpha val="43137"/>
                    </a:srgbClr>
                  </a:outerShdw>
                </a:effectLst>
                <a:latin typeface="+mn-ea"/>
              </a:rPr>
              <a:t>2</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24" name="Rectangle 5"/>
          <p:cNvSpPr>
            <a:spLocks noChangeArrowheads="1"/>
          </p:cNvSpPr>
          <p:nvPr/>
        </p:nvSpPr>
        <p:spPr bwMode="auto">
          <a:xfrm>
            <a:off x="2510200" y="3269572"/>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a:ln>
                  <a:solidFill>
                    <a:schemeClr val="bg1">
                      <a:lumMod val="50000"/>
                    </a:schemeClr>
                  </a:solidFill>
                </a:ln>
                <a:solidFill>
                  <a:schemeClr val="bg1">
                    <a:lumMod val="50000"/>
                  </a:schemeClr>
                </a:solidFill>
                <a:latin typeface="+mn-ea"/>
                <a:ea typeface="宋体" pitchFamily="2" charset="-122"/>
              </a:rPr>
              <a:t>大数据分析平台演进路线</a:t>
            </a:r>
            <a:endParaRPr lang="en-US" altLang="zh-CN" sz="2400" dirty="0">
              <a:ln>
                <a:solidFill>
                  <a:schemeClr val="bg1">
                    <a:lumMod val="50000"/>
                  </a:schemeClr>
                </a:solidFill>
              </a:ln>
              <a:solidFill>
                <a:schemeClr val="bg1">
                  <a:lumMod val="50000"/>
                </a:schemeClr>
              </a:solidFill>
              <a:latin typeface="+mn-ea"/>
              <a:ea typeface="宋体" pitchFamily="2" charset="-122"/>
            </a:endParaRPr>
          </a:p>
        </p:txBody>
      </p:sp>
      <p:sp>
        <p:nvSpPr>
          <p:cNvPr id="25" name="圆角矩形 20"/>
          <p:cNvSpPr/>
          <p:nvPr/>
        </p:nvSpPr>
        <p:spPr>
          <a:xfrm>
            <a:off x="1718835" y="3269572"/>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a:solidFill>
                  <a:srgbClr val="FFFFFF"/>
                </a:solidFill>
                <a:effectLst>
                  <a:outerShdw blurRad="38100" dist="38100" dir="2700000" algn="tl">
                    <a:srgbClr val="000000">
                      <a:alpha val="43137"/>
                    </a:srgbClr>
                  </a:outerShdw>
                </a:effectLst>
                <a:latin typeface="+mn-ea"/>
              </a:rPr>
              <a:t>3</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26" name="Rectangle 5"/>
          <p:cNvSpPr>
            <a:spLocks noChangeArrowheads="1"/>
          </p:cNvSpPr>
          <p:nvPr/>
        </p:nvSpPr>
        <p:spPr bwMode="auto">
          <a:xfrm>
            <a:off x="2510200" y="4205070"/>
            <a:ext cx="7211065" cy="548640"/>
          </a:xfrm>
          <a:prstGeom prst="roundRect">
            <a:avLst/>
          </a:prstGeom>
          <a:ln/>
        </p:spPr>
        <p:style>
          <a:lnRef idx="1">
            <a:schemeClr val="accent2"/>
          </a:lnRef>
          <a:fillRef idx="3">
            <a:schemeClr val="accent2"/>
          </a:fillRef>
          <a:effectRef idx="2">
            <a:schemeClr val="accent2"/>
          </a:effectRef>
          <a:fontRef idx="minor">
            <a:schemeClr val="lt1"/>
          </a:fontRef>
        </p:style>
        <p:txBody>
          <a:bodyPr anchor="ctr"/>
          <a:lstStyle/>
          <a:p>
            <a:pPr marL="84138" indent="-84138" fontAlgn="auto">
              <a:spcBef>
                <a:spcPts val="0"/>
              </a:spcBef>
              <a:spcAft>
                <a:spcPts val="0"/>
              </a:spcAft>
            </a:pP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a typeface="+mn-ea"/>
              </a:rPr>
              <a:t>大数据分析平台一期实施重点</a:t>
            </a:r>
            <a:endPar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a typeface="+mn-ea"/>
            </a:endParaRPr>
          </a:p>
        </p:txBody>
      </p:sp>
      <p:sp>
        <p:nvSpPr>
          <p:cNvPr id="27" name="圆角矩形 26"/>
          <p:cNvSpPr/>
          <p:nvPr/>
        </p:nvSpPr>
        <p:spPr>
          <a:xfrm>
            <a:off x="1718835" y="4205070"/>
            <a:ext cx="623092" cy="548640"/>
          </a:xfrm>
          <a:prstGeom prst="roundRect">
            <a:avLst/>
          </a:prstGeom>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pP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4</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28" name="Rectangle 5"/>
          <p:cNvSpPr>
            <a:spLocks noChangeArrowheads="1"/>
          </p:cNvSpPr>
          <p:nvPr/>
        </p:nvSpPr>
        <p:spPr bwMode="auto">
          <a:xfrm>
            <a:off x="2479148" y="5140569"/>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smtClean="0">
                <a:ln>
                  <a:solidFill>
                    <a:schemeClr val="bg1">
                      <a:lumMod val="50000"/>
                    </a:schemeClr>
                  </a:solidFill>
                </a:ln>
                <a:solidFill>
                  <a:schemeClr val="bg1">
                    <a:lumMod val="50000"/>
                  </a:schemeClr>
                </a:solidFill>
                <a:latin typeface="+mn-ea"/>
              </a:rPr>
              <a:t>附录：数据质量管理平台</a:t>
            </a:r>
            <a:endParaRPr lang="en-US" altLang="zh-CN" sz="2400" dirty="0">
              <a:ln>
                <a:solidFill>
                  <a:schemeClr val="bg1">
                    <a:lumMod val="50000"/>
                  </a:schemeClr>
                </a:solidFill>
              </a:ln>
              <a:solidFill>
                <a:schemeClr val="bg1">
                  <a:lumMod val="50000"/>
                </a:schemeClr>
              </a:solidFill>
              <a:latin typeface="+mn-ea"/>
            </a:endParaRPr>
          </a:p>
        </p:txBody>
      </p:sp>
      <p:sp>
        <p:nvSpPr>
          <p:cNvPr id="29" name="圆角矩形 20"/>
          <p:cNvSpPr/>
          <p:nvPr/>
        </p:nvSpPr>
        <p:spPr>
          <a:xfrm>
            <a:off x="1687783" y="5140569"/>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smtClean="0">
                <a:solidFill>
                  <a:srgbClr val="FFFFFF"/>
                </a:solidFill>
                <a:effectLst>
                  <a:outerShdw blurRad="38100" dist="38100" dir="2700000" algn="tl">
                    <a:srgbClr val="000000">
                      <a:alpha val="43137"/>
                    </a:srgbClr>
                  </a:outerShdw>
                </a:effectLst>
                <a:latin typeface="+mn-ea"/>
              </a:rPr>
              <a:t>5</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30" name="左箭头 1"/>
          <p:cNvSpPr/>
          <p:nvPr/>
        </p:nvSpPr>
        <p:spPr>
          <a:xfrm>
            <a:off x="8831771" y="4314987"/>
            <a:ext cx="435426" cy="365760"/>
          </a:xfrm>
          <a:prstGeom prst="leftArrow">
            <a:avLst/>
          </a:prstGeom>
          <a:solidFill>
            <a:schemeClr val="bg1"/>
          </a:solidFill>
          <a:ln>
            <a:solidFill>
              <a:schemeClr val="bg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fontAlgn="base">
              <a:lnSpc>
                <a:spcPct val="90000"/>
              </a:lnSpc>
              <a:spcBef>
                <a:spcPct val="0"/>
              </a:spcBef>
              <a:spcAft>
                <a:spcPct val="0"/>
              </a:spcAft>
              <a:buClr>
                <a:srgbClr val="2DB6B3"/>
              </a:buClr>
            </a:pPr>
            <a:endParaRPr lang="zh-CN" altLang="en-US" sz="2400" b="1" dirty="0" smtClean="0">
              <a:solidFill>
                <a:schemeClr val="bg1"/>
              </a:solidFill>
              <a:latin typeface="+mn-ea"/>
            </a:endParaRPr>
          </a:p>
        </p:txBody>
      </p:sp>
    </p:spTree>
    <p:extLst>
      <p:ext uri="{BB962C8B-B14F-4D97-AF65-F5344CB8AC3E}">
        <p14:creationId xmlns="" xmlns:p14="http://schemas.microsoft.com/office/powerpoint/2010/main" val="272222985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金融大数据分析平台一期架构</a:t>
            </a:r>
            <a:endParaRPr lang="zh-CN" altLang="en-US" dirty="0"/>
          </a:p>
        </p:txBody>
      </p:sp>
      <p:sp>
        <p:nvSpPr>
          <p:cNvPr id="7" name="Text Box 13"/>
          <p:cNvSpPr txBox="1">
            <a:spLocks noChangeArrowheads="1"/>
          </p:cNvSpPr>
          <p:nvPr/>
        </p:nvSpPr>
        <p:spPr bwMode="black">
          <a:xfrm>
            <a:off x="140876" y="790965"/>
            <a:ext cx="11143587" cy="1384995"/>
          </a:xfrm>
          <a:prstGeom prst="rect">
            <a:avLst/>
          </a:prstGeom>
          <a:noFill/>
          <a:ln w="9525">
            <a:noFill/>
            <a:miter lim="800000"/>
            <a:headEnd/>
            <a:tailEnd/>
          </a:ln>
          <a:effectLst/>
        </p:spPr>
        <p:txBody>
          <a:bodyPr wrap="square">
            <a:spAutoFit/>
          </a:bodyPr>
          <a:lstStyle>
            <a:defPPr>
              <a:defRPr lang="zh-CN"/>
            </a:defPPr>
            <a:lvl1pPr marL="177800" indent="-177800" eaLnBrk="0" hangingPunct="0">
              <a:lnSpc>
                <a:spcPct val="150000"/>
              </a:lnSpc>
              <a:buFont typeface="Wingdings" pitchFamily="2" charset="2"/>
              <a:buChar char="v"/>
              <a:defRPr sz="1400">
                <a:latin typeface="+mn-ea"/>
              </a:defRPr>
            </a:lvl1pPr>
          </a:lstStyle>
          <a:p>
            <a:pPr marL="287338" lvl="1" indent="-192088" eaLnBrk="0" hangingPunct="0">
              <a:spcBef>
                <a:spcPts val="0"/>
              </a:spcBef>
              <a:buClr>
                <a:srgbClr val="EE8A04"/>
              </a:buClr>
              <a:buSzPct val="80000"/>
              <a:buFont typeface="Wingdings" pitchFamily="2" charset="2"/>
              <a:buChar char="l"/>
              <a:defRPr/>
            </a:pPr>
            <a:r>
              <a:rPr lang="zh-CN" altLang="en-US" sz="1400" b="1" dirty="0" smtClean="0">
                <a:solidFill>
                  <a:schemeClr val="tx1">
                    <a:lumMod val="50000"/>
                    <a:lumOff val="50000"/>
                  </a:schemeClr>
                </a:solidFill>
                <a:latin typeface="+mn-ea"/>
                <a:ea typeface="+mn-ea"/>
              </a:rPr>
              <a:t>基础计算平台：</a:t>
            </a:r>
            <a:r>
              <a:rPr lang="zh-CN" altLang="en-US" sz="1400" dirty="0" smtClean="0">
                <a:solidFill>
                  <a:schemeClr val="tx1">
                    <a:lumMod val="50000"/>
                    <a:lumOff val="50000"/>
                  </a:schemeClr>
                </a:solidFill>
                <a:latin typeface="+mn-ea"/>
                <a:ea typeface="+mn-ea"/>
              </a:rPr>
              <a:t>基于</a:t>
            </a:r>
            <a:r>
              <a:rPr lang="en-US" altLang="zh-CN" sz="1400" dirty="0" smtClean="0">
                <a:solidFill>
                  <a:schemeClr val="tx1">
                    <a:lumMod val="50000"/>
                    <a:lumOff val="50000"/>
                  </a:schemeClr>
                </a:solidFill>
                <a:latin typeface="+mn-ea"/>
                <a:ea typeface="+mn-ea"/>
              </a:rPr>
              <a:t>Hadoop</a:t>
            </a:r>
            <a:r>
              <a:rPr lang="zh-CN" altLang="en-US" sz="1400" dirty="0" smtClean="0">
                <a:solidFill>
                  <a:schemeClr val="tx1">
                    <a:lumMod val="50000"/>
                    <a:lumOff val="50000"/>
                  </a:schemeClr>
                </a:solidFill>
                <a:latin typeface="+mn-ea"/>
                <a:ea typeface="+mn-ea"/>
              </a:rPr>
              <a:t>集群构建，按照业务条线、以贴源数据模型存储了业务系统明细数据</a:t>
            </a:r>
            <a:endParaRPr lang="en-US" altLang="zh-CN" sz="1400" dirty="0" smtClean="0">
              <a:solidFill>
                <a:schemeClr val="tx1">
                  <a:lumMod val="50000"/>
                  <a:lumOff val="50000"/>
                </a:schemeClr>
              </a:solidFill>
              <a:latin typeface="+mn-ea"/>
              <a:ea typeface="+mn-ea"/>
            </a:endParaRPr>
          </a:p>
          <a:p>
            <a:pPr marL="287338" lvl="1" indent="-192088" eaLnBrk="0" hangingPunct="0">
              <a:spcBef>
                <a:spcPts val="0"/>
              </a:spcBef>
              <a:buClr>
                <a:srgbClr val="EE8A04"/>
              </a:buClr>
              <a:buSzPct val="80000"/>
              <a:buFont typeface="Wingdings" pitchFamily="2" charset="2"/>
              <a:buChar char="l"/>
              <a:defRPr/>
            </a:pPr>
            <a:r>
              <a:rPr lang="zh-CN" altLang="en-US" sz="1400" b="1" dirty="0">
                <a:solidFill>
                  <a:schemeClr val="tx1">
                    <a:lumMod val="50000"/>
                    <a:lumOff val="50000"/>
                  </a:schemeClr>
                </a:solidFill>
                <a:latin typeface="+mn-ea"/>
                <a:ea typeface="+mn-ea"/>
              </a:rPr>
              <a:t>数据交换</a:t>
            </a:r>
            <a:r>
              <a:rPr lang="zh-CN" altLang="en-US" sz="1400" b="1" dirty="0" smtClean="0">
                <a:solidFill>
                  <a:schemeClr val="tx1">
                    <a:lumMod val="50000"/>
                    <a:lumOff val="50000"/>
                  </a:schemeClr>
                </a:solidFill>
                <a:latin typeface="+mn-ea"/>
                <a:ea typeface="+mn-ea"/>
              </a:rPr>
              <a:t>平台：</a:t>
            </a:r>
            <a:r>
              <a:rPr lang="en-US" altLang="zh-CN" sz="1400" dirty="0" smtClean="0">
                <a:solidFill>
                  <a:schemeClr val="tx1">
                    <a:lumMod val="50000"/>
                    <a:lumOff val="50000"/>
                  </a:schemeClr>
                </a:solidFill>
                <a:latin typeface="+mn-ea"/>
                <a:ea typeface="+mn-ea"/>
              </a:rPr>
              <a:t>NAS</a:t>
            </a:r>
            <a:r>
              <a:rPr lang="zh-CN" altLang="en-US" sz="1400" dirty="0" smtClean="0">
                <a:solidFill>
                  <a:schemeClr val="tx1">
                    <a:lumMod val="50000"/>
                    <a:lumOff val="50000"/>
                  </a:schemeClr>
                </a:solidFill>
                <a:latin typeface="+mn-ea"/>
                <a:ea typeface="+mn-ea"/>
              </a:rPr>
              <a:t>集群实现了进出数据平台数据的暂存，业务数据交换组件实现了业务系统每日增量数据加载，数据区数据交换组件实现了</a:t>
            </a:r>
            <a:r>
              <a:rPr lang="zh-CN" altLang="en-US" sz="1400" dirty="0">
                <a:solidFill>
                  <a:schemeClr val="tx1">
                    <a:lumMod val="50000"/>
                    <a:lumOff val="50000"/>
                  </a:schemeClr>
                </a:solidFill>
                <a:latin typeface="+mn-ea"/>
                <a:ea typeface="+mn-ea"/>
              </a:rPr>
              <a:t>基础计算</a:t>
            </a:r>
            <a:r>
              <a:rPr lang="zh-CN" altLang="en-US" sz="1400" dirty="0" smtClean="0">
                <a:solidFill>
                  <a:schemeClr val="tx1">
                    <a:lumMod val="50000"/>
                    <a:lumOff val="50000"/>
                  </a:schemeClr>
                </a:solidFill>
                <a:latin typeface="+mn-ea"/>
                <a:ea typeface="+mn-ea"/>
              </a:rPr>
              <a:t>平台与管理分析平台间的数据交换</a:t>
            </a:r>
            <a:endParaRPr lang="en-US" altLang="zh-CN" sz="1400" dirty="0">
              <a:solidFill>
                <a:schemeClr val="tx1">
                  <a:lumMod val="50000"/>
                  <a:lumOff val="50000"/>
                </a:schemeClr>
              </a:solidFill>
              <a:latin typeface="+mn-ea"/>
              <a:ea typeface="+mn-ea"/>
            </a:endParaRPr>
          </a:p>
          <a:p>
            <a:pPr marL="287338" lvl="1" indent="-192088" eaLnBrk="0" hangingPunct="0">
              <a:spcBef>
                <a:spcPts val="0"/>
              </a:spcBef>
              <a:buClr>
                <a:srgbClr val="EE8A04"/>
              </a:buClr>
              <a:buSzPct val="80000"/>
              <a:buFont typeface="Wingdings" pitchFamily="2" charset="2"/>
              <a:buChar char="l"/>
              <a:defRPr/>
            </a:pPr>
            <a:r>
              <a:rPr lang="zh-CN" altLang="en-US" sz="1400" b="1" dirty="0" smtClean="0">
                <a:solidFill>
                  <a:schemeClr val="tx1">
                    <a:lumMod val="50000"/>
                    <a:lumOff val="50000"/>
                  </a:schemeClr>
                </a:solidFill>
                <a:latin typeface="+mn-ea"/>
                <a:ea typeface="+mn-ea"/>
              </a:rPr>
              <a:t>流程调度平台：</a:t>
            </a:r>
            <a:r>
              <a:rPr lang="zh-CN" altLang="en-US" sz="1400" dirty="0" smtClean="0">
                <a:solidFill>
                  <a:schemeClr val="tx1">
                    <a:lumMod val="50000"/>
                    <a:lumOff val="50000"/>
                  </a:schemeClr>
                </a:solidFill>
                <a:latin typeface="+mn-ea"/>
                <a:ea typeface="+mn-ea"/>
              </a:rPr>
              <a:t>自主</a:t>
            </a:r>
            <a:r>
              <a:rPr lang="zh-CN" altLang="en-US" sz="1400" dirty="0">
                <a:solidFill>
                  <a:schemeClr val="tx1">
                    <a:lumMod val="50000"/>
                    <a:lumOff val="50000"/>
                  </a:schemeClr>
                </a:solidFill>
                <a:latin typeface="+mn-ea"/>
                <a:ea typeface="+mn-ea"/>
              </a:rPr>
              <a:t>开发的流程调度引擎实现整个</a:t>
            </a:r>
            <a:r>
              <a:rPr lang="zh-CN" altLang="en-US" sz="1400" dirty="0" smtClean="0">
                <a:solidFill>
                  <a:schemeClr val="tx1">
                    <a:lumMod val="50000"/>
                    <a:lumOff val="50000"/>
                  </a:schemeClr>
                </a:solidFill>
                <a:latin typeface="+mn-ea"/>
                <a:ea typeface="+mn-ea"/>
              </a:rPr>
              <a:t>数据平台的</a:t>
            </a:r>
            <a:r>
              <a:rPr lang="zh-CN" altLang="en-US" sz="1400" dirty="0">
                <a:solidFill>
                  <a:schemeClr val="tx1">
                    <a:lumMod val="50000"/>
                    <a:lumOff val="50000"/>
                  </a:schemeClr>
                </a:solidFill>
                <a:latin typeface="+mn-ea"/>
                <a:ea typeface="+mn-ea"/>
              </a:rPr>
              <a:t>数据处理任务调度和运行</a:t>
            </a:r>
            <a:endParaRPr lang="en-US" altLang="zh-CN" sz="1400" dirty="0">
              <a:solidFill>
                <a:schemeClr val="tx1">
                  <a:lumMod val="50000"/>
                  <a:lumOff val="50000"/>
                </a:schemeClr>
              </a:solidFill>
              <a:latin typeface="+mn-ea"/>
              <a:ea typeface="+mn-ea"/>
            </a:endParaRPr>
          </a:p>
          <a:p>
            <a:pPr marL="287338" lvl="1" indent="-192088" eaLnBrk="0" hangingPunct="0">
              <a:spcBef>
                <a:spcPts val="0"/>
              </a:spcBef>
              <a:buClr>
                <a:srgbClr val="EE8A04"/>
              </a:buClr>
              <a:buSzPct val="80000"/>
              <a:buFont typeface="Wingdings" pitchFamily="2" charset="2"/>
              <a:buChar char="l"/>
              <a:defRPr/>
            </a:pPr>
            <a:r>
              <a:rPr lang="zh-CN" altLang="en-US" sz="1400" b="1" dirty="0" smtClean="0">
                <a:solidFill>
                  <a:schemeClr val="tx1">
                    <a:lumMod val="50000"/>
                    <a:lumOff val="50000"/>
                  </a:schemeClr>
                </a:solidFill>
                <a:latin typeface="+mn-ea"/>
                <a:ea typeface="+mn-ea"/>
              </a:rPr>
              <a:t>管理分析平台：</a:t>
            </a:r>
            <a:r>
              <a:rPr lang="zh-CN" altLang="en-US" sz="1400" dirty="0" smtClean="0">
                <a:solidFill>
                  <a:schemeClr val="tx1">
                    <a:lumMod val="50000"/>
                    <a:lumOff val="50000"/>
                  </a:schemeClr>
                </a:solidFill>
                <a:latin typeface="+mn-ea"/>
                <a:ea typeface="+mn-ea"/>
              </a:rPr>
              <a:t>由</a:t>
            </a:r>
            <a:r>
              <a:rPr lang="en-US" altLang="zh-CN" sz="1400" dirty="0" smtClean="0">
                <a:solidFill>
                  <a:schemeClr val="tx1">
                    <a:lumMod val="50000"/>
                    <a:lumOff val="50000"/>
                  </a:schemeClr>
                </a:solidFill>
                <a:latin typeface="+mn-ea"/>
                <a:ea typeface="+mn-ea"/>
              </a:rPr>
              <a:t>X86 </a:t>
            </a:r>
            <a:r>
              <a:rPr lang="zh-CN" altLang="en-US" sz="1400" dirty="0" smtClean="0">
                <a:solidFill>
                  <a:schemeClr val="tx1">
                    <a:lumMod val="50000"/>
                    <a:lumOff val="50000"/>
                  </a:schemeClr>
                </a:solidFill>
                <a:latin typeface="+mn-ea"/>
                <a:ea typeface="+mn-ea"/>
              </a:rPr>
              <a:t>分析型数据库集群、</a:t>
            </a:r>
            <a:r>
              <a:rPr lang="en-US" altLang="zh-CN" sz="1400" dirty="0" smtClean="0">
                <a:solidFill>
                  <a:schemeClr val="tx1">
                    <a:lumMod val="50000"/>
                    <a:lumOff val="50000"/>
                  </a:schemeClr>
                </a:solidFill>
                <a:latin typeface="+mn-ea"/>
                <a:ea typeface="+mn-ea"/>
              </a:rPr>
              <a:t>BI</a:t>
            </a:r>
            <a:r>
              <a:rPr lang="zh-CN" altLang="en-US" sz="1400" dirty="0" smtClean="0">
                <a:solidFill>
                  <a:schemeClr val="tx1">
                    <a:lumMod val="50000"/>
                    <a:lumOff val="50000"/>
                  </a:schemeClr>
                </a:solidFill>
                <a:latin typeface="+mn-ea"/>
                <a:ea typeface="+mn-ea"/>
              </a:rPr>
              <a:t>软件</a:t>
            </a:r>
            <a:r>
              <a:rPr lang="en-US" altLang="zh-CN" sz="1400" dirty="0" smtClean="0">
                <a:solidFill>
                  <a:schemeClr val="tx1">
                    <a:lumMod val="50000"/>
                    <a:lumOff val="50000"/>
                  </a:schemeClr>
                </a:solidFill>
                <a:latin typeface="+mn-ea"/>
                <a:ea typeface="+mn-ea"/>
              </a:rPr>
              <a:t>1J2EE</a:t>
            </a:r>
            <a:r>
              <a:rPr lang="zh-CN" altLang="en-US" sz="1400" dirty="0" smtClean="0">
                <a:solidFill>
                  <a:schemeClr val="tx1">
                    <a:lumMod val="50000"/>
                    <a:lumOff val="50000"/>
                  </a:schemeClr>
                </a:solidFill>
                <a:latin typeface="+mn-ea"/>
                <a:ea typeface="+mn-ea"/>
              </a:rPr>
              <a:t>应用构成，实现了面向应用的数据加工、管理、分析服务</a:t>
            </a:r>
            <a:endParaRPr lang="en-US" altLang="zh-CN" sz="1400" dirty="0" smtClean="0">
              <a:solidFill>
                <a:schemeClr val="tx1">
                  <a:lumMod val="50000"/>
                  <a:lumOff val="50000"/>
                </a:schemeClr>
              </a:solidFill>
              <a:latin typeface="+mn-ea"/>
              <a:ea typeface="+mn-ea"/>
            </a:endParaRPr>
          </a:p>
          <a:p>
            <a:pPr marL="287338" lvl="1" indent="-192088" eaLnBrk="0" hangingPunct="0">
              <a:spcBef>
                <a:spcPts val="0"/>
              </a:spcBef>
              <a:buClr>
                <a:srgbClr val="EE8A04"/>
              </a:buClr>
              <a:buSzPct val="80000"/>
              <a:buFont typeface="Wingdings" pitchFamily="2" charset="2"/>
              <a:buChar char="l"/>
              <a:defRPr/>
            </a:pPr>
            <a:r>
              <a:rPr lang="zh-CN" altLang="en-US" sz="1400" b="1" dirty="0">
                <a:solidFill>
                  <a:schemeClr val="tx1">
                    <a:lumMod val="50000"/>
                    <a:lumOff val="50000"/>
                  </a:schemeClr>
                </a:solidFill>
                <a:latin typeface="+mn-ea"/>
                <a:ea typeface="+mn-ea"/>
              </a:rPr>
              <a:t>实时分析平台</a:t>
            </a:r>
            <a:r>
              <a:rPr lang="zh-CN" altLang="en-US" sz="1400" dirty="0" smtClean="0">
                <a:solidFill>
                  <a:schemeClr val="tx1">
                    <a:lumMod val="50000"/>
                    <a:lumOff val="50000"/>
                  </a:schemeClr>
                </a:solidFill>
                <a:latin typeface="+mn-ea"/>
                <a:ea typeface="+mn-ea"/>
              </a:rPr>
              <a:t>：由高档</a:t>
            </a:r>
            <a:r>
              <a:rPr lang="en-US" altLang="zh-CN" sz="1400" dirty="0" smtClean="0">
                <a:solidFill>
                  <a:schemeClr val="tx1">
                    <a:lumMod val="50000"/>
                    <a:lumOff val="50000"/>
                  </a:schemeClr>
                </a:solidFill>
                <a:latin typeface="+mn-ea"/>
                <a:ea typeface="+mn-ea"/>
              </a:rPr>
              <a:t>X86</a:t>
            </a:r>
            <a:r>
              <a:rPr lang="zh-CN" altLang="en-US" sz="1400" dirty="0" smtClean="0">
                <a:solidFill>
                  <a:schemeClr val="tx1">
                    <a:lumMod val="50000"/>
                    <a:lumOff val="50000"/>
                  </a:schemeClr>
                </a:solidFill>
                <a:latin typeface="+mn-ea"/>
                <a:ea typeface="+mn-ea"/>
              </a:rPr>
              <a:t>服务器组成的集群，实现高时效、高并发的实时、准实时类管理分析需求</a:t>
            </a:r>
            <a:endParaRPr lang="en-US" altLang="zh-CN" sz="1400" dirty="0">
              <a:solidFill>
                <a:schemeClr val="tx1">
                  <a:lumMod val="50000"/>
                  <a:lumOff val="50000"/>
                </a:schemeClr>
              </a:solidFill>
              <a:latin typeface="+mn-ea"/>
              <a:ea typeface="+mn-ea"/>
            </a:endParaRPr>
          </a:p>
        </p:txBody>
      </p:sp>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73073" y="2186906"/>
            <a:ext cx="10516819" cy="42255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455796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数据交换平台 </a:t>
            </a:r>
            <a:r>
              <a:rPr lang="en-US" altLang="zh-CN" dirty="0" smtClean="0"/>
              <a:t>— </a:t>
            </a:r>
            <a:r>
              <a:rPr lang="zh-CN" altLang="en-US" dirty="0" smtClean="0"/>
              <a:t>平台逻辑架构</a:t>
            </a:r>
            <a:endParaRPr lang="zh-CN" altLang="en-US" dirty="0"/>
          </a:p>
        </p:txBody>
      </p:sp>
      <p:sp>
        <p:nvSpPr>
          <p:cNvPr id="4" name="矩形 3"/>
          <p:cNvSpPr/>
          <p:nvPr/>
        </p:nvSpPr>
        <p:spPr bwMode="auto">
          <a:xfrm>
            <a:off x="3678820" y="5617308"/>
            <a:ext cx="7555138" cy="648000"/>
          </a:xfrm>
          <a:prstGeom prst="rect">
            <a:avLst/>
          </a:prstGeom>
          <a:solidFill>
            <a:srgbClr val="E0FFC2"/>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5" name="圆柱形 4"/>
          <p:cNvSpPr/>
          <p:nvPr/>
        </p:nvSpPr>
        <p:spPr bwMode="auto">
          <a:xfrm>
            <a:off x="3868565" y="5707308"/>
            <a:ext cx="972000" cy="468000"/>
          </a:xfrm>
          <a:prstGeom prst="can">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ea typeface="+mn-ea"/>
              </a:rPr>
              <a:t>POP</a:t>
            </a:r>
            <a:endParaRPr kumimoji="0" lang="zh-CN" altLang="en-US" sz="1600" b="0" i="0" u="none" strike="noStrike" cap="none" normalizeH="0" baseline="0" dirty="0" smtClean="0">
              <a:ln>
                <a:noFill/>
              </a:ln>
              <a:solidFill>
                <a:schemeClr val="tx1"/>
              </a:solidFill>
              <a:effectLst/>
              <a:latin typeface="+mn-ea"/>
              <a:ea typeface="+mn-ea"/>
            </a:endParaRPr>
          </a:p>
        </p:txBody>
      </p:sp>
      <p:sp>
        <p:nvSpPr>
          <p:cNvPr id="11" name="Rectangle 351"/>
          <p:cNvSpPr>
            <a:spLocks noChangeAspect="1" noChangeArrowheads="1"/>
          </p:cNvSpPr>
          <p:nvPr/>
        </p:nvSpPr>
        <p:spPr bwMode="auto">
          <a:xfrm>
            <a:off x="3663433" y="935031"/>
            <a:ext cx="7570290" cy="360000"/>
          </a:xfrm>
          <a:prstGeom prst="rect">
            <a:avLst/>
          </a:prstGeom>
          <a:gradFill rotWithShape="1">
            <a:gsLst>
              <a:gs pos="0">
                <a:srgbClr val="00FFFF"/>
              </a:gs>
              <a:gs pos="100000">
                <a:srgbClr val="FFFFFF"/>
              </a:gs>
            </a:gsLst>
            <a:lin ang="2700000" scaled="1"/>
          </a:gradFill>
          <a:ln w="9525" algn="ctr">
            <a:solidFill>
              <a:srgbClr val="969696"/>
            </a:solidFill>
            <a:miter lim="800000"/>
            <a:headEnd/>
            <a:tailEnd/>
          </a:ln>
          <a:effectLst>
            <a:outerShdw dist="35921" dir="2700000" algn="ctr" rotWithShape="0">
              <a:schemeClr val="bg2"/>
            </a:outerShdw>
          </a:effectLst>
        </p:spPr>
        <p:txBody>
          <a:bodyPr anchor="ctr"/>
          <a:lstStyle/>
          <a:p>
            <a:pPr algn="ctr" eaLnBrk="1" hangingPunct="1">
              <a:lnSpc>
                <a:spcPct val="100000"/>
              </a:lnSpc>
              <a:spcBef>
                <a:spcPct val="50000"/>
              </a:spcBef>
            </a:pPr>
            <a:r>
              <a:rPr lang="zh-CN" altLang="en-US" sz="1800" dirty="0" smtClean="0">
                <a:solidFill>
                  <a:schemeClr val="tx1"/>
                </a:solidFill>
                <a:latin typeface="+mn-ea"/>
                <a:ea typeface="+mn-ea"/>
              </a:rPr>
              <a:t>金融大数据分析平台</a:t>
            </a:r>
            <a:endParaRPr lang="zh-CN" altLang="en-US" sz="1800" dirty="0">
              <a:solidFill>
                <a:schemeClr val="tx1"/>
              </a:solidFill>
              <a:latin typeface="+mn-ea"/>
              <a:ea typeface="+mn-ea"/>
            </a:endParaRPr>
          </a:p>
        </p:txBody>
      </p:sp>
      <p:sp>
        <p:nvSpPr>
          <p:cNvPr id="19" name="Rectangle 3"/>
          <p:cNvSpPr>
            <a:spLocks noChangeArrowheads="1"/>
          </p:cNvSpPr>
          <p:nvPr/>
        </p:nvSpPr>
        <p:spPr bwMode="auto">
          <a:xfrm>
            <a:off x="3678921" y="3024153"/>
            <a:ext cx="7563465" cy="360000"/>
          </a:xfrm>
          <a:prstGeom prst="rect">
            <a:avLst/>
          </a:prstGeom>
          <a:solidFill>
            <a:srgbClr val="FF9900"/>
          </a:solidFill>
          <a:ln w="12700">
            <a:solidFill>
              <a:schemeClr val="tx1"/>
            </a:solidFill>
            <a:round/>
            <a:headEnd/>
            <a:tailEnd/>
          </a:ln>
          <a:effectLst/>
        </p:spPr>
        <p:txBody>
          <a:bodyPr wrap="none" lIns="90488" tIns="44450" rIns="90488" bIns="44450" anchor="ctr"/>
          <a:lstStyle/>
          <a:p>
            <a:pPr algn="ctr"/>
            <a:r>
              <a:rPr lang="en-US" altLang="zh-CN" sz="1800" dirty="0" smtClean="0">
                <a:latin typeface="+mn-ea"/>
                <a:ea typeface="+mn-ea"/>
              </a:rPr>
              <a:t>NAS </a:t>
            </a:r>
            <a:r>
              <a:rPr lang="zh-CN" altLang="en-US" sz="1800" dirty="0" smtClean="0">
                <a:latin typeface="+mn-ea"/>
                <a:ea typeface="+mn-ea"/>
              </a:rPr>
              <a:t>集群</a:t>
            </a:r>
            <a:endParaRPr lang="en-US" sz="1800" dirty="0">
              <a:latin typeface="+mn-ea"/>
              <a:ea typeface="+mn-ea"/>
            </a:endParaRPr>
          </a:p>
        </p:txBody>
      </p:sp>
      <p:sp>
        <p:nvSpPr>
          <p:cNvPr id="27" name="圆柱形 26"/>
          <p:cNvSpPr/>
          <p:nvPr/>
        </p:nvSpPr>
        <p:spPr bwMode="auto">
          <a:xfrm>
            <a:off x="5111138" y="5707308"/>
            <a:ext cx="972000" cy="468000"/>
          </a:xfrm>
          <a:prstGeom prst="can">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mn-ea"/>
                <a:ea typeface="+mn-ea"/>
              </a:rPr>
              <a:t>物流</a:t>
            </a:r>
          </a:p>
        </p:txBody>
      </p:sp>
      <p:sp>
        <p:nvSpPr>
          <p:cNvPr id="28" name="圆柱形 27"/>
          <p:cNvSpPr/>
          <p:nvPr/>
        </p:nvSpPr>
        <p:spPr bwMode="auto">
          <a:xfrm>
            <a:off x="6353711" y="5707308"/>
            <a:ext cx="972000" cy="468000"/>
          </a:xfrm>
          <a:prstGeom prst="can">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CN" altLang="en-US" sz="1600" dirty="0">
                <a:latin typeface="+mn-ea"/>
                <a:ea typeface="+mn-ea"/>
              </a:rPr>
              <a:t>财务</a:t>
            </a:r>
          </a:p>
        </p:txBody>
      </p:sp>
      <p:sp>
        <p:nvSpPr>
          <p:cNvPr id="29" name="圆柱形 28"/>
          <p:cNvSpPr/>
          <p:nvPr/>
        </p:nvSpPr>
        <p:spPr bwMode="auto">
          <a:xfrm>
            <a:off x="7596284" y="5707308"/>
            <a:ext cx="972000" cy="468000"/>
          </a:xfrm>
          <a:prstGeom prst="can">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a:r>
              <a:rPr lang="zh-CN" altLang="en-US" sz="1600" dirty="0">
                <a:latin typeface="+mn-ea"/>
                <a:ea typeface="+mn-ea"/>
              </a:rPr>
              <a:t>供应</a:t>
            </a:r>
            <a:r>
              <a:rPr lang="zh-CN" altLang="en-US" sz="1600" dirty="0" smtClean="0">
                <a:latin typeface="+mn-ea"/>
                <a:ea typeface="+mn-ea"/>
              </a:rPr>
              <a:t>链</a:t>
            </a:r>
            <a:endParaRPr lang="zh-CN" altLang="en-US" sz="1600" dirty="0">
              <a:latin typeface="+mn-ea"/>
              <a:ea typeface="+mn-ea"/>
            </a:endParaRPr>
          </a:p>
        </p:txBody>
      </p:sp>
      <p:sp>
        <p:nvSpPr>
          <p:cNvPr id="30" name="圆柱形 29"/>
          <p:cNvSpPr/>
          <p:nvPr/>
        </p:nvSpPr>
        <p:spPr bwMode="auto">
          <a:xfrm>
            <a:off x="8838857" y="5707308"/>
            <a:ext cx="972000" cy="468000"/>
          </a:xfrm>
          <a:prstGeom prst="can">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mn-ea"/>
                <a:ea typeface="+mn-ea"/>
              </a:rPr>
              <a:t>人人贷</a:t>
            </a:r>
          </a:p>
        </p:txBody>
      </p:sp>
      <p:sp>
        <p:nvSpPr>
          <p:cNvPr id="31" name="圆柱形 30"/>
          <p:cNvSpPr/>
          <p:nvPr/>
        </p:nvSpPr>
        <p:spPr bwMode="auto">
          <a:xfrm>
            <a:off x="10081430" y="5707308"/>
            <a:ext cx="972000" cy="468000"/>
          </a:xfrm>
          <a:prstGeom prst="can">
            <a:avLst/>
          </a:prstGeom>
          <a:solidFill>
            <a:srgbClr val="FFFF99"/>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ea typeface="+mn-ea"/>
              </a:rPr>
              <a:t>……</a:t>
            </a:r>
            <a:endParaRPr kumimoji="0" lang="zh-CN" altLang="en-US" sz="1600" b="0" i="0" u="none" strike="noStrike" cap="none" normalizeH="0" baseline="0" dirty="0" smtClean="0">
              <a:ln>
                <a:noFill/>
              </a:ln>
              <a:solidFill>
                <a:schemeClr val="tx1"/>
              </a:solidFill>
              <a:effectLst/>
              <a:latin typeface="+mn-ea"/>
              <a:ea typeface="+mn-ea"/>
            </a:endParaRPr>
          </a:p>
        </p:txBody>
      </p:sp>
      <p:sp>
        <p:nvSpPr>
          <p:cNvPr id="9" name="AutoShape 5"/>
          <p:cNvSpPr>
            <a:spLocks noChangeArrowheads="1"/>
          </p:cNvSpPr>
          <p:nvPr/>
        </p:nvSpPr>
        <p:spPr bwMode="auto">
          <a:xfrm>
            <a:off x="3670493" y="5040747"/>
            <a:ext cx="7563465" cy="360000"/>
          </a:xfrm>
          <a:prstGeom prst="roundRect">
            <a:avLst>
              <a:gd name="adj" fmla="val 46356"/>
            </a:avLst>
          </a:prstGeom>
          <a:gradFill rotWithShape="0">
            <a:gsLst>
              <a:gs pos="0">
                <a:srgbClr val="99CCFF"/>
              </a:gs>
              <a:gs pos="50000">
                <a:srgbClr val="DDF2FF"/>
              </a:gs>
              <a:gs pos="100000">
                <a:srgbClr val="99CCFF"/>
              </a:gs>
            </a:gsLst>
            <a:lin ang="5400000" scaled="1"/>
          </a:gradFill>
          <a:ln w="12700" algn="ctr">
            <a:solidFill>
              <a:schemeClr val="tx1"/>
            </a:solidFill>
            <a:round/>
            <a:headEnd/>
            <a:tailEnd/>
          </a:ln>
          <a:effectLst/>
        </p:spPr>
        <p:txBody>
          <a:bodyPr wrap="none" anchor="ctr"/>
          <a:lstStyle/>
          <a:p>
            <a:pPr algn="ctr">
              <a:lnSpc>
                <a:spcPct val="100000"/>
              </a:lnSpc>
            </a:pPr>
            <a:r>
              <a:rPr lang="zh-CN" altLang="en-US" sz="1800" dirty="0" smtClean="0">
                <a:latin typeface="+mn-ea"/>
                <a:ea typeface="+mn-ea"/>
              </a:rPr>
              <a:t>云数据推</a:t>
            </a:r>
            <a:r>
              <a:rPr lang="zh-CN" altLang="en-US" sz="1800" dirty="0">
                <a:latin typeface="+mn-ea"/>
                <a:ea typeface="+mn-ea"/>
              </a:rPr>
              <a:t>送平台</a:t>
            </a:r>
            <a:endParaRPr lang="zh-CN" altLang="en-US" sz="1800" dirty="0">
              <a:solidFill>
                <a:schemeClr val="tx1"/>
              </a:solidFill>
              <a:latin typeface="+mn-ea"/>
              <a:ea typeface="+mn-ea"/>
            </a:endParaRPr>
          </a:p>
        </p:txBody>
      </p:sp>
      <p:cxnSp>
        <p:nvCxnSpPr>
          <p:cNvPr id="7" name="直接箭头连接符 6"/>
          <p:cNvCxnSpPr/>
          <p:nvPr/>
        </p:nvCxnSpPr>
        <p:spPr bwMode="auto">
          <a:xfrm flipV="1">
            <a:off x="4354565" y="5401077"/>
            <a:ext cx="0" cy="3240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32" name="直接箭头连接符 31"/>
          <p:cNvCxnSpPr/>
          <p:nvPr/>
        </p:nvCxnSpPr>
        <p:spPr bwMode="auto">
          <a:xfrm flipV="1">
            <a:off x="5597138" y="5401077"/>
            <a:ext cx="0" cy="3240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33" name="直接箭头连接符 32"/>
          <p:cNvCxnSpPr/>
          <p:nvPr/>
        </p:nvCxnSpPr>
        <p:spPr bwMode="auto">
          <a:xfrm flipV="1">
            <a:off x="6839945" y="5401077"/>
            <a:ext cx="0" cy="3240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34" name="直接箭头连接符 33"/>
          <p:cNvCxnSpPr/>
          <p:nvPr/>
        </p:nvCxnSpPr>
        <p:spPr bwMode="auto">
          <a:xfrm flipV="1">
            <a:off x="8064506" y="5401077"/>
            <a:ext cx="0" cy="3240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35" name="直接箭头连接符 34"/>
          <p:cNvCxnSpPr/>
          <p:nvPr/>
        </p:nvCxnSpPr>
        <p:spPr bwMode="auto">
          <a:xfrm flipV="1">
            <a:off x="9285887" y="5401077"/>
            <a:ext cx="0" cy="3240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36" name="直接箭头连接符 35"/>
          <p:cNvCxnSpPr/>
          <p:nvPr/>
        </p:nvCxnSpPr>
        <p:spPr bwMode="auto">
          <a:xfrm flipV="1">
            <a:off x="10551662" y="5401077"/>
            <a:ext cx="0" cy="3240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sp>
        <p:nvSpPr>
          <p:cNvPr id="128" name="左大括号 127"/>
          <p:cNvSpPr/>
          <p:nvPr/>
        </p:nvSpPr>
        <p:spPr bwMode="auto">
          <a:xfrm>
            <a:off x="3358563" y="4824813"/>
            <a:ext cx="144000" cy="1476000"/>
          </a:xfrm>
          <a:prstGeom prst="leftBrace">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mn-ea"/>
              <a:ea typeface="+mn-ea"/>
            </a:endParaRPr>
          </a:p>
        </p:txBody>
      </p:sp>
      <p:sp>
        <p:nvSpPr>
          <p:cNvPr id="129" name="左大括号 128"/>
          <p:cNvSpPr/>
          <p:nvPr/>
        </p:nvSpPr>
        <p:spPr bwMode="auto">
          <a:xfrm>
            <a:off x="3358563" y="1440747"/>
            <a:ext cx="144000" cy="3240000"/>
          </a:xfrm>
          <a:prstGeom prst="leftBrace">
            <a:avLst/>
          </a:prstGeom>
          <a:noFill/>
          <a:ln w="9525" cap="flat" cmpd="sng" algn="ctr">
            <a:solidFill>
              <a:schemeClr val="tx2"/>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mn-ea"/>
              <a:ea typeface="+mn-ea"/>
            </a:endParaRPr>
          </a:p>
        </p:txBody>
      </p:sp>
      <p:sp>
        <p:nvSpPr>
          <p:cNvPr id="131" name="文本占位符 2"/>
          <p:cNvSpPr>
            <a:spLocks noGrp="1"/>
          </p:cNvSpPr>
          <p:nvPr>
            <p:ph type="body" sz="quarter" idx="10"/>
          </p:nvPr>
        </p:nvSpPr>
        <p:spPr>
          <a:xfrm>
            <a:off x="-3190" y="4752780"/>
            <a:ext cx="3317995" cy="1584726"/>
          </a:xfrm>
        </p:spPr>
        <p:txBody>
          <a:bodyPr/>
          <a:lstStyle/>
          <a:p>
            <a:r>
              <a:rPr lang="zh-CN" altLang="en-US" sz="1200" b="0" dirty="0" smtClean="0">
                <a:latin typeface="+mn-ea"/>
                <a:ea typeface="+mn-ea"/>
              </a:rPr>
              <a:t>云数据推送平台实现源系统数据一次获取获、按需分发。</a:t>
            </a:r>
            <a:endParaRPr lang="en-US" altLang="zh-CN" sz="1200" b="0" dirty="0" smtClean="0">
              <a:latin typeface="+mn-ea"/>
              <a:ea typeface="+mn-ea"/>
            </a:endParaRPr>
          </a:p>
          <a:p>
            <a:r>
              <a:rPr lang="zh-CN" altLang="en-US" sz="1200" b="0" dirty="0" smtClean="0">
                <a:latin typeface="+mn-ea"/>
                <a:ea typeface="+mn-ea"/>
              </a:rPr>
              <a:t>平台采用</a:t>
            </a:r>
            <a:r>
              <a:rPr lang="en-US" altLang="zh-CN" sz="1200" b="0" dirty="0" err="1" smtClean="0">
                <a:latin typeface="+mn-ea"/>
                <a:ea typeface="+mn-ea"/>
              </a:rPr>
              <a:t>GoldenGate</a:t>
            </a:r>
            <a:r>
              <a:rPr lang="zh-CN" altLang="en-US" sz="1200" b="0" dirty="0" smtClean="0">
                <a:latin typeface="+mn-ea"/>
                <a:ea typeface="+mn-ea"/>
              </a:rPr>
              <a:t>、</a:t>
            </a:r>
            <a:r>
              <a:rPr lang="en-US" altLang="zh-CN" sz="1200" b="0" dirty="0" smtClean="0">
                <a:latin typeface="+mn-ea"/>
                <a:ea typeface="+mn-ea"/>
              </a:rPr>
              <a:t>JBUS</a:t>
            </a:r>
            <a:r>
              <a:rPr lang="zh-CN" altLang="en-US" sz="1200" b="0" dirty="0" smtClean="0">
                <a:latin typeface="+mn-ea"/>
                <a:ea typeface="+mn-ea"/>
              </a:rPr>
              <a:t>、</a:t>
            </a:r>
            <a:r>
              <a:rPr lang="en-US" altLang="zh-CN" sz="1200" b="0" dirty="0" smtClean="0">
                <a:latin typeface="+mn-ea"/>
                <a:ea typeface="+mn-ea"/>
              </a:rPr>
              <a:t>Flume</a:t>
            </a:r>
            <a:r>
              <a:rPr lang="zh-CN" altLang="en-US" sz="1200" b="0" dirty="0" smtClean="0">
                <a:latin typeface="+mn-ea"/>
                <a:ea typeface="+mn-ea"/>
              </a:rPr>
              <a:t>等技术获取增量数据，存储在</a:t>
            </a:r>
            <a:r>
              <a:rPr lang="en-US" altLang="zh-CN" sz="1200" b="0" dirty="0" smtClean="0">
                <a:latin typeface="+mn-ea"/>
                <a:ea typeface="+mn-ea"/>
              </a:rPr>
              <a:t>MySQL</a:t>
            </a:r>
            <a:r>
              <a:rPr lang="zh-CN" altLang="en-US" sz="1200" b="0" dirty="0" smtClean="0">
                <a:latin typeface="+mn-ea"/>
                <a:ea typeface="+mn-ea"/>
              </a:rPr>
              <a:t>集群</a:t>
            </a:r>
            <a:endParaRPr lang="en-US" altLang="zh-CN" sz="1200" b="0" dirty="0" smtClean="0">
              <a:latin typeface="+mn-ea"/>
              <a:ea typeface="+mn-ea"/>
            </a:endParaRPr>
          </a:p>
          <a:p>
            <a:r>
              <a:rPr lang="zh-CN" altLang="en-US" sz="1200" b="0" dirty="0" smtClean="0">
                <a:latin typeface="+mn-ea"/>
                <a:ea typeface="+mn-ea"/>
              </a:rPr>
              <a:t>平台按照接口规范生成文件，</a:t>
            </a:r>
            <a:r>
              <a:rPr lang="en-US" altLang="zh-CN" sz="1200" b="0" dirty="0" smtClean="0">
                <a:latin typeface="+mn-ea"/>
                <a:ea typeface="+mn-ea"/>
              </a:rPr>
              <a:t>LZO</a:t>
            </a:r>
            <a:r>
              <a:rPr lang="zh-CN" altLang="en-US" sz="1200" b="0" dirty="0" smtClean="0">
                <a:latin typeface="+mn-ea"/>
                <a:ea typeface="+mn-ea"/>
              </a:rPr>
              <a:t>压缩后，通过</a:t>
            </a:r>
            <a:r>
              <a:rPr lang="en-US" altLang="zh-CN" sz="1200" b="0" dirty="0" smtClean="0">
                <a:latin typeface="+mn-ea"/>
                <a:ea typeface="+mn-ea"/>
              </a:rPr>
              <a:t>FTP</a:t>
            </a:r>
            <a:r>
              <a:rPr lang="zh-CN" altLang="en-US" sz="1200" b="0" dirty="0" smtClean="0">
                <a:latin typeface="+mn-ea"/>
                <a:ea typeface="+mn-ea"/>
              </a:rPr>
              <a:t>传输到</a:t>
            </a:r>
            <a:r>
              <a:rPr lang="en-US" altLang="zh-CN" sz="1200" b="0" dirty="0" smtClean="0">
                <a:latin typeface="+mn-ea"/>
                <a:ea typeface="+mn-ea"/>
              </a:rPr>
              <a:t>NAS</a:t>
            </a:r>
            <a:r>
              <a:rPr lang="zh-CN" altLang="en-US" sz="1200" b="0" dirty="0" smtClean="0">
                <a:latin typeface="+mn-ea"/>
                <a:ea typeface="+mn-ea"/>
              </a:rPr>
              <a:t>指定目录</a:t>
            </a:r>
            <a:endParaRPr lang="zh-CN" altLang="en-US" sz="1200" b="0" dirty="0">
              <a:latin typeface="+mn-ea"/>
              <a:ea typeface="+mn-ea"/>
            </a:endParaRPr>
          </a:p>
        </p:txBody>
      </p:sp>
      <p:sp>
        <p:nvSpPr>
          <p:cNvPr id="133" name="文本占位符 2"/>
          <p:cNvSpPr txBox="1">
            <a:spLocks/>
          </p:cNvSpPr>
          <p:nvPr/>
        </p:nvSpPr>
        <p:spPr>
          <a:xfrm>
            <a:off x="0" y="1295130"/>
            <a:ext cx="3294131" cy="3313583"/>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r>
              <a:rPr lang="zh-CN" altLang="en-US" sz="1200" b="0" kern="0" dirty="0" smtClean="0">
                <a:latin typeface="+mn-ea"/>
                <a:ea typeface="+mn-ea"/>
              </a:rPr>
              <a:t>数据交换平台由</a:t>
            </a:r>
            <a:r>
              <a:rPr lang="en-US" altLang="zh-CN" sz="1200" b="0" kern="0" dirty="0">
                <a:latin typeface="+mn-ea"/>
                <a:ea typeface="+mn-ea"/>
              </a:rPr>
              <a:t>FTP</a:t>
            </a:r>
            <a:r>
              <a:rPr lang="zh-CN" altLang="en-US" sz="1200" b="0" kern="0" dirty="0" smtClean="0">
                <a:latin typeface="+mn-ea"/>
                <a:ea typeface="+mn-ea"/>
              </a:rPr>
              <a:t>服务器、加载服务器和</a:t>
            </a:r>
            <a:r>
              <a:rPr lang="en-US" altLang="zh-CN" sz="1200" b="0" kern="0" dirty="0" smtClean="0">
                <a:latin typeface="+mn-ea"/>
                <a:ea typeface="+mn-ea"/>
              </a:rPr>
              <a:t>NAS</a:t>
            </a:r>
            <a:r>
              <a:rPr lang="zh-CN" altLang="en-US" sz="1200" b="0" kern="0" dirty="0">
                <a:latin typeface="+mn-ea"/>
                <a:ea typeface="+mn-ea"/>
              </a:rPr>
              <a:t>存储</a:t>
            </a:r>
            <a:r>
              <a:rPr lang="zh-CN" altLang="en-US" sz="1200" b="0" kern="0" dirty="0" smtClean="0">
                <a:latin typeface="+mn-ea"/>
                <a:ea typeface="+mn-ea"/>
              </a:rPr>
              <a:t>组成，完成业务系统数据的获取、加载和归档</a:t>
            </a:r>
            <a:endParaRPr lang="en-US" altLang="zh-CN" sz="1200" b="0" kern="0" dirty="0" smtClean="0">
              <a:latin typeface="+mn-ea"/>
              <a:ea typeface="+mn-ea"/>
            </a:endParaRPr>
          </a:p>
          <a:p>
            <a:r>
              <a:rPr lang="en-US" altLang="zh-CN" sz="1200" b="0" kern="0" dirty="0">
                <a:latin typeface="+mn-ea"/>
                <a:ea typeface="+mn-ea"/>
              </a:rPr>
              <a:t>FTP</a:t>
            </a:r>
            <a:r>
              <a:rPr lang="zh-CN" altLang="en-US" sz="1200" b="0" kern="0" dirty="0" smtClean="0">
                <a:latin typeface="+mn-ea"/>
                <a:ea typeface="+mn-ea"/>
              </a:rPr>
              <a:t>服务器：利用</a:t>
            </a:r>
            <a:r>
              <a:rPr lang="en-US" altLang="zh-CN" sz="1200" b="0" kern="0" dirty="0" smtClean="0">
                <a:latin typeface="+mn-ea"/>
                <a:ea typeface="+mn-ea"/>
              </a:rPr>
              <a:t>LVS</a:t>
            </a:r>
            <a:r>
              <a:rPr lang="zh-CN" altLang="en-US" sz="1200" b="0" kern="0" dirty="0" smtClean="0">
                <a:latin typeface="+mn-ea"/>
                <a:ea typeface="+mn-ea"/>
              </a:rPr>
              <a:t>构成的</a:t>
            </a:r>
            <a:r>
              <a:rPr lang="en-US" altLang="zh-CN" sz="1200" b="0" kern="0" dirty="0" smtClean="0">
                <a:latin typeface="+mn-ea"/>
                <a:ea typeface="+mn-ea"/>
              </a:rPr>
              <a:t>FTP</a:t>
            </a:r>
            <a:r>
              <a:rPr lang="zh-CN" altLang="en-US" sz="1200" b="0" kern="0" dirty="0" smtClean="0">
                <a:latin typeface="+mn-ea"/>
                <a:ea typeface="+mn-ea"/>
              </a:rPr>
              <a:t>集群，接收云数据推送平台处理后的数据，存储在</a:t>
            </a:r>
            <a:r>
              <a:rPr lang="en-US" altLang="zh-CN" sz="1200" b="0" kern="0" dirty="0" smtClean="0">
                <a:latin typeface="+mn-ea"/>
                <a:ea typeface="+mn-ea"/>
              </a:rPr>
              <a:t>NAS</a:t>
            </a:r>
            <a:r>
              <a:rPr lang="zh-CN" altLang="en-US" sz="1200" b="0" kern="0" dirty="0" smtClean="0">
                <a:latin typeface="+mn-ea"/>
                <a:ea typeface="+mn-ea"/>
              </a:rPr>
              <a:t>集群的指定目录</a:t>
            </a:r>
            <a:endParaRPr lang="en-US" altLang="zh-CN" sz="1200" b="0" kern="0" dirty="0" smtClean="0">
              <a:latin typeface="+mn-ea"/>
              <a:ea typeface="+mn-ea"/>
            </a:endParaRPr>
          </a:p>
          <a:p>
            <a:r>
              <a:rPr lang="zh-CN" altLang="en-US" sz="1200" b="0" kern="0" dirty="0">
                <a:latin typeface="+mn-ea"/>
                <a:ea typeface="+mn-ea"/>
              </a:rPr>
              <a:t>加载</a:t>
            </a:r>
            <a:r>
              <a:rPr lang="zh-CN" altLang="en-US" sz="1200" b="0" kern="0" dirty="0" smtClean="0">
                <a:latin typeface="+mn-ea"/>
                <a:ea typeface="+mn-ea"/>
              </a:rPr>
              <a:t>服务器：部署</a:t>
            </a:r>
            <a:r>
              <a:rPr lang="en-US" altLang="zh-CN" sz="1200" b="0" kern="0" dirty="0" smtClean="0">
                <a:latin typeface="+mn-ea"/>
                <a:ea typeface="+mn-ea"/>
              </a:rPr>
              <a:t>ETL</a:t>
            </a:r>
            <a:r>
              <a:rPr lang="zh-CN" altLang="en-US" sz="1200" b="0" kern="0" dirty="0" smtClean="0">
                <a:latin typeface="+mn-ea"/>
                <a:ea typeface="+mn-ea"/>
              </a:rPr>
              <a:t>任务，实</a:t>
            </a:r>
            <a:r>
              <a:rPr lang="zh-CN" altLang="en-US" sz="1200" b="0" kern="0" dirty="0">
                <a:latin typeface="+mn-ea"/>
              </a:rPr>
              <a:t>现</a:t>
            </a:r>
            <a:r>
              <a:rPr lang="zh-CN" altLang="en-US" sz="1200" b="0" kern="0" dirty="0" smtClean="0">
                <a:latin typeface="+mn-ea"/>
                <a:ea typeface="+mn-ea"/>
              </a:rPr>
              <a:t>指定目录的文件到达监控、文件级检核、数据加载（</a:t>
            </a:r>
            <a:r>
              <a:rPr lang="en-US" altLang="zh-CN" sz="1200" b="0" kern="0" dirty="0" smtClean="0">
                <a:latin typeface="+mn-ea"/>
                <a:ea typeface="+mn-ea"/>
              </a:rPr>
              <a:t>Hive Load</a:t>
            </a:r>
            <a:r>
              <a:rPr lang="zh-CN" altLang="en-US" sz="1200" b="0" kern="0" dirty="0" smtClean="0">
                <a:latin typeface="+mn-ea"/>
                <a:ea typeface="+mn-ea"/>
              </a:rPr>
              <a:t>）到临时数据区，同时归档（</a:t>
            </a:r>
            <a:r>
              <a:rPr lang="en-US" altLang="zh-CN" sz="1200" b="0" kern="0" dirty="0" err="1" smtClean="0">
                <a:latin typeface="+mn-ea"/>
                <a:ea typeface="+mn-ea"/>
              </a:rPr>
              <a:t>copyfromlocal</a:t>
            </a:r>
            <a:r>
              <a:rPr lang="zh-CN" altLang="en-US" sz="1200" b="0" kern="0" dirty="0" smtClean="0">
                <a:latin typeface="+mn-ea"/>
                <a:ea typeface="+mn-ea"/>
              </a:rPr>
              <a:t>）历史数据区</a:t>
            </a:r>
            <a:endParaRPr lang="en-US" altLang="zh-CN" sz="1200" b="0" kern="0" dirty="0" smtClean="0">
              <a:latin typeface="+mn-ea"/>
              <a:ea typeface="+mn-ea"/>
            </a:endParaRPr>
          </a:p>
          <a:p>
            <a:r>
              <a:rPr lang="en-US" altLang="zh-CN" sz="1200" b="0" kern="0" dirty="0" smtClean="0">
                <a:latin typeface="+mn-ea"/>
                <a:ea typeface="+mn-ea"/>
              </a:rPr>
              <a:t>NAS</a:t>
            </a:r>
            <a:r>
              <a:rPr lang="zh-CN" altLang="en-US" sz="1200" b="0" kern="0" dirty="0" smtClean="0">
                <a:latin typeface="+mn-ea"/>
                <a:ea typeface="+mn-ea"/>
              </a:rPr>
              <a:t>集群：按照日期和源系统划分目录，缓存数据，支持日常数据交换</a:t>
            </a:r>
            <a:r>
              <a:rPr lang="zh-CN" altLang="en-US" sz="1200" b="0" kern="0" dirty="0">
                <a:latin typeface="+mn-ea"/>
                <a:ea typeface="+mn-ea"/>
              </a:rPr>
              <a:t>和</a:t>
            </a:r>
            <a:r>
              <a:rPr lang="en-US" altLang="zh-CN" sz="1200" b="0" kern="0" dirty="0" smtClean="0">
                <a:latin typeface="+mn-ea"/>
                <a:ea typeface="+mn-ea"/>
              </a:rPr>
              <a:t>ETL</a:t>
            </a:r>
            <a:endParaRPr lang="zh-CN" altLang="en-US" sz="1200" b="0" kern="0" dirty="0">
              <a:latin typeface="+mn-ea"/>
              <a:ea typeface="+mn-ea"/>
            </a:endParaRPr>
          </a:p>
        </p:txBody>
      </p:sp>
      <p:cxnSp>
        <p:nvCxnSpPr>
          <p:cNvPr id="137" name="直接连接符 136"/>
          <p:cNvCxnSpPr/>
          <p:nvPr/>
        </p:nvCxnSpPr>
        <p:spPr bwMode="auto">
          <a:xfrm flipH="1">
            <a:off x="223903" y="4752780"/>
            <a:ext cx="3168000" cy="0"/>
          </a:xfrm>
          <a:prstGeom prst="line">
            <a:avLst/>
          </a:prstGeom>
          <a:solidFill>
            <a:schemeClr val="accent1"/>
          </a:solidFill>
          <a:ln w="9525" cap="flat" cmpd="sng" algn="ctr">
            <a:solidFill>
              <a:schemeClr val="tx2"/>
            </a:solidFill>
            <a:prstDash val="sysDot"/>
            <a:round/>
            <a:headEnd type="none" w="med" len="med"/>
            <a:tailEnd type="none" w="med" len="med"/>
          </a:ln>
          <a:effectLst/>
        </p:spPr>
      </p:cxnSp>
      <p:sp>
        <p:nvSpPr>
          <p:cNvPr id="79" name="TextBox 78"/>
          <p:cNvSpPr txBox="1"/>
          <p:nvPr/>
        </p:nvSpPr>
        <p:spPr>
          <a:xfrm>
            <a:off x="6839945" y="1871460"/>
            <a:ext cx="1195887" cy="461665"/>
          </a:xfrm>
          <a:prstGeom prst="rect">
            <a:avLst/>
          </a:prstGeom>
          <a:noFill/>
        </p:spPr>
        <p:txBody>
          <a:bodyPr wrap="square" rtlCol="0" anchor="ctr">
            <a:spAutoFit/>
          </a:bodyPr>
          <a:lstStyle/>
          <a:p>
            <a:pPr algn="ctr"/>
            <a:r>
              <a:rPr lang="en-US" altLang="zh-CN" sz="2400" b="1" dirty="0" smtClean="0">
                <a:latin typeface="+mn-ea"/>
                <a:ea typeface="+mn-ea"/>
              </a:rPr>
              <a:t>……</a:t>
            </a:r>
            <a:endParaRPr lang="zh-CN" altLang="en-US" sz="2400" b="1" dirty="0">
              <a:latin typeface="+mn-ea"/>
              <a:ea typeface="+mn-ea"/>
            </a:endParaRPr>
          </a:p>
        </p:txBody>
      </p:sp>
      <p:sp>
        <p:nvSpPr>
          <p:cNvPr id="80" name="TextBox 79"/>
          <p:cNvSpPr txBox="1"/>
          <p:nvPr/>
        </p:nvSpPr>
        <p:spPr>
          <a:xfrm>
            <a:off x="6862711" y="3528219"/>
            <a:ext cx="1195887" cy="461665"/>
          </a:xfrm>
          <a:prstGeom prst="rect">
            <a:avLst/>
          </a:prstGeom>
          <a:noFill/>
        </p:spPr>
        <p:txBody>
          <a:bodyPr wrap="square" rtlCol="0" anchor="ctr">
            <a:spAutoFit/>
          </a:bodyPr>
          <a:lstStyle/>
          <a:p>
            <a:pPr algn="ctr"/>
            <a:r>
              <a:rPr lang="en-US" altLang="zh-CN" sz="2400" b="1" dirty="0" smtClean="0">
                <a:latin typeface="+mn-ea"/>
                <a:ea typeface="+mn-ea"/>
              </a:rPr>
              <a:t>……</a:t>
            </a:r>
            <a:endParaRPr lang="zh-CN" altLang="en-US" sz="2400" b="1" dirty="0">
              <a:latin typeface="+mn-ea"/>
              <a:ea typeface="+mn-ea"/>
            </a:endParaRPr>
          </a:p>
        </p:txBody>
      </p:sp>
      <p:sp>
        <p:nvSpPr>
          <p:cNvPr id="90" name="流程图: 多文档 89"/>
          <p:cNvSpPr/>
          <p:nvPr/>
        </p:nvSpPr>
        <p:spPr bwMode="auto">
          <a:xfrm>
            <a:off x="6047582" y="4860780"/>
            <a:ext cx="432000" cy="252000"/>
          </a:xfrm>
          <a:prstGeom prst="flowChartMultidocumen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w="3175" cap="flat" cmpd="sng" algn="ctr">
            <a:solidFill>
              <a:schemeClr val="tx2">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91" name="流程图: 多文档 90"/>
          <p:cNvSpPr/>
          <p:nvPr/>
        </p:nvSpPr>
        <p:spPr bwMode="auto">
          <a:xfrm>
            <a:off x="7344374" y="4860780"/>
            <a:ext cx="432000" cy="252000"/>
          </a:xfrm>
          <a:prstGeom prst="flowChartMultidocumen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w="3175" cap="flat" cmpd="sng" algn="ctr">
            <a:solidFill>
              <a:schemeClr val="tx2">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92" name="流程图: 多文档 91"/>
          <p:cNvSpPr/>
          <p:nvPr/>
        </p:nvSpPr>
        <p:spPr bwMode="auto">
          <a:xfrm>
            <a:off x="8640968" y="4860780"/>
            <a:ext cx="432000" cy="252000"/>
          </a:xfrm>
          <a:prstGeom prst="flowChartMultidocumen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1"/>
            <a:tileRect/>
          </a:gradFill>
          <a:ln w="3175" cap="flat" cmpd="sng" algn="ctr">
            <a:solidFill>
              <a:schemeClr val="tx2">
                <a:lumMod val="75000"/>
              </a:schemeClr>
            </a:solid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cxnSp>
        <p:nvCxnSpPr>
          <p:cNvPr id="93" name="直接箭头连接符 92"/>
          <p:cNvCxnSpPr/>
          <p:nvPr/>
        </p:nvCxnSpPr>
        <p:spPr bwMode="auto">
          <a:xfrm flipV="1">
            <a:off x="6293302" y="4687865"/>
            <a:ext cx="0" cy="2160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94" name="直接箭头连接符 93"/>
          <p:cNvCxnSpPr/>
          <p:nvPr/>
        </p:nvCxnSpPr>
        <p:spPr bwMode="auto">
          <a:xfrm flipV="1">
            <a:off x="7590094" y="4687865"/>
            <a:ext cx="0" cy="2160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95" name="直接箭头连接符 94"/>
          <p:cNvCxnSpPr/>
          <p:nvPr/>
        </p:nvCxnSpPr>
        <p:spPr bwMode="auto">
          <a:xfrm flipV="1">
            <a:off x="8886688" y="4687865"/>
            <a:ext cx="0" cy="2160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cxnSp>
        <p:nvCxnSpPr>
          <p:cNvPr id="138" name="直接箭头连接符 137"/>
          <p:cNvCxnSpPr/>
          <p:nvPr/>
        </p:nvCxnSpPr>
        <p:spPr bwMode="auto">
          <a:xfrm flipV="1">
            <a:off x="4678955" y="2807988"/>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39" name="直接箭头连接符 138"/>
          <p:cNvCxnSpPr/>
          <p:nvPr/>
        </p:nvCxnSpPr>
        <p:spPr bwMode="auto">
          <a:xfrm flipV="1">
            <a:off x="6191648" y="2807988"/>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40" name="直接箭头连接符 139"/>
          <p:cNvCxnSpPr/>
          <p:nvPr/>
        </p:nvCxnSpPr>
        <p:spPr bwMode="auto">
          <a:xfrm flipV="1">
            <a:off x="5399285" y="2807988"/>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151" name="Rectangle 3"/>
          <p:cNvSpPr>
            <a:spLocks noChangeArrowheads="1"/>
          </p:cNvSpPr>
          <p:nvPr/>
        </p:nvSpPr>
        <p:spPr bwMode="auto">
          <a:xfrm>
            <a:off x="8173958" y="3600252"/>
            <a:ext cx="3060000" cy="396000"/>
          </a:xfrm>
          <a:prstGeom prst="rect">
            <a:avLst/>
          </a:prstGeom>
          <a:gradFill rotWithShape="1">
            <a:gsLst>
              <a:gs pos="0">
                <a:srgbClr val="CCFF99"/>
              </a:gs>
              <a:gs pos="100000">
                <a:srgbClr val="CCFF99">
                  <a:gamma/>
                  <a:shade val="62745"/>
                  <a:invGamma/>
                  <a:alpha val="83000"/>
                </a:srgbClr>
              </a:gs>
            </a:gsLst>
            <a:path path="rect">
              <a:fillToRect l="100000" t="100000"/>
            </a:path>
          </a:gradFill>
          <a:ln w="9525">
            <a:noFill/>
            <a:miter lim="800000"/>
            <a:headEnd/>
            <a:tailEnd/>
          </a:ln>
          <a:effectLst>
            <a:prstShdw prst="shdw17" dist="17961" dir="2700000">
              <a:srgbClr val="CCFF99">
                <a:gamma/>
                <a:shade val="60000"/>
                <a:invGamma/>
              </a:srgbClr>
            </a:prstShdw>
          </a:effectLst>
        </p:spPr>
        <p:txBody>
          <a:bodyPr wrap="none" anchor="ctr"/>
          <a:lstStyle/>
          <a:p>
            <a:pPr algn="ctr"/>
            <a:r>
              <a:rPr lang="en-US" altLang="zh-CN" sz="1800" dirty="0">
                <a:latin typeface="+mn-ea"/>
              </a:rPr>
              <a:t>LVS </a:t>
            </a:r>
            <a:r>
              <a:rPr lang="zh-CN" altLang="en-US" sz="1800" dirty="0">
                <a:latin typeface="+mn-ea"/>
              </a:rPr>
              <a:t>集群： </a:t>
            </a:r>
            <a:r>
              <a:rPr lang="en-US" altLang="zh-CN" sz="1800" dirty="0" smtClean="0">
                <a:latin typeface="+mn-ea"/>
                <a:ea typeface="+mn-ea"/>
              </a:rPr>
              <a:t>FTP </a:t>
            </a:r>
            <a:r>
              <a:rPr lang="zh-CN" altLang="en-US" sz="1800" dirty="0" smtClean="0">
                <a:latin typeface="+mn-ea"/>
                <a:ea typeface="+mn-ea"/>
              </a:rPr>
              <a:t>服务器</a:t>
            </a:r>
            <a:r>
              <a:rPr lang="en-US" altLang="zh-CN" sz="1800" dirty="0" smtClean="0">
                <a:latin typeface="+mn-ea"/>
                <a:ea typeface="+mn-ea"/>
              </a:rPr>
              <a:t>#3</a:t>
            </a:r>
            <a:endParaRPr lang="en-US" sz="1800" dirty="0">
              <a:latin typeface="+mn-ea"/>
              <a:ea typeface="+mn-ea"/>
            </a:endParaRPr>
          </a:p>
        </p:txBody>
      </p:sp>
      <p:cxnSp>
        <p:nvCxnSpPr>
          <p:cNvPr id="158" name="直接箭头连接符 157"/>
          <p:cNvCxnSpPr/>
          <p:nvPr/>
        </p:nvCxnSpPr>
        <p:spPr bwMode="auto">
          <a:xfrm flipV="1">
            <a:off x="9000935" y="2807988"/>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59" name="直接箭头连接符 158"/>
          <p:cNvCxnSpPr/>
          <p:nvPr/>
        </p:nvCxnSpPr>
        <p:spPr bwMode="auto">
          <a:xfrm flipV="1">
            <a:off x="10513628" y="2807988"/>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60" name="直接箭头连接符 159"/>
          <p:cNvCxnSpPr/>
          <p:nvPr/>
        </p:nvCxnSpPr>
        <p:spPr bwMode="auto">
          <a:xfrm flipV="1">
            <a:off x="9721265" y="2807988"/>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70" name="直接箭头连接符 169"/>
          <p:cNvCxnSpPr/>
          <p:nvPr/>
        </p:nvCxnSpPr>
        <p:spPr bwMode="auto">
          <a:xfrm flipV="1">
            <a:off x="4895054" y="1295130"/>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71" name="直接箭头连接符 170"/>
          <p:cNvCxnSpPr/>
          <p:nvPr/>
        </p:nvCxnSpPr>
        <p:spPr bwMode="auto">
          <a:xfrm flipV="1">
            <a:off x="5975549" y="1295130"/>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74" name="直接箭头连接符 173"/>
          <p:cNvCxnSpPr/>
          <p:nvPr/>
        </p:nvCxnSpPr>
        <p:spPr bwMode="auto">
          <a:xfrm flipV="1">
            <a:off x="9361100" y="1295130"/>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75" name="直接箭头连接符 174"/>
          <p:cNvCxnSpPr/>
          <p:nvPr/>
        </p:nvCxnSpPr>
        <p:spPr bwMode="auto">
          <a:xfrm flipV="1">
            <a:off x="10513628" y="1295130"/>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17" name="直接箭头连接符 116"/>
          <p:cNvCxnSpPr/>
          <p:nvPr/>
        </p:nvCxnSpPr>
        <p:spPr bwMode="auto">
          <a:xfrm flipV="1">
            <a:off x="4613707" y="1485429"/>
            <a:ext cx="0" cy="3600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sp>
        <p:nvSpPr>
          <p:cNvPr id="76" name="Rectangle 3"/>
          <p:cNvSpPr>
            <a:spLocks noChangeArrowheads="1"/>
          </p:cNvSpPr>
          <p:nvPr/>
        </p:nvSpPr>
        <p:spPr bwMode="auto">
          <a:xfrm>
            <a:off x="3670259" y="1490279"/>
            <a:ext cx="3059998" cy="1314000"/>
          </a:xfrm>
          <a:prstGeom prst="rect">
            <a:avLst/>
          </a:prstGeom>
          <a:gradFill rotWithShape="1">
            <a:gsLst>
              <a:gs pos="0">
                <a:srgbClr val="CCFF99"/>
              </a:gs>
              <a:gs pos="100000">
                <a:srgbClr val="CCFF99">
                  <a:gamma/>
                  <a:shade val="62745"/>
                  <a:invGamma/>
                  <a:alpha val="83000"/>
                </a:srgbClr>
              </a:gs>
            </a:gsLst>
            <a:path path="rect">
              <a:fillToRect l="100000" t="100000"/>
            </a:path>
          </a:gradFill>
          <a:ln w="9525">
            <a:noFill/>
            <a:miter lim="800000"/>
            <a:headEnd/>
            <a:tailEnd/>
          </a:ln>
          <a:effectLst>
            <a:prstShdw prst="shdw17" dist="17961" dir="2700000">
              <a:srgbClr val="CCFF99">
                <a:gamma/>
                <a:shade val="60000"/>
                <a:invGamma/>
              </a:srgbClr>
            </a:prstShdw>
          </a:effectLst>
        </p:spPr>
        <p:txBody>
          <a:bodyPr wrap="none" anchor="ctr"/>
          <a:lstStyle/>
          <a:p>
            <a:endParaRPr lang="en-US" dirty="0"/>
          </a:p>
        </p:txBody>
      </p:sp>
      <p:sp>
        <p:nvSpPr>
          <p:cNvPr id="77" name="TextBox 76"/>
          <p:cNvSpPr txBox="1"/>
          <p:nvPr/>
        </p:nvSpPr>
        <p:spPr>
          <a:xfrm>
            <a:off x="3742526" y="1490279"/>
            <a:ext cx="400110" cy="1317610"/>
          </a:xfrm>
          <a:prstGeom prst="rect">
            <a:avLst/>
          </a:prstGeom>
          <a:noFill/>
        </p:spPr>
        <p:txBody>
          <a:bodyPr vert="eaVert" wrap="square" rtlCol="0" anchor="ctr">
            <a:spAutoFit/>
          </a:bodyPr>
          <a:lstStyle/>
          <a:p>
            <a:pPr algn="ctr"/>
            <a:r>
              <a:rPr lang="zh-CN" altLang="en-US" sz="1400" dirty="0" smtClean="0">
                <a:latin typeface="+mn-ea"/>
                <a:ea typeface="+mn-ea"/>
              </a:rPr>
              <a:t>加载服务器 </a:t>
            </a:r>
            <a:r>
              <a:rPr lang="en-US" altLang="zh-CN" sz="1400" dirty="0" smtClean="0">
                <a:latin typeface="+mn-ea"/>
                <a:ea typeface="+mn-ea"/>
              </a:rPr>
              <a:t>#1</a:t>
            </a:r>
            <a:endParaRPr lang="zh-CN" altLang="en-US" sz="1400" dirty="0">
              <a:latin typeface="+mn-ea"/>
              <a:ea typeface="+mn-ea"/>
            </a:endParaRPr>
          </a:p>
        </p:txBody>
      </p:sp>
      <p:grpSp>
        <p:nvGrpSpPr>
          <p:cNvPr id="3" name="组合 2"/>
          <p:cNvGrpSpPr/>
          <p:nvPr/>
        </p:nvGrpSpPr>
        <p:grpSpPr>
          <a:xfrm>
            <a:off x="4142636" y="1653274"/>
            <a:ext cx="2409177" cy="988010"/>
            <a:chOff x="4318786" y="1655361"/>
            <a:chExt cx="2233027" cy="988010"/>
          </a:xfrm>
        </p:grpSpPr>
        <p:sp>
          <p:nvSpPr>
            <p:cNvPr id="100" name="Rectangle 343"/>
            <p:cNvSpPr>
              <a:spLocks noChangeArrowheads="1"/>
            </p:cNvSpPr>
            <p:nvPr/>
          </p:nvSpPr>
          <p:spPr bwMode="auto">
            <a:xfrm>
              <a:off x="5435813" y="1655361"/>
              <a:ext cx="1116000" cy="324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488" tIns="44450" rIns="90488" bIns="44450" anchor="ctr"/>
            <a:lstStyle/>
            <a:p>
              <a:pPr algn="ctr"/>
              <a:r>
                <a:rPr lang="zh-CN" altLang="en-US" sz="1400" dirty="0" smtClean="0">
                  <a:solidFill>
                    <a:schemeClr val="tx1"/>
                  </a:solidFill>
                  <a:latin typeface="+mn-ea"/>
                  <a:ea typeface="+mn-ea"/>
                </a:rPr>
                <a:t>文件加载</a:t>
              </a:r>
              <a:endParaRPr lang="zh-CN" altLang="en-US" sz="1400" dirty="0">
                <a:solidFill>
                  <a:schemeClr val="tx1"/>
                </a:solidFill>
                <a:latin typeface="+mn-ea"/>
                <a:ea typeface="+mn-ea"/>
              </a:endParaRPr>
            </a:p>
          </p:txBody>
        </p:sp>
        <p:sp>
          <p:nvSpPr>
            <p:cNvPr id="118" name="Rectangle 343"/>
            <p:cNvSpPr>
              <a:spLocks noChangeArrowheads="1"/>
            </p:cNvSpPr>
            <p:nvPr/>
          </p:nvSpPr>
          <p:spPr bwMode="auto">
            <a:xfrm>
              <a:off x="4318787" y="1655361"/>
              <a:ext cx="1116000" cy="324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488" tIns="44450" rIns="90488" bIns="44450" anchor="ctr"/>
            <a:lstStyle/>
            <a:p>
              <a:pPr algn="ctr"/>
              <a:r>
                <a:rPr lang="zh-CN" altLang="en-US" sz="1400" dirty="0" smtClean="0">
                  <a:solidFill>
                    <a:schemeClr val="tx1"/>
                  </a:solidFill>
                  <a:latin typeface="+mn-ea"/>
                  <a:ea typeface="+mn-ea"/>
                </a:rPr>
                <a:t>文件归档</a:t>
              </a:r>
              <a:endParaRPr lang="zh-CN" altLang="en-US" sz="1400" dirty="0">
                <a:solidFill>
                  <a:schemeClr val="tx1"/>
                </a:solidFill>
                <a:latin typeface="+mn-ea"/>
                <a:ea typeface="+mn-ea"/>
              </a:endParaRPr>
            </a:p>
          </p:txBody>
        </p:sp>
        <p:sp>
          <p:nvSpPr>
            <p:cNvPr id="78" name="Rectangle 343"/>
            <p:cNvSpPr>
              <a:spLocks noChangeArrowheads="1"/>
            </p:cNvSpPr>
            <p:nvPr/>
          </p:nvSpPr>
          <p:spPr bwMode="auto">
            <a:xfrm>
              <a:off x="4318786" y="2318807"/>
              <a:ext cx="2232000" cy="324564"/>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488" tIns="44450" rIns="90488" bIns="44450" anchor="ctr"/>
            <a:lstStyle/>
            <a:p>
              <a:pPr algn="ctr"/>
              <a:r>
                <a:rPr lang="zh-CN" altLang="en-US" sz="1400" dirty="0">
                  <a:latin typeface="+mn-ea"/>
                  <a:ea typeface="+mn-ea"/>
                </a:rPr>
                <a:t>文件</a:t>
              </a:r>
              <a:r>
                <a:rPr lang="zh-CN" altLang="en-US" sz="1400" dirty="0" smtClean="0">
                  <a:latin typeface="+mn-ea"/>
                  <a:ea typeface="+mn-ea"/>
                </a:rPr>
                <a:t>到达</a:t>
              </a:r>
              <a:r>
                <a:rPr lang="zh-CN" altLang="en-US" sz="1400" dirty="0">
                  <a:latin typeface="+mn-ea"/>
                  <a:ea typeface="+mn-ea"/>
                </a:rPr>
                <a:t>事件</a:t>
              </a:r>
              <a:r>
                <a:rPr lang="zh-CN" altLang="en-US" sz="1400" dirty="0" smtClean="0">
                  <a:latin typeface="+mn-ea"/>
                  <a:ea typeface="+mn-ea"/>
                </a:rPr>
                <a:t>监控</a:t>
              </a:r>
              <a:endParaRPr lang="zh-CN" altLang="en-US" sz="1400" dirty="0">
                <a:solidFill>
                  <a:schemeClr val="tx1"/>
                </a:solidFill>
                <a:latin typeface="+mn-ea"/>
                <a:ea typeface="+mn-ea"/>
              </a:endParaRPr>
            </a:p>
          </p:txBody>
        </p:sp>
        <p:sp>
          <p:nvSpPr>
            <p:cNvPr id="82" name="Rectangle 343"/>
            <p:cNvSpPr>
              <a:spLocks noChangeArrowheads="1"/>
            </p:cNvSpPr>
            <p:nvPr/>
          </p:nvSpPr>
          <p:spPr bwMode="auto">
            <a:xfrm>
              <a:off x="4318787" y="1986802"/>
              <a:ext cx="2232000" cy="324564"/>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488" tIns="44450" rIns="90488" bIns="44450" anchor="ctr"/>
            <a:lstStyle/>
            <a:p>
              <a:pPr algn="ctr"/>
              <a:r>
                <a:rPr lang="zh-CN" altLang="en-US" sz="1400" dirty="0" smtClean="0">
                  <a:solidFill>
                    <a:schemeClr val="tx1"/>
                  </a:solidFill>
                  <a:latin typeface="+mn-ea"/>
                  <a:ea typeface="+mn-ea"/>
                </a:rPr>
                <a:t>文件级检核</a:t>
              </a:r>
              <a:endParaRPr lang="zh-CN" altLang="en-US" sz="1400" dirty="0">
                <a:solidFill>
                  <a:schemeClr val="tx1"/>
                </a:solidFill>
                <a:latin typeface="+mn-ea"/>
                <a:ea typeface="+mn-ea"/>
              </a:endParaRPr>
            </a:p>
          </p:txBody>
        </p:sp>
      </p:grpSp>
      <p:cxnSp>
        <p:nvCxnSpPr>
          <p:cNvPr id="83" name="直接箭头连接符 82"/>
          <p:cNvCxnSpPr/>
          <p:nvPr/>
        </p:nvCxnSpPr>
        <p:spPr bwMode="auto">
          <a:xfrm flipV="1">
            <a:off x="9117408" y="1485429"/>
            <a:ext cx="0" cy="360000"/>
          </a:xfrm>
          <a:prstGeom prst="straightConnector1">
            <a:avLst/>
          </a:prstGeom>
          <a:solidFill>
            <a:schemeClr val="accent1"/>
          </a:solidFill>
          <a:ln w="12700" cap="flat" cmpd="sng" algn="ctr">
            <a:solidFill>
              <a:schemeClr val="tx1"/>
            </a:solidFill>
            <a:prstDash val="solid"/>
            <a:round/>
            <a:headEnd type="none" w="med" len="med"/>
            <a:tailEnd type="triangle" w="med" len="med"/>
          </a:ln>
          <a:effectLst/>
        </p:spPr>
      </p:cxnSp>
      <p:sp>
        <p:nvSpPr>
          <p:cNvPr id="84" name="Rectangle 3"/>
          <p:cNvSpPr>
            <a:spLocks noChangeArrowheads="1"/>
          </p:cNvSpPr>
          <p:nvPr/>
        </p:nvSpPr>
        <p:spPr bwMode="auto">
          <a:xfrm>
            <a:off x="8173960" y="1490279"/>
            <a:ext cx="3059998" cy="1314000"/>
          </a:xfrm>
          <a:prstGeom prst="rect">
            <a:avLst/>
          </a:prstGeom>
          <a:gradFill rotWithShape="1">
            <a:gsLst>
              <a:gs pos="0">
                <a:srgbClr val="CCFF99"/>
              </a:gs>
              <a:gs pos="100000">
                <a:srgbClr val="CCFF99">
                  <a:gamma/>
                  <a:shade val="62745"/>
                  <a:invGamma/>
                  <a:alpha val="83000"/>
                </a:srgbClr>
              </a:gs>
            </a:gsLst>
            <a:path path="rect">
              <a:fillToRect l="100000" t="100000"/>
            </a:path>
          </a:gradFill>
          <a:ln w="9525">
            <a:noFill/>
            <a:miter lim="800000"/>
            <a:headEnd/>
            <a:tailEnd/>
          </a:ln>
          <a:effectLst>
            <a:prstShdw prst="shdw17" dist="17961" dir="2700000">
              <a:srgbClr val="CCFF99">
                <a:gamma/>
                <a:shade val="60000"/>
                <a:invGamma/>
              </a:srgbClr>
            </a:prstShdw>
          </a:effectLst>
        </p:spPr>
        <p:txBody>
          <a:bodyPr wrap="none" anchor="ctr"/>
          <a:lstStyle/>
          <a:p>
            <a:endParaRPr lang="en-US" dirty="0"/>
          </a:p>
        </p:txBody>
      </p:sp>
      <p:sp>
        <p:nvSpPr>
          <p:cNvPr id="85" name="TextBox 84"/>
          <p:cNvSpPr txBox="1"/>
          <p:nvPr/>
        </p:nvSpPr>
        <p:spPr>
          <a:xfrm>
            <a:off x="8246227" y="1490279"/>
            <a:ext cx="400110" cy="1317610"/>
          </a:xfrm>
          <a:prstGeom prst="rect">
            <a:avLst/>
          </a:prstGeom>
          <a:noFill/>
        </p:spPr>
        <p:txBody>
          <a:bodyPr vert="eaVert" wrap="square" rtlCol="0" anchor="ctr">
            <a:spAutoFit/>
          </a:bodyPr>
          <a:lstStyle/>
          <a:p>
            <a:pPr algn="ctr"/>
            <a:r>
              <a:rPr lang="zh-CN" altLang="en-US" sz="1400" dirty="0" smtClean="0">
                <a:latin typeface="+mn-ea"/>
                <a:ea typeface="+mn-ea"/>
              </a:rPr>
              <a:t>加载服务器 </a:t>
            </a:r>
            <a:r>
              <a:rPr lang="en-US" altLang="zh-CN" sz="1400" dirty="0" smtClean="0">
                <a:latin typeface="+mn-ea"/>
                <a:ea typeface="+mn-ea"/>
              </a:rPr>
              <a:t>#4</a:t>
            </a:r>
            <a:endParaRPr lang="zh-CN" altLang="en-US" sz="1400" dirty="0">
              <a:latin typeface="+mn-ea"/>
              <a:ea typeface="+mn-ea"/>
            </a:endParaRPr>
          </a:p>
        </p:txBody>
      </p:sp>
      <p:grpSp>
        <p:nvGrpSpPr>
          <p:cNvPr id="86" name="组合 85"/>
          <p:cNvGrpSpPr/>
          <p:nvPr/>
        </p:nvGrpSpPr>
        <p:grpSpPr>
          <a:xfrm>
            <a:off x="8646337" y="1653274"/>
            <a:ext cx="2409177" cy="988010"/>
            <a:chOff x="4318786" y="1655361"/>
            <a:chExt cx="2233027" cy="988010"/>
          </a:xfrm>
        </p:grpSpPr>
        <p:sp>
          <p:nvSpPr>
            <p:cNvPr id="87" name="Rectangle 343"/>
            <p:cNvSpPr>
              <a:spLocks noChangeArrowheads="1"/>
            </p:cNvSpPr>
            <p:nvPr/>
          </p:nvSpPr>
          <p:spPr bwMode="auto">
            <a:xfrm>
              <a:off x="5435813" y="1655361"/>
              <a:ext cx="1116000" cy="324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488" tIns="44450" rIns="90488" bIns="44450" anchor="ctr"/>
            <a:lstStyle/>
            <a:p>
              <a:pPr algn="ctr"/>
              <a:r>
                <a:rPr lang="zh-CN" altLang="en-US" sz="1400" dirty="0" smtClean="0">
                  <a:solidFill>
                    <a:schemeClr val="tx1"/>
                  </a:solidFill>
                  <a:latin typeface="+mn-ea"/>
                  <a:ea typeface="+mn-ea"/>
                </a:rPr>
                <a:t>文件加载</a:t>
              </a:r>
              <a:endParaRPr lang="zh-CN" altLang="en-US" sz="1400" dirty="0">
                <a:solidFill>
                  <a:schemeClr val="tx1"/>
                </a:solidFill>
                <a:latin typeface="+mn-ea"/>
                <a:ea typeface="+mn-ea"/>
              </a:endParaRPr>
            </a:p>
          </p:txBody>
        </p:sp>
        <p:sp>
          <p:nvSpPr>
            <p:cNvPr id="88" name="Rectangle 343"/>
            <p:cNvSpPr>
              <a:spLocks noChangeArrowheads="1"/>
            </p:cNvSpPr>
            <p:nvPr/>
          </p:nvSpPr>
          <p:spPr bwMode="auto">
            <a:xfrm>
              <a:off x="4318787" y="1655361"/>
              <a:ext cx="1116000" cy="324000"/>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488" tIns="44450" rIns="90488" bIns="44450" anchor="ctr"/>
            <a:lstStyle/>
            <a:p>
              <a:pPr algn="ctr"/>
              <a:r>
                <a:rPr lang="zh-CN" altLang="en-US" sz="1400" dirty="0" smtClean="0">
                  <a:solidFill>
                    <a:schemeClr val="tx1"/>
                  </a:solidFill>
                  <a:latin typeface="+mn-ea"/>
                  <a:ea typeface="+mn-ea"/>
                </a:rPr>
                <a:t>文件归档</a:t>
              </a:r>
              <a:endParaRPr lang="zh-CN" altLang="en-US" sz="1400" dirty="0">
                <a:solidFill>
                  <a:schemeClr val="tx1"/>
                </a:solidFill>
                <a:latin typeface="+mn-ea"/>
                <a:ea typeface="+mn-ea"/>
              </a:endParaRPr>
            </a:p>
          </p:txBody>
        </p:sp>
        <p:sp>
          <p:nvSpPr>
            <p:cNvPr id="89" name="Rectangle 343"/>
            <p:cNvSpPr>
              <a:spLocks noChangeArrowheads="1"/>
            </p:cNvSpPr>
            <p:nvPr/>
          </p:nvSpPr>
          <p:spPr bwMode="auto">
            <a:xfrm>
              <a:off x="4318786" y="2318807"/>
              <a:ext cx="2232000" cy="324564"/>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488" tIns="44450" rIns="90488" bIns="44450" anchor="ctr"/>
            <a:lstStyle/>
            <a:p>
              <a:pPr algn="ctr"/>
              <a:r>
                <a:rPr lang="zh-CN" altLang="en-US" sz="1400" dirty="0">
                  <a:latin typeface="+mn-ea"/>
                  <a:ea typeface="+mn-ea"/>
                </a:rPr>
                <a:t>文件</a:t>
              </a:r>
              <a:r>
                <a:rPr lang="zh-CN" altLang="en-US" sz="1400" dirty="0" smtClean="0">
                  <a:latin typeface="+mn-ea"/>
                  <a:ea typeface="+mn-ea"/>
                </a:rPr>
                <a:t>到达</a:t>
              </a:r>
              <a:r>
                <a:rPr lang="zh-CN" altLang="en-US" sz="1400" dirty="0">
                  <a:latin typeface="+mn-ea"/>
                  <a:ea typeface="+mn-ea"/>
                </a:rPr>
                <a:t>事件</a:t>
              </a:r>
              <a:r>
                <a:rPr lang="zh-CN" altLang="en-US" sz="1400" dirty="0" smtClean="0">
                  <a:latin typeface="+mn-ea"/>
                  <a:ea typeface="+mn-ea"/>
                </a:rPr>
                <a:t>监控</a:t>
              </a:r>
              <a:endParaRPr lang="zh-CN" altLang="en-US" sz="1400" dirty="0">
                <a:solidFill>
                  <a:schemeClr val="tx1"/>
                </a:solidFill>
                <a:latin typeface="+mn-ea"/>
                <a:ea typeface="+mn-ea"/>
              </a:endParaRPr>
            </a:p>
          </p:txBody>
        </p:sp>
        <p:sp>
          <p:nvSpPr>
            <p:cNvPr id="96" name="Rectangle 343"/>
            <p:cNvSpPr>
              <a:spLocks noChangeArrowheads="1"/>
            </p:cNvSpPr>
            <p:nvPr/>
          </p:nvSpPr>
          <p:spPr bwMode="auto">
            <a:xfrm>
              <a:off x="4318787" y="1986802"/>
              <a:ext cx="2232000" cy="324564"/>
            </a:xfrm>
            <a:prstGeom prst="rect">
              <a:avLst/>
            </a:prstGeom>
            <a:ln>
              <a:headEnd/>
              <a:tailEnd/>
            </a:ln>
          </p:spPr>
          <p:style>
            <a:lnRef idx="1">
              <a:schemeClr val="accent5"/>
            </a:lnRef>
            <a:fillRef idx="2">
              <a:schemeClr val="accent5"/>
            </a:fillRef>
            <a:effectRef idx="1">
              <a:schemeClr val="accent5"/>
            </a:effectRef>
            <a:fontRef idx="minor">
              <a:schemeClr val="dk1"/>
            </a:fontRef>
          </p:style>
          <p:txBody>
            <a:bodyPr wrap="none" lIns="90488" tIns="44450" rIns="90488" bIns="44450" anchor="ctr"/>
            <a:lstStyle/>
            <a:p>
              <a:pPr algn="ctr"/>
              <a:r>
                <a:rPr lang="zh-CN" altLang="en-US" sz="1400" dirty="0" smtClean="0">
                  <a:solidFill>
                    <a:schemeClr val="tx1"/>
                  </a:solidFill>
                  <a:latin typeface="+mn-ea"/>
                  <a:ea typeface="+mn-ea"/>
                </a:rPr>
                <a:t>文件级检核</a:t>
              </a:r>
              <a:endParaRPr lang="zh-CN" altLang="en-US" sz="1400" dirty="0">
                <a:solidFill>
                  <a:schemeClr val="tx1"/>
                </a:solidFill>
                <a:latin typeface="+mn-ea"/>
                <a:ea typeface="+mn-ea"/>
              </a:endParaRPr>
            </a:p>
          </p:txBody>
        </p:sp>
      </p:grpSp>
      <p:sp>
        <p:nvSpPr>
          <p:cNvPr id="97" name="Rectangle 3"/>
          <p:cNvSpPr>
            <a:spLocks noChangeArrowheads="1"/>
          </p:cNvSpPr>
          <p:nvPr/>
        </p:nvSpPr>
        <p:spPr bwMode="auto">
          <a:xfrm>
            <a:off x="3678921" y="3621783"/>
            <a:ext cx="3060000" cy="396000"/>
          </a:xfrm>
          <a:prstGeom prst="rect">
            <a:avLst/>
          </a:prstGeom>
          <a:gradFill rotWithShape="1">
            <a:gsLst>
              <a:gs pos="0">
                <a:srgbClr val="CCFF99"/>
              </a:gs>
              <a:gs pos="100000">
                <a:srgbClr val="CCFF99">
                  <a:gamma/>
                  <a:shade val="62745"/>
                  <a:invGamma/>
                  <a:alpha val="83000"/>
                </a:srgbClr>
              </a:gs>
            </a:gsLst>
            <a:path path="rect">
              <a:fillToRect l="100000" t="100000"/>
            </a:path>
          </a:gradFill>
          <a:ln w="9525">
            <a:noFill/>
            <a:miter lim="800000"/>
            <a:headEnd/>
            <a:tailEnd/>
          </a:ln>
          <a:effectLst>
            <a:prstShdw prst="shdw17" dist="17961" dir="2700000">
              <a:srgbClr val="CCFF99">
                <a:gamma/>
                <a:shade val="60000"/>
                <a:invGamma/>
              </a:srgbClr>
            </a:prstShdw>
          </a:effectLst>
        </p:spPr>
        <p:txBody>
          <a:bodyPr wrap="none" anchor="ctr"/>
          <a:lstStyle/>
          <a:p>
            <a:pPr algn="ctr"/>
            <a:r>
              <a:rPr lang="en-US" altLang="zh-CN" sz="1800" dirty="0">
                <a:latin typeface="+mn-ea"/>
              </a:rPr>
              <a:t>LVS </a:t>
            </a:r>
            <a:r>
              <a:rPr lang="zh-CN" altLang="en-US" sz="1800" dirty="0">
                <a:latin typeface="+mn-ea"/>
              </a:rPr>
              <a:t>集群： </a:t>
            </a:r>
            <a:r>
              <a:rPr lang="en-US" altLang="zh-CN" sz="1800" dirty="0" smtClean="0">
                <a:latin typeface="+mn-ea"/>
                <a:ea typeface="+mn-ea"/>
              </a:rPr>
              <a:t>FTP </a:t>
            </a:r>
            <a:r>
              <a:rPr lang="zh-CN" altLang="en-US" sz="1800" dirty="0" smtClean="0">
                <a:latin typeface="+mn-ea"/>
                <a:ea typeface="+mn-ea"/>
              </a:rPr>
              <a:t>服务器</a:t>
            </a:r>
            <a:r>
              <a:rPr lang="en-US" altLang="zh-CN" sz="1800" dirty="0" smtClean="0">
                <a:latin typeface="+mn-ea"/>
                <a:ea typeface="+mn-ea"/>
              </a:rPr>
              <a:t>#1</a:t>
            </a:r>
            <a:endParaRPr lang="en-US" sz="1800" dirty="0">
              <a:latin typeface="+mn-ea"/>
              <a:ea typeface="+mn-ea"/>
            </a:endParaRPr>
          </a:p>
        </p:txBody>
      </p:sp>
      <p:cxnSp>
        <p:nvCxnSpPr>
          <p:cNvPr id="101" name="直接箭头连接符 100"/>
          <p:cNvCxnSpPr/>
          <p:nvPr/>
        </p:nvCxnSpPr>
        <p:spPr bwMode="auto">
          <a:xfrm flipV="1">
            <a:off x="4678955" y="3384252"/>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02" name="直接箭头连接符 101"/>
          <p:cNvCxnSpPr/>
          <p:nvPr/>
        </p:nvCxnSpPr>
        <p:spPr bwMode="auto">
          <a:xfrm flipV="1">
            <a:off x="6191648" y="3384252"/>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07" name="直接箭头连接符 106"/>
          <p:cNvCxnSpPr/>
          <p:nvPr/>
        </p:nvCxnSpPr>
        <p:spPr bwMode="auto">
          <a:xfrm flipV="1">
            <a:off x="5399285" y="3384252"/>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08" name="直接箭头连接符 107"/>
          <p:cNvCxnSpPr/>
          <p:nvPr/>
        </p:nvCxnSpPr>
        <p:spPr bwMode="auto">
          <a:xfrm flipV="1">
            <a:off x="9000935" y="3384252"/>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09" name="直接箭头连接符 108"/>
          <p:cNvCxnSpPr/>
          <p:nvPr/>
        </p:nvCxnSpPr>
        <p:spPr bwMode="auto">
          <a:xfrm flipV="1">
            <a:off x="10513628" y="3384252"/>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11" name="直接箭头连接符 110"/>
          <p:cNvCxnSpPr/>
          <p:nvPr/>
        </p:nvCxnSpPr>
        <p:spPr bwMode="auto">
          <a:xfrm flipV="1">
            <a:off x="9721265" y="3384252"/>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
        <p:nvSpPr>
          <p:cNvPr id="112" name="Rectangle 3"/>
          <p:cNvSpPr>
            <a:spLocks noChangeArrowheads="1"/>
          </p:cNvSpPr>
          <p:nvPr/>
        </p:nvSpPr>
        <p:spPr bwMode="auto">
          <a:xfrm>
            <a:off x="6013265" y="4284747"/>
            <a:ext cx="3060000" cy="396000"/>
          </a:xfrm>
          <a:prstGeom prst="rect">
            <a:avLst/>
          </a:prstGeom>
          <a:gradFill rotWithShape="1">
            <a:gsLst>
              <a:gs pos="0">
                <a:srgbClr val="CCFF99"/>
              </a:gs>
              <a:gs pos="100000">
                <a:srgbClr val="CCFF99">
                  <a:gamma/>
                  <a:shade val="62745"/>
                  <a:invGamma/>
                  <a:alpha val="83000"/>
                </a:srgbClr>
              </a:gs>
            </a:gsLst>
            <a:path path="rect">
              <a:fillToRect l="100000" t="100000"/>
            </a:path>
          </a:gradFill>
          <a:ln w="9525">
            <a:noFill/>
            <a:miter lim="800000"/>
            <a:headEnd/>
            <a:tailEnd/>
          </a:ln>
          <a:effectLst>
            <a:prstShdw prst="shdw17" dist="17961" dir="2700000">
              <a:srgbClr val="CCFF99">
                <a:gamma/>
                <a:shade val="60000"/>
                <a:invGamma/>
              </a:srgbClr>
            </a:prstShdw>
          </a:effectLst>
        </p:spPr>
        <p:txBody>
          <a:bodyPr wrap="none" anchor="ctr"/>
          <a:lstStyle/>
          <a:p>
            <a:pPr algn="ctr"/>
            <a:r>
              <a:rPr lang="en-US" altLang="zh-CN" sz="1800" dirty="0" smtClean="0">
                <a:latin typeface="+mn-ea"/>
                <a:ea typeface="+mn-ea"/>
              </a:rPr>
              <a:t>LVS </a:t>
            </a:r>
            <a:r>
              <a:rPr lang="zh-CN" altLang="en-US" sz="1800" dirty="0" smtClean="0">
                <a:latin typeface="+mn-ea"/>
                <a:ea typeface="+mn-ea"/>
              </a:rPr>
              <a:t>集群：负载均衡服务器</a:t>
            </a:r>
            <a:endParaRPr lang="en-US" sz="1800" dirty="0">
              <a:latin typeface="+mn-ea"/>
              <a:ea typeface="+mn-ea"/>
            </a:endParaRPr>
          </a:p>
        </p:txBody>
      </p:sp>
      <p:sp>
        <p:nvSpPr>
          <p:cNvPr id="113" name="TextBox 112"/>
          <p:cNvSpPr txBox="1"/>
          <p:nvPr/>
        </p:nvSpPr>
        <p:spPr>
          <a:xfrm>
            <a:off x="6292355" y="4608714"/>
            <a:ext cx="1195887" cy="461665"/>
          </a:xfrm>
          <a:prstGeom prst="rect">
            <a:avLst/>
          </a:prstGeom>
          <a:noFill/>
        </p:spPr>
        <p:txBody>
          <a:bodyPr wrap="square" rtlCol="0" anchor="ctr">
            <a:spAutoFit/>
          </a:bodyPr>
          <a:lstStyle/>
          <a:p>
            <a:pPr algn="ctr"/>
            <a:r>
              <a:rPr lang="en-US" altLang="zh-CN" sz="2400" b="1" dirty="0" smtClean="0">
                <a:latin typeface="+mn-ea"/>
                <a:ea typeface="+mn-ea"/>
              </a:rPr>
              <a:t>……</a:t>
            </a:r>
            <a:endParaRPr lang="zh-CN" altLang="en-US" sz="2400" b="1" dirty="0">
              <a:latin typeface="+mn-ea"/>
              <a:ea typeface="+mn-ea"/>
            </a:endParaRPr>
          </a:p>
        </p:txBody>
      </p:sp>
      <p:sp>
        <p:nvSpPr>
          <p:cNvPr id="114" name="TextBox 113"/>
          <p:cNvSpPr txBox="1"/>
          <p:nvPr/>
        </p:nvSpPr>
        <p:spPr>
          <a:xfrm>
            <a:off x="7632308" y="4608714"/>
            <a:ext cx="1195887" cy="461665"/>
          </a:xfrm>
          <a:prstGeom prst="rect">
            <a:avLst/>
          </a:prstGeom>
          <a:noFill/>
        </p:spPr>
        <p:txBody>
          <a:bodyPr wrap="square" rtlCol="0" anchor="ctr">
            <a:spAutoFit/>
          </a:bodyPr>
          <a:lstStyle/>
          <a:p>
            <a:pPr algn="ctr"/>
            <a:r>
              <a:rPr lang="en-US" altLang="zh-CN" sz="2400" b="1" dirty="0" smtClean="0">
                <a:latin typeface="+mn-ea"/>
                <a:ea typeface="+mn-ea"/>
              </a:rPr>
              <a:t>……</a:t>
            </a:r>
            <a:endParaRPr lang="zh-CN" altLang="en-US" sz="2400" b="1" dirty="0">
              <a:latin typeface="+mn-ea"/>
              <a:ea typeface="+mn-ea"/>
            </a:endParaRPr>
          </a:p>
        </p:txBody>
      </p:sp>
      <p:cxnSp>
        <p:nvCxnSpPr>
          <p:cNvPr id="115" name="直接箭头连接符 114"/>
          <p:cNvCxnSpPr/>
          <p:nvPr/>
        </p:nvCxnSpPr>
        <p:spPr bwMode="auto">
          <a:xfrm flipV="1">
            <a:off x="8439695" y="4017783"/>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16" name="直接箭头连接符 115"/>
          <p:cNvCxnSpPr/>
          <p:nvPr/>
        </p:nvCxnSpPr>
        <p:spPr bwMode="auto">
          <a:xfrm flipV="1">
            <a:off x="8646338" y="4017783"/>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19" name="直接箭头连接符 118"/>
          <p:cNvCxnSpPr/>
          <p:nvPr/>
        </p:nvCxnSpPr>
        <p:spPr bwMode="auto">
          <a:xfrm flipV="1">
            <a:off x="8850625" y="4017783"/>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20" name="直接箭头连接符 119"/>
          <p:cNvCxnSpPr/>
          <p:nvPr/>
        </p:nvCxnSpPr>
        <p:spPr bwMode="auto">
          <a:xfrm flipV="1">
            <a:off x="6183379" y="4017783"/>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21" name="直接箭头连接符 120"/>
          <p:cNvCxnSpPr/>
          <p:nvPr/>
        </p:nvCxnSpPr>
        <p:spPr bwMode="auto">
          <a:xfrm flipV="1">
            <a:off x="6390022" y="4017783"/>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cxnSp>
        <p:nvCxnSpPr>
          <p:cNvPr id="122" name="直接箭头连接符 121"/>
          <p:cNvCxnSpPr/>
          <p:nvPr/>
        </p:nvCxnSpPr>
        <p:spPr bwMode="auto">
          <a:xfrm flipV="1">
            <a:off x="6594309" y="4017783"/>
            <a:ext cx="0" cy="216000"/>
          </a:xfrm>
          <a:prstGeom prst="straightConnector1">
            <a:avLst/>
          </a:prstGeom>
          <a:solidFill>
            <a:schemeClr val="accent1"/>
          </a:solidFill>
          <a:ln w="9525" cap="flat" cmpd="sng" algn="ctr">
            <a:solidFill>
              <a:schemeClr val="tx1"/>
            </a:solidFill>
            <a:prstDash val="solid"/>
            <a:round/>
            <a:headEnd type="none" w="med" len="med"/>
            <a:tailEnd type="triangle" w="med" len="med"/>
          </a:ln>
          <a:effectLst/>
        </p:spPr>
      </p:cxnSp>
    </p:spTree>
    <p:extLst>
      <p:ext uri="{BB962C8B-B14F-4D97-AF65-F5344CB8AC3E}">
        <p14:creationId xmlns="" xmlns:p14="http://schemas.microsoft.com/office/powerpoint/2010/main" val="418963297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数据交换平台 </a:t>
            </a:r>
            <a:r>
              <a:rPr lang="en-US" altLang="zh-CN" dirty="0" smtClean="0"/>
              <a:t>— </a:t>
            </a:r>
            <a:r>
              <a:rPr lang="zh-CN" altLang="en-US" dirty="0" smtClean="0"/>
              <a:t>参与方责任划分</a:t>
            </a:r>
            <a:endParaRPr lang="zh-CN" altLang="en-US" dirty="0"/>
          </a:p>
        </p:txBody>
      </p:sp>
      <p:sp>
        <p:nvSpPr>
          <p:cNvPr id="75" name="TextBox 74"/>
          <p:cNvSpPr txBox="1"/>
          <p:nvPr/>
        </p:nvSpPr>
        <p:spPr>
          <a:xfrm>
            <a:off x="212909" y="1223163"/>
            <a:ext cx="5762640" cy="3046988"/>
          </a:xfrm>
          <a:prstGeom prst="rect">
            <a:avLst/>
          </a:prstGeom>
          <a:noFill/>
        </p:spPr>
        <p:txBody>
          <a:bodyPr wrap="square" rtlCol="0">
            <a:spAutoFit/>
          </a:bodyPr>
          <a:lstStyle/>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n-ea"/>
                <a:ea typeface="+mn-ea"/>
              </a:rPr>
              <a:t>设计并实施</a:t>
            </a:r>
            <a:r>
              <a:rPr lang="zh-CN" altLang="en-US" sz="1600" b="1" dirty="0">
                <a:solidFill>
                  <a:schemeClr val="tx1">
                    <a:lumMod val="50000"/>
                    <a:lumOff val="50000"/>
                  </a:schemeClr>
                </a:solidFill>
                <a:latin typeface="+mn-ea"/>
              </a:rPr>
              <a:t>云</a:t>
            </a:r>
            <a:r>
              <a:rPr lang="zh-CN" altLang="en-US" sz="1600" b="1" dirty="0">
                <a:solidFill>
                  <a:schemeClr val="tx1">
                    <a:lumMod val="50000"/>
                    <a:lumOff val="50000"/>
                  </a:schemeClr>
                </a:solidFill>
                <a:latin typeface="+mn-ea"/>
                <a:ea typeface="+mn-ea"/>
              </a:rPr>
              <a:t>数据推送平台</a:t>
            </a:r>
            <a:r>
              <a:rPr lang="zh-CN" altLang="en-US" sz="1600" b="1" dirty="0" smtClean="0">
                <a:solidFill>
                  <a:schemeClr val="tx1">
                    <a:lumMod val="50000"/>
                    <a:lumOff val="50000"/>
                  </a:schemeClr>
                </a:solidFill>
                <a:latin typeface="+mn-ea"/>
                <a:ea typeface="+mn-ea"/>
              </a:rPr>
              <a:t>；</a:t>
            </a:r>
            <a:endParaRPr lang="en-US" altLang="zh-CN" sz="1600" b="1" dirty="0">
              <a:solidFill>
                <a:schemeClr val="tx1">
                  <a:lumMod val="50000"/>
                  <a:lumOff val="50000"/>
                </a:schemeClr>
              </a:solidFill>
              <a:latin typeface="+mn-ea"/>
              <a:ea typeface="+mn-ea"/>
            </a:endParaRPr>
          </a:p>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n-ea"/>
                <a:ea typeface="+mn-ea"/>
              </a:rPr>
              <a:t>按照金融集团接口定义，抽取业务系统数据；</a:t>
            </a:r>
            <a:endParaRPr lang="en-US" altLang="zh-CN" sz="1600" b="1" dirty="0">
              <a:solidFill>
                <a:schemeClr val="tx1">
                  <a:lumMod val="50000"/>
                  <a:lumOff val="50000"/>
                </a:schemeClr>
              </a:solidFill>
              <a:latin typeface="+mn-ea"/>
              <a:ea typeface="+mn-ea"/>
            </a:endParaRPr>
          </a:p>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n-ea"/>
                <a:ea typeface="+mn-ea"/>
              </a:rPr>
              <a:t>按照金融集团接口规范要求，按时</a:t>
            </a:r>
            <a:r>
              <a:rPr lang="zh-CN" altLang="en-US" sz="1600" b="1" dirty="0">
                <a:solidFill>
                  <a:schemeClr val="tx1">
                    <a:lumMod val="50000"/>
                    <a:lumOff val="50000"/>
                  </a:schemeClr>
                </a:solidFill>
                <a:latin typeface="+mn-ea"/>
                <a:ea typeface="+mn-ea"/>
              </a:rPr>
              <a:t>生成</a:t>
            </a:r>
            <a:r>
              <a:rPr lang="zh-CN" altLang="en-US" sz="1600" b="1" dirty="0" smtClean="0">
                <a:solidFill>
                  <a:schemeClr val="tx1">
                    <a:lumMod val="50000"/>
                    <a:lumOff val="50000"/>
                  </a:schemeClr>
                </a:solidFill>
                <a:latin typeface="+mn-ea"/>
                <a:ea typeface="+mn-ea"/>
              </a:rPr>
              <a:t>数据文件、控制文件和</a:t>
            </a:r>
            <a:r>
              <a:rPr lang="en-US" altLang="zh-CN" sz="1600" b="1" dirty="0" smtClean="0">
                <a:solidFill>
                  <a:schemeClr val="tx1">
                    <a:lumMod val="50000"/>
                    <a:lumOff val="50000"/>
                  </a:schemeClr>
                </a:solidFill>
                <a:latin typeface="+mn-ea"/>
                <a:ea typeface="+mn-ea"/>
              </a:rPr>
              <a:t>DDL</a:t>
            </a:r>
            <a:r>
              <a:rPr lang="zh-CN" altLang="en-US" sz="1600" b="1" dirty="0" smtClean="0">
                <a:solidFill>
                  <a:schemeClr val="tx1">
                    <a:lumMod val="50000"/>
                    <a:lumOff val="50000"/>
                  </a:schemeClr>
                </a:solidFill>
                <a:latin typeface="+mn-ea"/>
                <a:ea typeface="+mn-ea"/>
              </a:rPr>
              <a:t>文件，并通过</a:t>
            </a:r>
            <a:r>
              <a:rPr lang="en-US" altLang="zh-CN" sz="1600" b="1" dirty="0" smtClean="0">
                <a:solidFill>
                  <a:schemeClr val="tx1">
                    <a:lumMod val="50000"/>
                    <a:lumOff val="50000"/>
                  </a:schemeClr>
                </a:solidFill>
                <a:latin typeface="+mn-ea"/>
                <a:ea typeface="+mn-ea"/>
              </a:rPr>
              <a:t>FTP</a:t>
            </a:r>
            <a:r>
              <a:rPr lang="zh-CN" altLang="en-US" sz="1600" b="1" dirty="0" smtClean="0">
                <a:solidFill>
                  <a:schemeClr val="tx1">
                    <a:lumMod val="50000"/>
                    <a:lumOff val="50000"/>
                  </a:schemeClr>
                </a:solidFill>
                <a:latin typeface="+mn-ea"/>
                <a:ea typeface="+mn-ea"/>
              </a:rPr>
              <a:t>传输到</a:t>
            </a:r>
            <a:r>
              <a:rPr lang="en-US" altLang="zh-CN" sz="1600" b="1" dirty="0" smtClean="0">
                <a:solidFill>
                  <a:schemeClr val="tx1">
                    <a:lumMod val="50000"/>
                    <a:lumOff val="50000"/>
                  </a:schemeClr>
                </a:solidFill>
                <a:latin typeface="+mn-ea"/>
                <a:ea typeface="+mn-ea"/>
              </a:rPr>
              <a:t>NAS</a:t>
            </a:r>
            <a:r>
              <a:rPr lang="zh-CN" altLang="en-US" sz="1600" b="1" dirty="0" smtClean="0">
                <a:solidFill>
                  <a:schemeClr val="tx1">
                    <a:lumMod val="50000"/>
                    <a:lumOff val="50000"/>
                  </a:schemeClr>
                </a:solidFill>
                <a:latin typeface="+mn-ea"/>
                <a:ea typeface="+mn-ea"/>
              </a:rPr>
              <a:t>指定目录；</a:t>
            </a:r>
            <a:endParaRPr lang="en-US" altLang="zh-CN" sz="1600" b="1" dirty="0" smtClean="0">
              <a:solidFill>
                <a:schemeClr val="tx1">
                  <a:lumMod val="50000"/>
                  <a:lumOff val="50000"/>
                </a:schemeClr>
              </a:solidFill>
              <a:latin typeface="+mn-ea"/>
              <a:ea typeface="+mn-ea"/>
            </a:endParaRPr>
          </a:p>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a:solidFill>
                  <a:schemeClr val="tx1">
                    <a:lumMod val="50000"/>
                    <a:lumOff val="50000"/>
                  </a:schemeClr>
                </a:solidFill>
                <a:latin typeface="+mn-ea"/>
              </a:rPr>
              <a:t>若源系统有变更，则要求在变更前提供变更内容说明</a:t>
            </a:r>
            <a:r>
              <a:rPr lang="zh-CN" altLang="en-US" sz="1600" b="1" dirty="0" smtClean="0">
                <a:solidFill>
                  <a:schemeClr val="tx1">
                    <a:lumMod val="50000"/>
                    <a:lumOff val="50000"/>
                  </a:schemeClr>
                </a:solidFill>
                <a:latin typeface="+mn-ea"/>
              </a:rPr>
              <a:t>，升级平台版本，</a:t>
            </a:r>
            <a:r>
              <a:rPr lang="zh-CN" altLang="en-US" sz="1600" b="1" dirty="0">
                <a:solidFill>
                  <a:schemeClr val="tx1">
                    <a:lumMod val="50000"/>
                    <a:lumOff val="50000"/>
                  </a:schemeClr>
                </a:solidFill>
                <a:latin typeface="+mn-ea"/>
              </a:rPr>
              <a:t>根据金融集团</a:t>
            </a:r>
            <a:r>
              <a:rPr lang="zh-CN" altLang="en-US" sz="1600" b="1" dirty="0" smtClean="0">
                <a:solidFill>
                  <a:schemeClr val="tx1">
                    <a:lumMod val="50000"/>
                    <a:lumOff val="50000"/>
                  </a:schemeClr>
                </a:solidFill>
                <a:latin typeface="+mn-ea"/>
              </a:rPr>
              <a:t>更新接口规范提供数据</a:t>
            </a:r>
            <a:r>
              <a:rPr lang="zh-CN" altLang="en-US" sz="1600" b="1" dirty="0" smtClean="0">
                <a:solidFill>
                  <a:schemeClr val="tx1">
                    <a:lumMod val="50000"/>
                    <a:lumOff val="50000"/>
                  </a:schemeClr>
                </a:solidFill>
                <a:latin typeface="+mn-ea"/>
                <a:ea typeface="+mn-ea"/>
              </a:rPr>
              <a:t>；</a:t>
            </a:r>
            <a:endParaRPr lang="en-US" altLang="zh-CN" sz="1600" b="1" dirty="0" smtClean="0">
              <a:solidFill>
                <a:schemeClr val="tx1">
                  <a:lumMod val="50000"/>
                  <a:lumOff val="50000"/>
                </a:schemeClr>
              </a:solidFill>
              <a:latin typeface="+mn-ea"/>
              <a:ea typeface="+mn-ea"/>
            </a:endParaRPr>
          </a:p>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a:solidFill>
                  <a:schemeClr val="tx1">
                    <a:lumMod val="50000"/>
                    <a:lumOff val="50000"/>
                  </a:schemeClr>
                </a:solidFill>
                <a:latin typeface="+mn-ea"/>
                <a:ea typeface="+mn-ea"/>
              </a:rPr>
              <a:t>应及时解决接口数据提供过程中出现的</a:t>
            </a:r>
            <a:r>
              <a:rPr lang="zh-CN" altLang="en-US" sz="1600" b="1" dirty="0" smtClean="0">
                <a:solidFill>
                  <a:schemeClr val="tx1">
                    <a:lumMod val="50000"/>
                    <a:lumOff val="50000"/>
                  </a:schemeClr>
                </a:solidFill>
                <a:latin typeface="+mn-ea"/>
                <a:ea typeface="+mn-ea"/>
              </a:rPr>
              <a:t>问题；</a:t>
            </a:r>
            <a:endParaRPr lang="zh-CN" altLang="en-US" sz="1600" b="1" dirty="0">
              <a:solidFill>
                <a:schemeClr val="tx1">
                  <a:lumMod val="50000"/>
                  <a:lumOff val="50000"/>
                </a:schemeClr>
              </a:solidFill>
              <a:latin typeface="+mn-ea"/>
              <a:ea typeface="+mn-ea"/>
            </a:endParaRPr>
          </a:p>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a:solidFill>
                  <a:schemeClr val="tx1">
                    <a:lumMod val="50000"/>
                    <a:lumOff val="50000"/>
                  </a:schemeClr>
                </a:solidFill>
                <a:latin typeface="+mn-ea"/>
                <a:ea typeface="+mn-ea"/>
              </a:rPr>
              <a:t>对于未尽事宜，应</a:t>
            </a:r>
            <a:r>
              <a:rPr lang="zh-CN" altLang="en-US" sz="1600" b="1" dirty="0" smtClean="0">
                <a:solidFill>
                  <a:schemeClr val="tx1">
                    <a:lumMod val="50000"/>
                    <a:lumOff val="50000"/>
                  </a:schemeClr>
                </a:solidFill>
                <a:latin typeface="+mn-ea"/>
                <a:ea typeface="+mn-ea"/>
              </a:rPr>
              <a:t>同金融集团协商解决。</a:t>
            </a:r>
            <a:endParaRPr lang="en-US" altLang="zh-CN" sz="1600" b="1" dirty="0">
              <a:solidFill>
                <a:schemeClr val="tx1">
                  <a:lumMod val="50000"/>
                  <a:lumOff val="50000"/>
                </a:schemeClr>
              </a:solidFill>
              <a:latin typeface="+mn-ea"/>
              <a:ea typeface="+mn-ea"/>
            </a:endParaRPr>
          </a:p>
        </p:txBody>
      </p:sp>
      <p:sp>
        <p:nvSpPr>
          <p:cNvPr id="76" name="Rectangle 6"/>
          <p:cNvSpPr/>
          <p:nvPr/>
        </p:nvSpPr>
        <p:spPr bwMode="auto">
          <a:xfrm>
            <a:off x="212909" y="1053406"/>
            <a:ext cx="5762640" cy="3216745"/>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mn-ea"/>
              <a:ea typeface="+mn-ea"/>
              <a:cs typeface="Arial" charset="0"/>
            </a:endParaRPr>
          </a:p>
        </p:txBody>
      </p:sp>
      <p:sp>
        <p:nvSpPr>
          <p:cNvPr id="77" name="Rectangle 5"/>
          <p:cNvSpPr/>
          <p:nvPr/>
        </p:nvSpPr>
        <p:spPr>
          <a:xfrm>
            <a:off x="538649" y="853349"/>
            <a:ext cx="954108" cy="360000"/>
          </a:xfrm>
          <a:prstGeom prst="rect">
            <a:avLst/>
          </a:prstGeom>
        </p:spPr>
        <p:style>
          <a:lnRef idx="1">
            <a:schemeClr val="accent2"/>
          </a:lnRef>
          <a:fillRef idx="3">
            <a:schemeClr val="accent2"/>
          </a:fillRef>
          <a:effectRef idx="2">
            <a:schemeClr val="accent2"/>
          </a:effectRef>
          <a:fontRef idx="minor">
            <a:schemeClr val="lt1"/>
          </a:fontRef>
        </p:style>
        <p:txBody>
          <a:bodyPr wrap="none" anchor="ctr">
            <a:spAutoFit/>
          </a:bodyPr>
          <a:lstStyle/>
          <a:p>
            <a:pPr algn="ctr"/>
            <a:r>
              <a:rPr lang="zh-CN" altLang="en-US" sz="2000" b="1" dirty="0" smtClean="0">
                <a:solidFill>
                  <a:schemeClr val="bg1"/>
                </a:solidFill>
                <a:latin typeface="+mn-ea"/>
              </a:rPr>
              <a:t>云计算</a:t>
            </a:r>
            <a:endParaRPr lang="en-US" altLang="zh-CN" sz="2000" b="1" dirty="0" smtClean="0">
              <a:solidFill>
                <a:schemeClr val="bg1"/>
              </a:solidFill>
              <a:latin typeface="+mn-ea"/>
            </a:endParaRPr>
          </a:p>
        </p:txBody>
      </p:sp>
      <p:sp>
        <p:nvSpPr>
          <p:cNvPr id="78" name="TextBox 77"/>
          <p:cNvSpPr txBox="1"/>
          <p:nvPr/>
        </p:nvSpPr>
        <p:spPr>
          <a:xfrm>
            <a:off x="212909" y="4769243"/>
            <a:ext cx="5762640" cy="1569660"/>
          </a:xfrm>
          <a:prstGeom prst="rect">
            <a:avLst/>
          </a:prstGeom>
          <a:noFill/>
        </p:spPr>
        <p:txBody>
          <a:bodyPr wrap="square" rtlCol="0">
            <a:spAutoFit/>
          </a:bodyPr>
          <a:lstStyle/>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n-ea"/>
                <a:ea typeface="+mn-ea"/>
              </a:rPr>
              <a:t>安装部署金融集团大数据分析平台物理环境、应用软件，并进行基础设施运维；</a:t>
            </a:r>
            <a:endParaRPr lang="en-US" altLang="zh-CN" sz="1600" b="1" dirty="0" smtClean="0">
              <a:solidFill>
                <a:schemeClr val="tx1">
                  <a:lumMod val="50000"/>
                  <a:lumOff val="50000"/>
                </a:schemeClr>
              </a:solidFill>
              <a:latin typeface="+mn-ea"/>
              <a:ea typeface="+mn-ea"/>
            </a:endParaRPr>
          </a:p>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n-ea"/>
                <a:ea typeface="+mn-ea"/>
              </a:rPr>
              <a:t>在业务系统数据库服务器安装并部署云数据推送平台客户端，并提供数据库访问。</a:t>
            </a:r>
            <a:endParaRPr lang="en-US" altLang="zh-CN" sz="1600" b="1" dirty="0">
              <a:solidFill>
                <a:schemeClr val="tx1">
                  <a:lumMod val="50000"/>
                  <a:lumOff val="50000"/>
                </a:schemeClr>
              </a:solidFill>
              <a:latin typeface="+mn-ea"/>
              <a:ea typeface="+mn-ea"/>
            </a:endParaRPr>
          </a:p>
        </p:txBody>
      </p:sp>
      <p:sp>
        <p:nvSpPr>
          <p:cNvPr id="79" name="Rectangle 6"/>
          <p:cNvSpPr/>
          <p:nvPr/>
        </p:nvSpPr>
        <p:spPr bwMode="auto">
          <a:xfrm>
            <a:off x="212909" y="4579061"/>
            <a:ext cx="5762640" cy="1803135"/>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mn-ea"/>
              <a:ea typeface="+mn-ea"/>
              <a:cs typeface="Arial" charset="0"/>
            </a:endParaRPr>
          </a:p>
        </p:txBody>
      </p:sp>
      <p:sp>
        <p:nvSpPr>
          <p:cNvPr id="80" name="Rectangle 5"/>
          <p:cNvSpPr/>
          <p:nvPr/>
        </p:nvSpPr>
        <p:spPr>
          <a:xfrm>
            <a:off x="499440" y="4379005"/>
            <a:ext cx="1210588" cy="360000"/>
          </a:xfrm>
          <a:prstGeom prst="rect">
            <a:avLst/>
          </a:prstGeom>
        </p:spPr>
        <p:style>
          <a:lnRef idx="1">
            <a:schemeClr val="accent2"/>
          </a:lnRef>
          <a:fillRef idx="3">
            <a:schemeClr val="accent2"/>
          </a:fillRef>
          <a:effectRef idx="2">
            <a:schemeClr val="accent2"/>
          </a:effectRef>
          <a:fontRef idx="minor">
            <a:schemeClr val="lt1"/>
          </a:fontRef>
        </p:style>
        <p:txBody>
          <a:bodyPr wrap="none" anchor="ctr">
            <a:spAutoFit/>
          </a:bodyPr>
          <a:lstStyle/>
          <a:p>
            <a:pPr algn="ctr"/>
            <a:r>
              <a:rPr lang="zh-CN" altLang="en-US" sz="2000" b="1" dirty="0" smtClean="0">
                <a:solidFill>
                  <a:schemeClr val="bg1"/>
                </a:solidFill>
                <a:latin typeface="+mn-ea"/>
              </a:rPr>
              <a:t>运维部门</a:t>
            </a:r>
            <a:endParaRPr lang="en-US" altLang="zh-CN" sz="2000" b="1" dirty="0" smtClean="0">
              <a:solidFill>
                <a:schemeClr val="bg1"/>
              </a:solidFill>
              <a:latin typeface="+mn-ea"/>
            </a:endParaRPr>
          </a:p>
        </p:txBody>
      </p:sp>
      <p:sp>
        <p:nvSpPr>
          <p:cNvPr id="81" name="TextBox 80"/>
          <p:cNvSpPr txBox="1"/>
          <p:nvPr/>
        </p:nvSpPr>
        <p:spPr>
          <a:xfrm>
            <a:off x="6144120" y="1223163"/>
            <a:ext cx="5161872" cy="3416320"/>
          </a:xfrm>
          <a:prstGeom prst="rect">
            <a:avLst/>
          </a:prstGeom>
          <a:noFill/>
        </p:spPr>
        <p:txBody>
          <a:bodyPr wrap="square" rtlCol="0">
            <a:spAutoFit/>
          </a:bodyPr>
          <a:lstStyle/>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a:solidFill>
                  <a:schemeClr val="tx1">
                    <a:lumMod val="50000"/>
                    <a:lumOff val="50000"/>
                  </a:schemeClr>
                </a:solidFill>
                <a:latin typeface="+mn-ea"/>
                <a:ea typeface="+mn-ea"/>
              </a:rPr>
              <a:t>制定接口规范，并提交给云数据推送项目组；</a:t>
            </a:r>
            <a:endParaRPr lang="en-US" altLang="zh-CN" sz="1600" b="1" dirty="0">
              <a:solidFill>
                <a:schemeClr val="tx1">
                  <a:lumMod val="50000"/>
                  <a:lumOff val="50000"/>
                </a:schemeClr>
              </a:solidFill>
              <a:latin typeface="+mn-ea"/>
              <a:ea typeface="+mn-ea"/>
            </a:endParaRPr>
          </a:p>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a:solidFill>
                  <a:schemeClr val="tx1">
                    <a:lumMod val="50000"/>
                    <a:lumOff val="50000"/>
                  </a:schemeClr>
                </a:solidFill>
                <a:latin typeface="+mn-ea"/>
                <a:ea typeface="+mn-ea"/>
              </a:rPr>
              <a:t>梳理业务系统数据字典，制定接口定义，并提交给云数据推送项目组；</a:t>
            </a:r>
            <a:endParaRPr lang="en-US" altLang="zh-CN" sz="1600" b="1" dirty="0">
              <a:solidFill>
                <a:schemeClr val="tx1">
                  <a:lumMod val="50000"/>
                  <a:lumOff val="50000"/>
                </a:schemeClr>
              </a:solidFill>
              <a:latin typeface="+mn-ea"/>
              <a:ea typeface="+mn-ea"/>
            </a:endParaRPr>
          </a:p>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n-ea"/>
                <a:ea typeface="+mn-ea"/>
              </a:rPr>
              <a:t>开发数据</a:t>
            </a:r>
            <a:r>
              <a:rPr lang="zh-CN" altLang="en-US" sz="1600" b="1" dirty="0">
                <a:solidFill>
                  <a:schemeClr val="tx1">
                    <a:lumMod val="50000"/>
                    <a:lumOff val="50000"/>
                  </a:schemeClr>
                </a:solidFill>
                <a:latin typeface="+mn-ea"/>
                <a:ea typeface="+mn-ea"/>
              </a:rPr>
              <a:t>交换</a:t>
            </a:r>
            <a:r>
              <a:rPr lang="zh-CN" altLang="en-US" sz="1600" b="1" dirty="0" smtClean="0">
                <a:solidFill>
                  <a:schemeClr val="tx1">
                    <a:lumMod val="50000"/>
                    <a:lumOff val="50000"/>
                  </a:schemeClr>
                </a:solidFill>
                <a:latin typeface="+mn-ea"/>
                <a:ea typeface="+mn-ea"/>
              </a:rPr>
              <a:t>组件，从</a:t>
            </a:r>
            <a:r>
              <a:rPr lang="en-US" altLang="zh-CN" sz="1600" b="1" dirty="0" smtClean="0">
                <a:solidFill>
                  <a:schemeClr val="tx1">
                    <a:lumMod val="50000"/>
                    <a:lumOff val="50000"/>
                  </a:schemeClr>
                </a:solidFill>
                <a:latin typeface="+mn-ea"/>
                <a:ea typeface="+mn-ea"/>
              </a:rPr>
              <a:t>NAS</a:t>
            </a:r>
            <a:r>
              <a:rPr lang="zh-CN" altLang="en-US" sz="1600" b="1" dirty="0" smtClean="0">
                <a:solidFill>
                  <a:schemeClr val="tx1">
                    <a:lumMod val="50000"/>
                    <a:lumOff val="50000"/>
                  </a:schemeClr>
                </a:solidFill>
                <a:latin typeface="+mn-ea"/>
                <a:ea typeface="+mn-ea"/>
              </a:rPr>
              <a:t>获取数据并处理；</a:t>
            </a:r>
            <a:endParaRPr lang="en-US" altLang="zh-CN" sz="1600" b="1" dirty="0">
              <a:solidFill>
                <a:schemeClr val="tx1">
                  <a:lumMod val="50000"/>
                  <a:lumOff val="50000"/>
                </a:schemeClr>
              </a:solidFill>
              <a:latin typeface="+mn-ea"/>
              <a:ea typeface="+mn-ea"/>
            </a:endParaRPr>
          </a:p>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a:solidFill>
                  <a:schemeClr val="tx1">
                    <a:lumMod val="50000"/>
                    <a:lumOff val="50000"/>
                  </a:schemeClr>
                </a:solidFill>
                <a:latin typeface="+mn-ea"/>
                <a:ea typeface="+mn-ea"/>
              </a:rPr>
              <a:t>对接收的数据提供验证</a:t>
            </a:r>
            <a:r>
              <a:rPr lang="zh-CN" altLang="en-US" sz="1600" b="1" dirty="0" smtClean="0">
                <a:solidFill>
                  <a:schemeClr val="tx1">
                    <a:lumMod val="50000"/>
                    <a:lumOff val="50000"/>
                  </a:schemeClr>
                </a:solidFill>
                <a:latin typeface="+mn-ea"/>
                <a:ea typeface="+mn-ea"/>
              </a:rPr>
              <a:t>功能，并返回验证</a:t>
            </a:r>
            <a:r>
              <a:rPr lang="zh-CN" altLang="en-US" sz="1600" b="1" dirty="0">
                <a:solidFill>
                  <a:schemeClr val="tx1">
                    <a:lumMod val="50000"/>
                    <a:lumOff val="50000"/>
                  </a:schemeClr>
                </a:solidFill>
                <a:latin typeface="+mn-ea"/>
                <a:ea typeface="+mn-ea"/>
              </a:rPr>
              <a:t>结果到云数据推送平台；</a:t>
            </a:r>
          </a:p>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a:solidFill>
                  <a:schemeClr val="tx1">
                    <a:lumMod val="50000"/>
                    <a:lumOff val="50000"/>
                  </a:schemeClr>
                </a:solidFill>
                <a:latin typeface="+mn-ea"/>
                <a:ea typeface="+mn-ea"/>
              </a:rPr>
              <a:t>根据云数据推送</a:t>
            </a:r>
            <a:r>
              <a:rPr lang="zh-CN" altLang="en-US" sz="1600" b="1" dirty="0" smtClean="0">
                <a:solidFill>
                  <a:schemeClr val="tx1">
                    <a:lumMod val="50000"/>
                    <a:lumOff val="50000"/>
                  </a:schemeClr>
                </a:solidFill>
                <a:latin typeface="+mn-ea"/>
                <a:ea typeface="+mn-ea"/>
              </a:rPr>
              <a:t>平台提交的变更通知修改接口定义和数据交换组件；</a:t>
            </a:r>
            <a:endParaRPr lang="zh-CN" altLang="en-US" sz="1600" b="1" dirty="0">
              <a:solidFill>
                <a:schemeClr val="tx1">
                  <a:lumMod val="50000"/>
                  <a:lumOff val="50000"/>
                </a:schemeClr>
              </a:solidFill>
              <a:latin typeface="+mn-ea"/>
              <a:ea typeface="+mn-ea"/>
            </a:endParaRPr>
          </a:p>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a:solidFill>
                  <a:schemeClr val="tx1">
                    <a:lumMod val="50000"/>
                    <a:lumOff val="50000"/>
                  </a:schemeClr>
                </a:solidFill>
                <a:latin typeface="+mn-ea"/>
                <a:ea typeface="+mn-ea"/>
              </a:rPr>
              <a:t>对于未尽事宜，应</a:t>
            </a:r>
            <a:r>
              <a:rPr lang="zh-CN" altLang="en-US" sz="1600" b="1" dirty="0" smtClean="0">
                <a:solidFill>
                  <a:schemeClr val="tx1">
                    <a:lumMod val="50000"/>
                    <a:lumOff val="50000"/>
                  </a:schemeClr>
                </a:solidFill>
                <a:latin typeface="+mn-ea"/>
                <a:ea typeface="+mn-ea"/>
              </a:rPr>
              <a:t>同云计算方</a:t>
            </a:r>
            <a:r>
              <a:rPr lang="zh-CN" altLang="en-US" sz="1600" b="1" dirty="0">
                <a:solidFill>
                  <a:schemeClr val="tx1">
                    <a:lumMod val="50000"/>
                    <a:lumOff val="50000"/>
                  </a:schemeClr>
                </a:solidFill>
                <a:latin typeface="+mn-ea"/>
                <a:ea typeface="+mn-ea"/>
              </a:rPr>
              <a:t>协商</a:t>
            </a:r>
            <a:r>
              <a:rPr lang="zh-CN" altLang="en-US" sz="1600" b="1" dirty="0" smtClean="0">
                <a:solidFill>
                  <a:schemeClr val="tx1">
                    <a:lumMod val="50000"/>
                    <a:lumOff val="50000"/>
                  </a:schemeClr>
                </a:solidFill>
                <a:latin typeface="+mn-ea"/>
                <a:ea typeface="+mn-ea"/>
              </a:rPr>
              <a:t>解决。</a:t>
            </a:r>
            <a:endParaRPr lang="en-US" altLang="zh-CN" sz="1600" b="1" dirty="0">
              <a:solidFill>
                <a:schemeClr val="tx1">
                  <a:lumMod val="50000"/>
                  <a:lumOff val="50000"/>
                </a:schemeClr>
              </a:solidFill>
              <a:latin typeface="+mn-ea"/>
              <a:ea typeface="+mn-ea"/>
            </a:endParaRPr>
          </a:p>
        </p:txBody>
      </p:sp>
      <p:sp>
        <p:nvSpPr>
          <p:cNvPr id="82" name="Rectangle 6"/>
          <p:cNvSpPr/>
          <p:nvPr/>
        </p:nvSpPr>
        <p:spPr bwMode="auto">
          <a:xfrm>
            <a:off x="6144120" y="1063054"/>
            <a:ext cx="5161871" cy="3586643"/>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mn-ea"/>
              <a:ea typeface="+mn-ea"/>
              <a:cs typeface="Arial" charset="0"/>
            </a:endParaRPr>
          </a:p>
        </p:txBody>
      </p:sp>
      <p:sp>
        <p:nvSpPr>
          <p:cNvPr id="83" name="Rectangle 5"/>
          <p:cNvSpPr/>
          <p:nvPr/>
        </p:nvSpPr>
        <p:spPr>
          <a:xfrm>
            <a:off x="6407747" y="862998"/>
            <a:ext cx="1210589" cy="360000"/>
          </a:xfrm>
          <a:prstGeom prst="rect">
            <a:avLst/>
          </a:prstGeom>
        </p:spPr>
        <p:style>
          <a:lnRef idx="1">
            <a:schemeClr val="accent2"/>
          </a:lnRef>
          <a:fillRef idx="3">
            <a:schemeClr val="accent2"/>
          </a:fillRef>
          <a:effectRef idx="2">
            <a:schemeClr val="accent2"/>
          </a:effectRef>
          <a:fontRef idx="minor">
            <a:schemeClr val="lt1"/>
          </a:fontRef>
        </p:style>
        <p:txBody>
          <a:bodyPr wrap="none" anchor="ctr">
            <a:spAutoFit/>
          </a:bodyPr>
          <a:lstStyle/>
          <a:p>
            <a:pPr algn="ctr"/>
            <a:r>
              <a:rPr lang="zh-CN" altLang="en-US" sz="2000" b="1" dirty="0">
                <a:solidFill>
                  <a:schemeClr val="bg1"/>
                </a:solidFill>
                <a:latin typeface="+mn-ea"/>
              </a:rPr>
              <a:t>金融集团</a:t>
            </a:r>
            <a:endParaRPr lang="en-US" altLang="zh-CN" sz="2000" b="1" dirty="0">
              <a:solidFill>
                <a:schemeClr val="bg1"/>
              </a:solidFill>
              <a:latin typeface="+mn-ea"/>
            </a:endParaRPr>
          </a:p>
        </p:txBody>
      </p:sp>
      <p:sp>
        <p:nvSpPr>
          <p:cNvPr id="84" name="TextBox 83"/>
          <p:cNvSpPr txBox="1"/>
          <p:nvPr/>
        </p:nvSpPr>
        <p:spPr>
          <a:xfrm>
            <a:off x="6191043" y="5129405"/>
            <a:ext cx="5114949" cy="1200329"/>
          </a:xfrm>
          <a:prstGeom prst="rect">
            <a:avLst/>
          </a:prstGeom>
          <a:noFill/>
        </p:spPr>
        <p:txBody>
          <a:bodyPr wrap="square" rtlCol="0">
            <a:spAutoFit/>
          </a:bodyPr>
          <a:lstStyle/>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a:solidFill>
                  <a:schemeClr val="tx1">
                    <a:lumMod val="50000"/>
                    <a:lumOff val="50000"/>
                  </a:schemeClr>
                </a:solidFill>
                <a:latin typeface="+mn-ea"/>
                <a:ea typeface="+mn-ea"/>
              </a:rPr>
              <a:t>针对金融集团需求</a:t>
            </a:r>
            <a:r>
              <a:rPr lang="zh-CN" altLang="en-US" sz="1600" b="1" dirty="0" smtClean="0">
                <a:solidFill>
                  <a:schemeClr val="tx1">
                    <a:lumMod val="50000"/>
                    <a:lumOff val="50000"/>
                  </a:schemeClr>
                </a:solidFill>
                <a:latin typeface="+mn-ea"/>
                <a:ea typeface="+mn-ea"/>
              </a:rPr>
              <a:t>，指定接口人、提供文档；</a:t>
            </a:r>
            <a:endParaRPr lang="en-US" altLang="zh-CN" sz="1600" b="1" dirty="0">
              <a:solidFill>
                <a:schemeClr val="tx1">
                  <a:lumMod val="50000"/>
                  <a:lumOff val="50000"/>
                </a:schemeClr>
              </a:solidFill>
              <a:latin typeface="+mn-ea"/>
              <a:ea typeface="+mn-ea"/>
            </a:endParaRPr>
          </a:p>
          <a:p>
            <a:pPr marL="531813" lvl="2" indent="-354013" eaLnBrk="0" hangingPunct="0">
              <a:lnSpc>
                <a:spcPct val="150000"/>
              </a:lnSpc>
              <a:spcBef>
                <a:spcPts val="0"/>
              </a:spcBef>
              <a:buClr>
                <a:srgbClr val="EE8A04"/>
              </a:buClr>
              <a:buSzPct val="100000"/>
              <a:buFont typeface="+mj-lt"/>
              <a:buAutoNum type="arabicPeriod"/>
              <a:defRPr/>
            </a:pPr>
            <a:r>
              <a:rPr lang="zh-CN" altLang="en-US" sz="1600" b="1" dirty="0" smtClean="0">
                <a:solidFill>
                  <a:schemeClr val="tx1">
                    <a:lumMod val="50000"/>
                    <a:lumOff val="50000"/>
                  </a:schemeClr>
                </a:solidFill>
                <a:latin typeface="+mn-ea"/>
                <a:ea typeface="+mn-ea"/>
              </a:rPr>
              <a:t>业务系统因版本升级等原因导致数据模型发生变化，及时通知</a:t>
            </a:r>
            <a:r>
              <a:rPr lang="zh-CN" altLang="en-US" sz="1600" b="1" dirty="0">
                <a:solidFill>
                  <a:schemeClr val="tx1">
                    <a:lumMod val="50000"/>
                    <a:lumOff val="50000"/>
                  </a:schemeClr>
                </a:solidFill>
                <a:latin typeface="+mn-ea"/>
              </a:rPr>
              <a:t>云数据推送平台</a:t>
            </a:r>
            <a:r>
              <a:rPr lang="zh-CN" altLang="en-US" sz="1600" b="1" dirty="0" smtClean="0">
                <a:solidFill>
                  <a:schemeClr val="tx1">
                    <a:lumMod val="50000"/>
                    <a:lumOff val="50000"/>
                  </a:schemeClr>
                </a:solidFill>
                <a:latin typeface="+mn-ea"/>
                <a:ea typeface="+mn-ea"/>
              </a:rPr>
              <a:t>接口责任人。</a:t>
            </a:r>
            <a:endParaRPr lang="en-US" altLang="zh-CN" sz="1600" b="1" dirty="0">
              <a:solidFill>
                <a:schemeClr val="tx1">
                  <a:lumMod val="50000"/>
                  <a:lumOff val="50000"/>
                </a:schemeClr>
              </a:solidFill>
              <a:latin typeface="+mn-ea"/>
              <a:ea typeface="+mn-ea"/>
            </a:endParaRPr>
          </a:p>
        </p:txBody>
      </p:sp>
      <p:sp>
        <p:nvSpPr>
          <p:cNvPr id="85" name="Rectangle 6"/>
          <p:cNvSpPr/>
          <p:nvPr/>
        </p:nvSpPr>
        <p:spPr bwMode="auto">
          <a:xfrm>
            <a:off x="6144119" y="4952836"/>
            <a:ext cx="5150785" cy="1429360"/>
          </a:xfrm>
          <a:prstGeom prst="rect">
            <a:avLst/>
          </a:prstGeom>
          <a:no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dirty="0" smtClean="0">
              <a:ln>
                <a:noFill/>
              </a:ln>
              <a:solidFill>
                <a:schemeClr val="tx1"/>
              </a:solidFill>
              <a:effectLst/>
              <a:latin typeface="+mn-ea"/>
              <a:ea typeface="+mn-ea"/>
              <a:cs typeface="Arial" charset="0"/>
            </a:endParaRPr>
          </a:p>
        </p:txBody>
      </p:sp>
      <p:sp>
        <p:nvSpPr>
          <p:cNvPr id="86" name="Rectangle 5"/>
          <p:cNvSpPr/>
          <p:nvPr/>
        </p:nvSpPr>
        <p:spPr>
          <a:xfrm>
            <a:off x="6407748" y="4752780"/>
            <a:ext cx="1210588" cy="360000"/>
          </a:xfrm>
          <a:prstGeom prst="rect">
            <a:avLst/>
          </a:prstGeom>
        </p:spPr>
        <p:style>
          <a:lnRef idx="1">
            <a:schemeClr val="accent2"/>
          </a:lnRef>
          <a:fillRef idx="3">
            <a:schemeClr val="accent2"/>
          </a:fillRef>
          <a:effectRef idx="2">
            <a:schemeClr val="accent2"/>
          </a:effectRef>
          <a:fontRef idx="minor">
            <a:schemeClr val="lt1"/>
          </a:fontRef>
        </p:style>
        <p:txBody>
          <a:bodyPr wrap="none" anchor="ctr">
            <a:spAutoFit/>
          </a:bodyPr>
          <a:lstStyle/>
          <a:p>
            <a:pPr algn="ctr"/>
            <a:r>
              <a:rPr lang="zh-CN" altLang="en-US" sz="2000" b="1" dirty="0" smtClean="0">
                <a:solidFill>
                  <a:schemeClr val="bg1"/>
                </a:solidFill>
                <a:latin typeface="+mn-ea"/>
              </a:rPr>
              <a:t>研发部门</a:t>
            </a:r>
            <a:endParaRPr lang="en-US" altLang="zh-CN" sz="2000" b="1" dirty="0" smtClean="0">
              <a:solidFill>
                <a:schemeClr val="bg1"/>
              </a:solidFill>
              <a:latin typeface="+mn-ea"/>
            </a:endParaRPr>
          </a:p>
        </p:txBody>
      </p:sp>
    </p:spTree>
    <p:extLst>
      <p:ext uri="{BB962C8B-B14F-4D97-AF65-F5344CB8AC3E}">
        <p14:creationId xmlns="" xmlns:p14="http://schemas.microsoft.com/office/powerpoint/2010/main" val="1003674895"/>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数据交换平台 </a:t>
            </a:r>
            <a:r>
              <a:rPr lang="en-US" altLang="zh-CN" dirty="0" smtClean="0"/>
              <a:t>— </a:t>
            </a:r>
            <a:r>
              <a:rPr lang="zh-CN" altLang="en-US" dirty="0" smtClean="0"/>
              <a:t>业务系统数据抽取实现方式</a:t>
            </a:r>
            <a:endParaRPr lang="zh-CN" altLang="en-US" dirty="0"/>
          </a:p>
        </p:txBody>
      </p:sp>
      <p:sp>
        <p:nvSpPr>
          <p:cNvPr id="15" name="文本占位符 2"/>
          <p:cNvSpPr txBox="1">
            <a:spLocks/>
          </p:cNvSpPr>
          <p:nvPr/>
        </p:nvSpPr>
        <p:spPr>
          <a:xfrm>
            <a:off x="717140" y="862998"/>
            <a:ext cx="10084620" cy="5545144"/>
          </a:xfrm>
          <a:prstGeom prst="rect">
            <a:avLst/>
          </a:prstGeom>
        </p:spPr>
        <p:txBody>
          <a:bodyPr anchor="ct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r>
              <a:rPr lang="zh-CN" altLang="en-US" sz="1800" b="0" kern="0" dirty="0">
                <a:latin typeface="+mn-ea"/>
                <a:ea typeface="+mn-ea"/>
              </a:rPr>
              <a:t>每张源系统表都对应一个独立的数据接口</a:t>
            </a:r>
            <a:endParaRPr lang="en-US" altLang="zh-CN" sz="1800" b="0" kern="0" dirty="0">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sz="1600" dirty="0">
                <a:solidFill>
                  <a:schemeClr val="tx1">
                    <a:lumMod val="50000"/>
                    <a:lumOff val="50000"/>
                  </a:schemeClr>
                </a:solidFill>
                <a:latin typeface="+mn-ea"/>
                <a:ea typeface="+mn-ea"/>
              </a:rPr>
              <a:t>数据接口由数据文件和控制文件构成（文件命名和具体内容参见接口规范）</a:t>
            </a:r>
            <a:endParaRPr lang="en-US" altLang="zh-CN" sz="1600" dirty="0">
              <a:solidFill>
                <a:schemeClr val="tx1">
                  <a:lumMod val="50000"/>
                  <a:lumOff val="50000"/>
                </a:schemeClr>
              </a:solidFill>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sz="1600" dirty="0">
                <a:solidFill>
                  <a:schemeClr val="tx1">
                    <a:lumMod val="50000"/>
                    <a:lumOff val="50000"/>
                  </a:schemeClr>
                </a:solidFill>
                <a:latin typeface="+mn-ea"/>
                <a:ea typeface="+mn-ea"/>
              </a:rPr>
              <a:t>文件统一采用</a:t>
            </a:r>
            <a:r>
              <a:rPr lang="en-US" altLang="zh-CN" sz="1600" dirty="0">
                <a:solidFill>
                  <a:schemeClr val="tx1">
                    <a:lumMod val="50000"/>
                    <a:lumOff val="50000"/>
                  </a:schemeClr>
                </a:solidFill>
                <a:latin typeface="+mn-ea"/>
                <a:ea typeface="+mn-ea"/>
              </a:rPr>
              <a:t>UTF-8</a:t>
            </a:r>
            <a:r>
              <a:rPr lang="zh-CN" altLang="en-US" sz="1600" dirty="0" smtClean="0">
                <a:solidFill>
                  <a:schemeClr val="tx1">
                    <a:lumMod val="50000"/>
                    <a:lumOff val="50000"/>
                  </a:schemeClr>
                </a:solidFill>
                <a:latin typeface="+mn-ea"/>
                <a:ea typeface="+mn-ea"/>
              </a:rPr>
              <a:t>编码，统一存在在</a:t>
            </a:r>
            <a:r>
              <a:rPr lang="en-US" altLang="zh-CN" sz="1600" dirty="0" smtClean="0">
                <a:solidFill>
                  <a:schemeClr val="tx1">
                    <a:lumMod val="50000"/>
                    <a:lumOff val="50000"/>
                  </a:schemeClr>
                </a:solidFill>
                <a:latin typeface="+mn-ea"/>
                <a:ea typeface="+mn-ea"/>
              </a:rPr>
              <a:t>JSS</a:t>
            </a:r>
            <a:r>
              <a:rPr lang="zh-CN" altLang="en-US" sz="1600" dirty="0" smtClean="0">
                <a:solidFill>
                  <a:schemeClr val="tx1">
                    <a:lumMod val="50000"/>
                    <a:lumOff val="50000"/>
                  </a:schemeClr>
                </a:solidFill>
                <a:latin typeface="+mn-ea"/>
                <a:ea typeface="+mn-ea"/>
              </a:rPr>
              <a:t>指定目录（参见接口规范）</a:t>
            </a:r>
            <a:endParaRPr lang="en-US" altLang="zh-CN" sz="1600" dirty="0">
              <a:solidFill>
                <a:schemeClr val="tx1">
                  <a:lumMod val="50000"/>
                  <a:lumOff val="50000"/>
                </a:schemeClr>
              </a:solidFill>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sz="1600" dirty="0">
                <a:solidFill>
                  <a:schemeClr val="tx1">
                    <a:lumMod val="50000"/>
                    <a:lumOff val="50000"/>
                  </a:schemeClr>
                </a:solidFill>
                <a:latin typeface="+mn-ea"/>
                <a:ea typeface="+mn-ea"/>
              </a:rPr>
              <a:t>如果在抽取周期内没有数据变更，</a:t>
            </a:r>
            <a:r>
              <a:rPr lang="zh-CN" altLang="en-US" sz="1600" kern="0" dirty="0">
                <a:solidFill>
                  <a:schemeClr val="tx1">
                    <a:lumMod val="50000"/>
                    <a:lumOff val="50000"/>
                  </a:schemeClr>
                </a:solidFill>
                <a:latin typeface="+mn-ea"/>
              </a:rPr>
              <a:t>云数据推送平台</a:t>
            </a:r>
            <a:r>
              <a:rPr lang="zh-CN" altLang="en-US" sz="1600" dirty="0">
                <a:solidFill>
                  <a:schemeClr val="tx1">
                    <a:lumMod val="50000"/>
                    <a:lumOff val="50000"/>
                  </a:schemeClr>
                </a:solidFill>
                <a:latin typeface="+mn-ea"/>
                <a:ea typeface="+mn-ea"/>
              </a:rPr>
              <a:t>应该生成空的数据</a:t>
            </a:r>
            <a:r>
              <a:rPr lang="zh-CN" altLang="en-US" sz="1600" dirty="0" smtClean="0">
                <a:solidFill>
                  <a:schemeClr val="tx1">
                    <a:lumMod val="50000"/>
                    <a:lumOff val="50000"/>
                  </a:schemeClr>
                </a:solidFill>
                <a:latin typeface="+mn-ea"/>
                <a:ea typeface="+mn-ea"/>
              </a:rPr>
              <a:t>接口</a:t>
            </a:r>
            <a:endParaRPr lang="en-US" altLang="zh-CN" sz="1600" dirty="0" smtClean="0">
              <a:solidFill>
                <a:schemeClr val="tx1">
                  <a:lumMod val="50000"/>
                  <a:lumOff val="50000"/>
                </a:schemeClr>
              </a:solidFill>
              <a:latin typeface="+mn-ea"/>
              <a:ea typeface="+mn-ea"/>
            </a:endParaRPr>
          </a:p>
          <a:p>
            <a:pPr marL="288000" lvl="1" indent="-288000" defTabSz="714375">
              <a:lnSpc>
                <a:spcPct val="150000"/>
              </a:lnSpc>
              <a:spcBef>
                <a:spcPts val="0"/>
              </a:spcBef>
              <a:buClr>
                <a:srgbClr val="EE8A04"/>
              </a:buClr>
              <a:buSzPct val="80000"/>
              <a:buFont typeface="Wingdings" pitchFamily="2" charset="2"/>
              <a:buChar char="l"/>
              <a:defRPr/>
            </a:pPr>
            <a:r>
              <a:rPr lang="zh-CN" altLang="en-US" sz="1800" kern="0" dirty="0">
                <a:solidFill>
                  <a:schemeClr val="tx1">
                    <a:lumMod val="50000"/>
                    <a:lumOff val="50000"/>
                  </a:schemeClr>
                </a:solidFill>
                <a:latin typeface="+mn-ea"/>
                <a:ea typeface="+mn-ea"/>
              </a:rPr>
              <a:t>传输方式</a:t>
            </a:r>
          </a:p>
          <a:p>
            <a:pPr lvl="1"/>
            <a:r>
              <a:rPr lang="en-US" altLang="zh-CN" sz="1600" kern="0" dirty="0" smtClean="0">
                <a:solidFill>
                  <a:schemeClr val="tx1">
                    <a:lumMod val="50000"/>
                    <a:lumOff val="50000"/>
                  </a:schemeClr>
                </a:solidFill>
                <a:latin typeface="+mn-ea"/>
                <a:ea typeface="+mn-ea"/>
              </a:rPr>
              <a:t>FTP</a:t>
            </a:r>
            <a:r>
              <a:rPr lang="zh-CN" altLang="en-US" sz="1600" kern="0" dirty="0" smtClean="0">
                <a:solidFill>
                  <a:schemeClr val="tx1">
                    <a:lumMod val="50000"/>
                    <a:lumOff val="50000"/>
                  </a:schemeClr>
                </a:solidFill>
                <a:latin typeface="+mn-ea"/>
                <a:ea typeface="+mn-ea"/>
              </a:rPr>
              <a:t>传输，利用</a:t>
            </a:r>
            <a:r>
              <a:rPr lang="en-US" altLang="zh-CN" sz="1600" kern="0" dirty="0" smtClean="0">
                <a:solidFill>
                  <a:schemeClr val="tx1">
                    <a:lumMod val="50000"/>
                    <a:lumOff val="50000"/>
                  </a:schemeClr>
                </a:solidFill>
                <a:latin typeface="+mn-ea"/>
                <a:ea typeface="+mn-ea"/>
              </a:rPr>
              <a:t>LVS</a:t>
            </a:r>
            <a:r>
              <a:rPr lang="zh-CN" altLang="en-US" sz="1600" kern="0" dirty="0" smtClean="0">
                <a:solidFill>
                  <a:schemeClr val="tx1">
                    <a:lumMod val="50000"/>
                    <a:lumOff val="50000"/>
                  </a:schemeClr>
                </a:solidFill>
                <a:latin typeface="+mn-ea"/>
                <a:ea typeface="+mn-ea"/>
              </a:rPr>
              <a:t>技术构建</a:t>
            </a:r>
            <a:r>
              <a:rPr lang="en-US" altLang="zh-CN" sz="1600" kern="0" dirty="0" smtClean="0">
                <a:solidFill>
                  <a:schemeClr val="tx1">
                    <a:lumMod val="50000"/>
                    <a:lumOff val="50000"/>
                  </a:schemeClr>
                </a:solidFill>
                <a:latin typeface="+mn-ea"/>
                <a:ea typeface="+mn-ea"/>
              </a:rPr>
              <a:t>FTP</a:t>
            </a:r>
            <a:r>
              <a:rPr lang="zh-CN" altLang="en-US" sz="1600" kern="0" dirty="0" smtClean="0">
                <a:solidFill>
                  <a:schemeClr val="tx1">
                    <a:lumMod val="50000"/>
                    <a:lumOff val="50000"/>
                  </a:schemeClr>
                </a:solidFill>
                <a:latin typeface="+mn-ea"/>
                <a:ea typeface="+mn-ea"/>
              </a:rPr>
              <a:t>集群，接收数据</a:t>
            </a:r>
            <a:endParaRPr lang="zh-CN" altLang="en-US" sz="1600" kern="0" dirty="0">
              <a:solidFill>
                <a:schemeClr val="tx1">
                  <a:lumMod val="50000"/>
                  <a:lumOff val="50000"/>
                </a:schemeClr>
              </a:solidFill>
              <a:latin typeface="+mn-ea"/>
              <a:ea typeface="+mn-ea"/>
            </a:endParaRPr>
          </a:p>
          <a:p>
            <a:r>
              <a:rPr lang="zh-CN" altLang="en-US" sz="1800" b="0" kern="0" dirty="0" smtClean="0">
                <a:latin typeface="+mn-ea"/>
                <a:ea typeface="+mn-ea"/>
              </a:rPr>
              <a:t>传输频率</a:t>
            </a:r>
            <a:endParaRPr lang="en-US" altLang="zh-CN" sz="1800" b="0" kern="0" dirty="0" smtClean="0">
              <a:latin typeface="+mn-ea"/>
              <a:ea typeface="+mn-ea"/>
            </a:endParaRPr>
          </a:p>
          <a:p>
            <a:pPr lvl="1"/>
            <a:r>
              <a:rPr lang="zh-CN" altLang="en-US" sz="1600" kern="0" dirty="0">
                <a:solidFill>
                  <a:schemeClr val="tx1">
                    <a:lumMod val="50000"/>
                    <a:lumOff val="50000"/>
                  </a:schemeClr>
                </a:solidFill>
                <a:latin typeface="+mn-ea"/>
              </a:rPr>
              <a:t>云数据推送平台</a:t>
            </a:r>
            <a:r>
              <a:rPr lang="zh-CN" altLang="en-US" sz="1600" kern="0" dirty="0" smtClean="0">
                <a:solidFill>
                  <a:schemeClr val="tx1">
                    <a:lumMod val="50000"/>
                    <a:lumOff val="50000"/>
                  </a:schemeClr>
                </a:solidFill>
                <a:latin typeface="+mn-ea"/>
                <a:ea typeface="+mn-ea"/>
              </a:rPr>
              <a:t>通常</a:t>
            </a:r>
            <a:r>
              <a:rPr lang="zh-CN" altLang="en-US" sz="1600" kern="0" dirty="0">
                <a:solidFill>
                  <a:schemeClr val="tx1">
                    <a:lumMod val="50000"/>
                    <a:lumOff val="50000"/>
                  </a:schemeClr>
                </a:solidFill>
                <a:latin typeface="+mn-ea"/>
                <a:ea typeface="+mn-ea"/>
              </a:rPr>
              <a:t>按照</a:t>
            </a:r>
            <a:r>
              <a:rPr lang="en-US" altLang="zh-CN" sz="1600" kern="0" dirty="0">
                <a:solidFill>
                  <a:schemeClr val="tx1">
                    <a:lumMod val="50000"/>
                    <a:lumOff val="50000"/>
                  </a:schemeClr>
                </a:solidFill>
                <a:latin typeface="+mn-ea"/>
                <a:ea typeface="+mn-ea"/>
              </a:rPr>
              <a:t>T+1</a:t>
            </a:r>
            <a:r>
              <a:rPr lang="zh-CN" altLang="en-US" sz="1600" kern="0" dirty="0" smtClean="0">
                <a:solidFill>
                  <a:schemeClr val="tx1">
                    <a:lumMod val="50000"/>
                    <a:lumOff val="50000"/>
                  </a:schemeClr>
                </a:solidFill>
                <a:latin typeface="+mn-ea"/>
                <a:ea typeface="+mn-ea"/>
              </a:rPr>
              <a:t>频率为金融集团提供数据，具体频率要求参见接口定义</a:t>
            </a:r>
            <a:endParaRPr lang="en-US" altLang="zh-CN" sz="1600" kern="0" dirty="0">
              <a:solidFill>
                <a:schemeClr val="tx1">
                  <a:lumMod val="50000"/>
                  <a:lumOff val="50000"/>
                </a:schemeClr>
              </a:solidFill>
              <a:latin typeface="+mn-ea"/>
              <a:ea typeface="+mn-ea"/>
            </a:endParaRPr>
          </a:p>
          <a:p>
            <a:r>
              <a:rPr lang="zh-CN" altLang="en-US" sz="1800" b="0" kern="0" dirty="0" smtClean="0">
                <a:latin typeface="+mn-ea"/>
                <a:ea typeface="+mn-ea"/>
              </a:rPr>
              <a:t>接口</a:t>
            </a:r>
            <a:r>
              <a:rPr lang="zh-CN" altLang="en-US" sz="1800" b="0" kern="0" dirty="0">
                <a:latin typeface="+mn-ea"/>
                <a:ea typeface="+mn-ea"/>
              </a:rPr>
              <a:t>处理模式</a:t>
            </a:r>
          </a:p>
          <a:p>
            <a:pPr marL="800100" lvl="1" indent="-342900">
              <a:buFont typeface="+mj-lt"/>
              <a:buAutoNum type="arabicPeriod"/>
            </a:pPr>
            <a:r>
              <a:rPr lang="zh-CN" altLang="en-US" sz="1600" kern="0" dirty="0" smtClean="0">
                <a:solidFill>
                  <a:schemeClr val="tx1">
                    <a:lumMod val="50000"/>
                    <a:lumOff val="50000"/>
                  </a:schemeClr>
                </a:solidFill>
                <a:latin typeface="+mn-ea"/>
                <a:ea typeface="+mn-ea"/>
              </a:rPr>
              <a:t>云</a:t>
            </a:r>
            <a:r>
              <a:rPr lang="zh-CN" altLang="en-US" sz="1600" kern="0" dirty="0">
                <a:solidFill>
                  <a:schemeClr val="tx1">
                    <a:lumMod val="50000"/>
                    <a:lumOff val="50000"/>
                  </a:schemeClr>
                </a:solidFill>
                <a:latin typeface="+mn-ea"/>
                <a:ea typeface="+mn-ea"/>
              </a:rPr>
              <a:t>数据推送平台根据不同接口</a:t>
            </a:r>
            <a:r>
              <a:rPr lang="zh-CN" altLang="en-US" sz="1600" kern="0" dirty="0" smtClean="0">
                <a:solidFill>
                  <a:schemeClr val="tx1">
                    <a:lumMod val="50000"/>
                    <a:lumOff val="50000"/>
                  </a:schemeClr>
                </a:solidFill>
                <a:latin typeface="+mn-ea"/>
                <a:ea typeface="+mn-ea"/>
              </a:rPr>
              <a:t>单元定义，</a:t>
            </a:r>
            <a:r>
              <a:rPr lang="zh-CN" altLang="en-US" sz="1600" kern="0" dirty="0">
                <a:solidFill>
                  <a:schemeClr val="tx1">
                    <a:lumMod val="50000"/>
                    <a:lumOff val="50000"/>
                  </a:schemeClr>
                </a:solidFill>
                <a:latin typeface="+mn-ea"/>
                <a:ea typeface="+mn-ea"/>
              </a:rPr>
              <a:t>准备数据、生成接口</a:t>
            </a:r>
            <a:r>
              <a:rPr lang="zh-CN" altLang="en-US" sz="1600" kern="0" dirty="0" smtClean="0">
                <a:solidFill>
                  <a:schemeClr val="tx1">
                    <a:lumMod val="50000"/>
                    <a:lumOff val="50000"/>
                  </a:schemeClr>
                </a:solidFill>
                <a:latin typeface="+mn-ea"/>
                <a:ea typeface="+mn-ea"/>
              </a:rPr>
              <a:t>数据文件；</a:t>
            </a:r>
            <a:endParaRPr lang="zh-CN" altLang="en-US" sz="1600" kern="0" dirty="0">
              <a:solidFill>
                <a:schemeClr val="tx1">
                  <a:lumMod val="50000"/>
                  <a:lumOff val="50000"/>
                </a:schemeClr>
              </a:solidFill>
              <a:latin typeface="+mn-ea"/>
              <a:ea typeface="+mn-ea"/>
            </a:endParaRPr>
          </a:p>
          <a:p>
            <a:pPr marL="800100" lvl="1" indent="-342900">
              <a:buFont typeface="+mj-lt"/>
              <a:buAutoNum type="arabicPeriod"/>
            </a:pPr>
            <a:r>
              <a:rPr lang="zh-CN" altLang="en-US" sz="1600" kern="0" dirty="0" smtClean="0">
                <a:solidFill>
                  <a:schemeClr val="tx1">
                    <a:lumMod val="50000"/>
                    <a:lumOff val="50000"/>
                  </a:schemeClr>
                </a:solidFill>
                <a:latin typeface="+mn-ea"/>
              </a:rPr>
              <a:t>云</a:t>
            </a:r>
            <a:r>
              <a:rPr lang="zh-CN" altLang="en-US" sz="1600" kern="0" dirty="0">
                <a:solidFill>
                  <a:schemeClr val="tx1">
                    <a:lumMod val="50000"/>
                    <a:lumOff val="50000"/>
                  </a:schemeClr>
                </a:solidFill>
                <a:latin typeface="+mn-ea"/>
              </a:rPr>
              <a:t>数据推送</a:t>
            </a:r>
            <a:r>
              <a:rPr lang="zh-CN" altLang="en-US" sz="1600" kern="0" dirty="0" smtClean="0">
                <a:solidFill>
                  <a:schemeClr val="tx1">
                    <a:lumMod val="50000"/>
                    <a:lumOff val="50000"/>
                  </a:schemeClr>
                </a:solidFill>
                <a:latin typeface="+mn-ea"/>
              </a:rPr>
              <a:t>平台根据接口规范生成相应的接口控制文件；</a:t>
            </a:r>
            <a:endParaRPr lang="zh-CN" altLang="en-US" sz="1600" kern="0" dirty="0">
              <a:solidFill>
                <a:schemeClr val="tx1">
                  <a:lumMod val="50000"/>
                  <a:lumOff val="50000"/>
                </a:schemeClr>
              </a:solidFill>
              <a:latin typeface="+mn-ea"/>
              <a:ea typeface="+mn-ea"/>
            </a:endParaRPr>
          </a:p>
          <a:p>
            <a:pPr marL="800100" lvl="1" indent="-342900">
              <a:buFont typeface="+mj-lt"/>
              <a:buAutoNum type="arabicPeriod"/>
            </a:pPr>
            <a:r>
              <a:rPr lang="zh-CN" altLang="en-US" sz="1600" kern="0" dirty="0">
                <a:solidFill>
                  <a:schemeClr val="tx1">
                    <a:lumMod val="50000"/>
                    <a:lumOff val="50000"/>
                  </a:schemeClr>
                </a:solidFill>
                <a:latin typeface="+mn-ea"/>
              </a:rPr>
              <a:t>云数据推送</a:t>
            </a:r>
            <a:r>
              <a:rPr lang="zh-CN" altLang="en-US" sz="1600" kern="0" dirty="0" smtClean="0">
                <a:solidFill>
                  <a:schemeClr val="tx1">
                    <a:lumMod val="50000"/>
                    <a:lumOff val="50000"/>
                  </a:schemeClr>
                </a:solidFill>
                <a:latin typeface="+mn-ea"/>
              </a:rPr>
              <a:t>平台压缩数据（</a:t>
            </a:r>
            <a:r>
              <a:rPr lang="en-US" altLang="zh-CN" sz="1600" kern="0" dirty="0" smtClean="0">
                <a:solidFill>
                  <a:schemeClr val="tx1">
                    <a:lumMod val="50000"/>
                    <a:lumOff val="50000"/>
                  </a:schemeClr>
                </a:solidFill>
                <a:latin typeface="+mn-ea"/>
              </a:rPr>
              <a:t>LZO</a:t>
            </a:r>
            <a:r>
              <a:rPr lang="zh-CN" altLang="en-US" sz="1600" kern="0" dirty="0" smtClean="0">
                <a:solidFill>
                  <a:schemeClr val="tx1">
                    <a:lumMod val="50000"/>
                    <a:lumOff val="50000"/>
                  </a:schemeClr>
                </a:solidFill>
                <a:latin typeface="+mn-ea"/>
              </a:rPr>
              <a:t>），</a:t>
            </a:r>
            <a:r>
              <a:rPr lang="zh-CN" altLang="en-US" sz="1600" kern="0" dirty="0">
                <a:solidFill>
                  <a:schemeClr val="tx1">
                    <a:lumMod val="50000"/>
                    <a:lumOff val="50000"/>
                  </a:schemeClr>
                </a:solidFill>
                <a:latin typeface="+mn-ea"/>
              </a:rPr>
              <a:t>并通过</a:t>
            </a:r>
            <a:r>
              <a:rPr lang="en-US" altLang="zh-CN" sz="1600" kern="0" dirty="0">
                <a:solidFill>
                  <a:schemeClr val="tx1">
                    <a:lumMod val="50000"/>
                    <a:lumOff val="50000"/>
                  </a:schemeClr>
                </a:solidFill>
                <a:latin typeface="+mn-ea"/>
              </a:rPr>
              <a:t>FTP</a:t>
            </a:r>
            <a:r>
              <a:rPr lang="zh-CN" altLang="en-US" sz="1600" kern="0" dirty="0" smtClean="0">
                <a:solidFill>
                  <a:schemeClr val="tx1">
                    <a:lumMod val="50000"/>
                    <a:lumOff val="50000"/>
                  </a:schemeClr>
                </a:solidFill>
                <a:latin typeface="+mn-ea"/>
              </a:rPr>
              <a:t>将数据接口存入</a:t>
            </a:r>
            <a:r>
              <a:rPr lang="en-US" altLang="zh-CN" sz="1600" kern="0" dirty="0" smtClean="0">
                <a:solidFill>
                  <a:schemeClr val="tx1">
                    <a:lumMod val="50000"/>
                    <a:lumOff val="50000"/>
                  </a:schemeClr>
                </a:solidFill>
                <a:latin typeface="+mn-ea"/>
              </a:rPr>
              <a:t>NAS</a:t>
            </a:r>
            <a:r>
              <a:rPr lang="zh-CN" altLang="en-US" sz="1600" kern="0" dirty="0" smtClean="0">
                <a:solidFill>
                  <a:schemeClr val="tx1">
                    <a:lumMod val="50000"/>
                    <a:lumOff val="50000"/>
                  </a:schemeClr>
                </a:solidFill>
                <a:latin typeface="+mn-ea"/>
              </a:rPr>
              <a:t>指定目录；</a:t>
            </a:r>
            <a:endParaRPr lang="en-US" altLang="zh-CN" sz="1600" kern="0" dirty="0" smtClean="0">
              <a:solidFill>
                <a:schemeClr val="tx1">
                  <a:lumMod val="50000"/>
                  <a:lumOff val="50000"/>
                </a:schemeClr>
              </a:solidFill>
              <a:latin typeface="+mn-ea"/>
            </a:endParaRPr>
          </a:p>
          <a:p>
            <a:pPr marL="800100" lvl="1" indent="-342900">
              <a:buFont typeface="+mj-lt"/>
              <a:buAutoNum type="arabicPeriod"/>
            </a:pPr>
            <a:r>
              <a:rPr lang="zh-CN" altLang="en-US" sz="1600" kern="0" dirty="0">
                <a:solidFill>
                  <a:schemeClr val="tx1">
                    <a:lumMod val="50000"/>
                    <a:lumOff val="50000"/>
                  </a:schemeClr>
                </a:solidFill>
                <a:latin typeface="+mn-ea"/>
              </a:rPr>
              <a:t>金融大</a:t>
            </a:r>
            <a:r>
              <a:rPr lang="zh-CN" altLang="en-US" sz="1600" kern="0" dirty="0" smtClean="0">
                <a:solidFill>
                  <a:schemeClr val="tx1">
                    <a:lumMod val="50000"/>
                    <a:lumOff val="50000"/>
                  </a:schemeClr>
                </a:solidFill>
                <a:latin typeface="+mn-ea"/>
              </a:rPr>
              <a:t>数据分析平台部署在不同加载服务器上的</a:t>
            </a:r>
            <a:r>
              <a:rPr lang="zh-CN" altLang="en-US" sz="1600" kern="0" dirty="0">
                <a:solidFill>
                  <a:schemeClr val="tx1">
                    <a:lumMod val="50000"/>
                    <a:lumOff val="50000"/>
                  </a:schemeClr>
                </a:solidFill>
                <a:latin typeface="+mn-ea"/>
              </a:rPr>
              <a:t>数据交换</a:t>
            </a:r>
            <a:r>
              <a:rPr lang="zh-CN" altLang="en-US" sz="1600" kern="0" dirty="0" smtClean="0">
                <a:solidFill>
                  <a:schemeClr val="tx1">
                    <a:lumMod val="50000"/>
                    <a:lumOff val="50000"/>
                  </a:schemeClr>
                </a:solidFill>
                <a:latin typeface="+mn-ea"/>
              </a:rPr>
              <a:t>组件完成：</a:t>
            </a:r>
            <a:endParaRPr lang="en-US" altLang="zh-CN" sz="1600" kern="0" dirty="0" smtClean="0">
              <a:solidFill>
                <a:schemeClr val="tx1">
                  <a:lumMod val="50000"/>
                  <a:lumOff val="50000"/>
                </a:schemeClr>
              </a:solidFill>
              <a:latin typeface="+mn-ea"/>
            </a:endParaRPr>
          </a:p>
          <a:p>
            <a:pPr marL="1257300" lvl="2" indent="-342900">
              <a:buFont typeface="+mj-lt"/>
              <a:buAutoNum type="alphaLcParenR"/>
            </a:pPr>
            <a:r>
              <a:rPr lang="zh-CN" altLang="en-US" kern="0" dirty="0" smtClean="0">
                <a:solidFill>
                  <a:schemeClr val="tx1">
                    <a:lumMod val="50000"/>
                    <a:lumOff val="50000"/>
                  </a:schemeClr>
                </a:solidFill>
                <a:latin typeface="+mn-ea"/>
              </a:rPr>
              <a:t>定时轮询</a:t>
            </a:r>
            <a:r>
              <a:rPr lang="en-US" altLang="zh-CN" kern="0" dirty="0" smtClean="0">
                <a:solidFill>
                  <a:schemeClr val="tx1">
                    <a:lumMod val="50000"/>
                    <a:lumOff val="50000"/>
                  </a:schemeClr>
                </a:solidFill>
                <a:latin typeface="+mn-ea"/>
              </a:rPr>
              <a:t>NAS</a:t>
            </a:r>
            <a:r>
              <a:rPr lang="zh-CN" altLang="en-US" kern="0" dirty="0" smtClean="0">
                <a:solidFill>
                  <a:schemeClr val="tx1">
                    <a:lumMod val="50000"/>
                    <a:lumOff val="50000"/>
                  </a:schemeClr>
                </a:solidFill>
                <a:latin typeface="+mn-ea"/>
              </a:rPr>
              <a:t>指定目录，获取接口（包括数据文件、控制文件和</a:t>
            </a:r>
            <a:r>
              <a:rPr lang="en-US" altLang="zh-CN" kern="0" dirty="0" smtClean="0">
                <a:solidFill>
                  <a:schemeClr val="tx1">
                    <a:lumMod val="50000"/>
                    <a:lumOff val="50000"/>
                  </a:schemeClr>
                </a:solidFill>
                <a:latin typeface="+mn-ea"/>
              </a:rPr>
              <a:t>DDL</a:t>
            </a:r>
            <a:r>
              <a:rPr lang="zh-CN" altLang="en-US" kern="0" dirty="0" smtClean="0">
                <a:solidFill>
                  <a:schemeClr val="tx1">
                    <a:lumMod val="50000"/>
                    <a:lumOff val="50000"/>
                  </a:schemeClr>
                </a:solidFill>
                <a:latin typeface="+mn-ea"/>
              </a:rPr>
              <a:t>文件）；</a:t>
            </a:r>
            <a:endParaRPr lang="en-US" altLang="zh-CN" kern="0" dirty="0" smtClean="0">
              <a:solidFill>
                <a:schemeClr val="tx1">
                  <a:lumMod val="50000"/>
                  <a:lumOff val="50000"/>
                </a:schemeClr>
              </a:solidFill>
              <a:latin typeface="+mn-ea"/>
            </a:endParaRPr>
          </a:p>
          <a:p>
            <a:pPr marL="1257300" lvl="2" indent="-342900">
              <a:buFont typeface="+mj-lt"/>
              <a:buAutoNum type="alphaLcParenR"/>
            </a:pPr>
            <a:r>
              <a:rPr lang="zh-CN" altLang="en-US" kern="0" dirty="0" smtClean="0">
                <a:solidFill>
                  <a:schemeClr val="tx1">
                    <a:lumMod val="50000"/>
                    <a:lumOff val="50000"/>
                  </a:schemeClr>
                </a:solidFill>
                <a:latin typeface="+mn-ea"/>
              </a:rPr>
              <a:t>执行文件级检核；</a:t>
            </a:r>
            <a:endParaRPr lang="zh-CN" altLang="en-US" kern="0" dirty="0">
              <a:solidFill>
                <a:schemeClr val="tx1">
                  <a:lumMod val="50000"/>
                  <a:lumOff val="50000"/>
                </a:schemeClr>
              </a:solidFill>
              <a:latin typeface="+mn-ea"/>
              <a:ea typeface="+mn-ea"/>
            </a:endParaRPr>
          </a:p>
          <a:p>
            <a:pPr marL="1257300" lvl="2" indent="-342900">
              <a:buFont typeface="+mj-lt"/>
              <a:buAutoNum type="alphaLcParenR"/>
            </a:pPr>
            <a:r>
              <a:rPr lang="zh-CN" altLang="en-US" kern="0" dirty="0" smtClean="0">
                <a:solidFill>
                  <a:schemeClr val="tx1">
                    <a:lumMod val="50000"/>
                    <a:lumOff val="50000"/>
                  </a:schemeClr>
                </a:solidFill>
                <a:latin typeface="+mn-ea"/>
                <a:ea typeface="+mn-ea"/>
              </a:rPr>
              <a:t>通过检核后，</a:t>
            </a:r>
            <a:r>
              <a:rPr lang="zh-CN" altLang="en-US" kern="0" dirty="0">
                <a:solidFill>
                  <a:schemeClr val="tx1">
                    <a:lumMod val="50000"/>
                    <a:lumOff val="50000"/>
                  </a:schemeClr>
                </a:solidFill>
                <a:latin typeface="+mn-ea"/>
              </a:rPr>
              <a:t> </a:t>
            </a:r>
            <a:r>
              <a:rPr lang="zh-CN" altLang="en-US" kern="0" dirty="0" smtClean="0">
                <a:solidFill>
                  <a:schemeClr val="tx1">
                    <a:lumMod val="50000"/>
                    <a:lumOff val="50000"/>
                  </a:schemeClr>
                </a:solidFill>
                <a:latin typeface="+mn-ea"/>
              </a:rPr>
              <a:t>将</a:t>
            </a:r>
            <a:r>
              <a:rPr lang="zh-CN" altLang="en-US" kern="0" dirty="0">
                <a:solidFill>
                  <a:schemeClr val="tx1">
                    <a:lumMod val="50000"/>
                    <a:lumOff val="50000"/>
                  </a:schemeClr>
                </a:solidFill>
                <a:latin typeface="+mn-ea"/>
              </a:rPr>
              <a:t>数据文件和控制</a:t>
            </a:r>
            <a:r>
              <a:rPr lang="zh-CN" altLang="en-US" kern="0" dirty="0" smtClean="0">
                <a:solidFill>
                  <a:schemeClr val="tx1">
                    <a:lumMod val="50000"/>
                    <a:lumOff val="50000"/>
                  </a:schemeClr>
                </a:solidFill>
                <a:latin typeface="+mn-ea"/>
              </a:rPr>
              <a:t>文件移动到</a:t>
            </a:r>
            <a:r>
              <a:rPr lang="en-US" altLang="zh-CN" kern="0" dirty="0" smtClean="0">
                <a:solidFill>
                  <a:schemeClr val="tx1">
                    <a:lumMod val="50000"/>
                    <a:lumOff val="50000"/>
                  </a:schemeClr>
                </a:solidFill>
                <a:latin typeface="+mn-ea"/>
              </a:rPr>
              <a:t>NAS</a:t>
            </a:r>
            <a:r>
              <a:rPr lang="zh-CN" altLang="en-US" kern="0" dirty="0">
                <a:solidFill>
                  <a:schemeClr val="tx1">
                    <a:lumMod val="50000"/>
                    <a:lumOff val="50000"/>
                  </a:schemeClr>
                </a:solidFill>
                <a:latin typeface="+mn-ea"/>
              </a:rPr>
              <a:t>集群指定</a:t>
            </a:r>
            <a:r>
              <a:rPr lang="zh-CN" altLang="en-US" kern="0" dirty="0" smtClean="0">
                <a:solidFill>
                  <a:schemeClr val="tx1">
                    <a:lumMod val="50000"/>
                    <a:lumOff val="50000"/>
                  </a:schemeClr>
                </a:solidFill>
                <a:latin typeface="+mn-ea"/>
              </a:rPr>
              <a:t>目录，</a:t>
            </a:r>
            <a:r>
              <a:rPr lang="zh-CN" altLang="en-US" kern="0" dirty="0">
                <a:solidFill>
                  <a:schemeClr val="tx1">
                    <a:lumMod val="50000"/>
                    <a:lumOff val="50000"/>
                  </a:schemeClr>
                </a:solidFill>
                <a:latin typeface="+mn-ea"/>
              </a:rPr>
              <a:t>触发</a:t>
            </a:r>
            <a:r>
              <a:rPr lang="zh-CN" altLang="en-US" kern="0" dirty="0" smtClean="0">
                <a:solidFill>
                  <a:schemeClr val="tx1">
                    <a:lumMod val="50000"/>
                    <a:lumOff val="50000"/>
                  </a:schemeClr>
                </a:solidFill>
                <a:latin typeface="+mn-ea"/>
              </a:rPr>
              <a:t>后续</a:t>
            </a:r>
            <a:r>
              <a:rPr lang="en-US" altLang="zh-CN" kern="0" dirty="0" smtClean="0">
                <a:solidFill>
                  <a:schemeClr val="tx1">
                    <a:lumMod val="50000"/>
                    <a:lumOff val="50000"/>
                  </a:schemeClr>
                </a:solidFill>
                <a:latin typeface="+mn-ea"/>
              </a:rPr>
              <a:t>ETL</a:t>
            </a:r>
            <a:r>
              <a:rPr lang="zh-CN" altLang="en-US" kern="0" dirty="0" smtClean="0">
                <a:solidFill>
                  <a:schemeClr val="tx1">
                    <a:lumMod val="50000"/>
                    <a:lumOff val="50000"/>
                  </a:schemeClr>
                </a:solidFill>
                <a:latin typeface="+mn-ea"/>
              </a:rPr>
              <a:t>处理</a:t>
            </a:r>
            <a:r>
              <a:rPr lang="zh-CN" altLang="en-US" kern="0" dirty="0" smtClean="0">
                <a:solidFill>
                  <a:schemeClr val="tx1">
                    <a:lumMod val="50000"/>
                    <a:lumOff val="50000"/>
                  </a:schemeClr>
                </a:solidFill>
                <a:latin typeface="+mn-ea"/>
                <a:ea typeface="+mn-ea"/>
              </a:rPr>
              <a:t>；</a:t>
            </a:r>
            <a:endParaRPr lang="en-US" altLang="zh-CN" kern="0" dirty="0" smtClean="0">
              <a:solidFill>
                <a:schemeClr val="tx1">
                  <a:lumMod val="50000"/>
                  <a:lumOff val="50000"/>
                </a:schemeClr>
              </a:solidFill>
              <a:latin typeface="+mn-ea"/>
              <a:ea typeface="+mn-ea"/>
            </a:endParaRPr>
          </a:p>
          <a:p>
            <a:pPr marL="800100" lvl="1" indent="-342900">
              <a:buFont typeface="+mj-lt"/>
              <a:buAutoNum type="arabicPeriod"/>
            </a:pPr>
            <a:r>
              <a:rPr lang="zh-CN" altLang="en-US" sz="1600" kern="0" dirty="0" smtClean="0">
                <a:solidFill>
                  <a:schemeClr val="tx1">
                    <a:lumMod val="50000"/>
                    <a:lumOff val="50000"/>
                  </a:schemeClr>
                </a:solidFill>
                <a:latin typeface="+mn-ea"/>
                <a:ea typeface="+mn-ea"/>
              </a:rPr>
              <a:t>在</a:t>
            </a:r>
            <a:r>
              <a:rPr lang="en-US" altLang="zh-CN" sz="1600" kern="0" dirty="0" smtClean="0">
                <a:solidFill>
                  <a:schemeClr val="tx1">
                    <a:lumMod val="50000"/>
                    <a:lumOff val="50000"/>
                  </a:schemeClr>
                </a:solidFill>
                <a:latin typeface="+mn-ea"/>
                <a:ea typeface="+mn-ea"/>
              </a:rPr>
              <a:t>Task Automation</a:t>
            </a:r>
            <a:r>
              <a:rPr lang="zh-CN" altLang="en-US" sz="1600" kern="0" dirty="0" smtClean="0">
                <a:solidFill>
                  <a:schemeClr val="tx1">
                    <a:lumMod val="50000"/>
                    <a:lumOff val="50000"/>
                  </a:schemeClr>
                </a:solidFill>
                <a:latin typeface="+mn-ea"/>
                <a:ea typeface="+mn-ea"/>
              </a:rPr>
              <a:t>调度下执行数据加载和</a:t>
            </a:r>
            <a:r>
              <a:rPr lang="zh-CN" altLang="en-US" sz="1600" kern="0" dirty="0" smtClean="0">
                <a:solidFill>
                  <a:schemeClr val="tx1">
                    <a:lumMod val="50000"/>
                    <a:lumOff val="50000"/>
                  </a:schemeClr>
                </a:solidFill>
                <a:latin typeface="+mn-ea"/>
              </a:rPr>
              <a:t>数据归档</a:t>
            </a:r>
            <a:r>
              <a:rPr lang="zh-CN" altLang="en-US" sz="1600" kern="0" dirty="0">
                <a:solidFill>
                  <a:schemeClr val="tx1">
                    <a:lumMod val="50000"/>
                    <a:lumOff val="50000"/>
                  </a:schemeClr>
                </a:solidFill>
                <a:latin typeface="+mn-ea"/>
              </a:rPr>
              <a:t>任务</a:t>
            </a:r>
            <a:r>
              <a:rPr lang="zh-CN" altLang="en-US" sz="1600" kern="0" dirty="0" smtClean="0">
                <a:solidFill>
                  <a:schemeClr val="tx1">
                    <a:lumMod val="50000"/>
                    <a:lumOff val="50000"/>
                  </a:schemeClr>
                </a:solidFill>
                <a:latin typeface="+mn-ea"/>
                <a:ea typeface="+mn-ea"/>
              </a:rPr>
              <a:t>。</a:t>
            </a:r>
            <a:endParaRPr lang="zh-CN" altLang="en-US" sz="1600" kern="0" dirty="0">
              <a:solidFill>
                <a:schemeClr val="tx1">
                  <a:lumMod val="50000"/>
                  <a:lumOff val="50000"/>
                </a:schemeClr>
              </a:solidFill>
              <a:latin typeface="+mn-ea"/>
              <a:ea typeface="+mn-ea"/>
            </a:endParaRPr>
          </a:p>
        </p:txBody>
      </p:sp>
    </p:spTree>
    <p:extLst>
      <p:ext uri="{BB962C8B-B14F-4D97-AF65-F5344CB8AC3E}">
        <p14:creationId xmlns="" xmlns:p14="http://schemas.microsoft.com/office/powerpoint/2010/main" val="226366091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数据交换平台 </a:t>
            </a:r>
            <a:r>
              <a:rPr lang="en-US" altLang="zh-CN" dirty="0"/>
              <a:t>— </a:t>
            </a:r>
            <a:r>
              <a:rPr lang="zh-CN" altLang="en-US" dirty="0" smtClean="0"/>
              <a:t>平台部署架构</a:t>
            </a:r>
            <a:endParaRPr lang="zh-CN" altLang="en-US" dirty="0"/>
          </a:p>
        </p:txBody>
      </p:sp>
      <p:sp>
        <p:nvSpPr>
          <p:cNvPr id="3" name="文本占位符 2"/>
          <p:cNvSpPr>
            <a:spLocks noGrp="1"/>
          </p:cNvSpPr>
          <p:nvPr>
            <p:ph type="body" sz="quarter" idx="10"/>
          </p:nvPr>
        </p:nvSpPr>
        <p:spPr>
          <a:xfrm>
            <a:off x="573074" y="790965"/>
            <a:ext cx="9379103" cy="1152527"/>
          </a:xfrm>
        </p:spPr>
        <p:txBody>
          <a:bodyPr/>
          <a:lstStyle/>
          <a:p>
            <a:r>
              <a:rPr lang="zh-CN" altLang="en-US" sz="1800" b="0" dirty="0" smtClean="0">
                <a:latin typeface="+mn-ea"/>
                <a:ea typeface="+mn-ea"/>
              </a:rPr>
              <a:t>数据交换平台由</a:t>
            </a:r>
            <a:r>
              <a:rPr lang="en-US" altLang="zh-CN" sz="1800" b="0" dirty="0" smtClean="0">
                <a:latin typeface="+mn-ea"/>
                <a:ea typeface="+mn-ea"/>
              </a:rPr>
              <a:t>8</a:t>
            </a:r>
            <a:r>
              <a:rPr lang="zh-CN" altLang="en-US" sz="1800" b="0" dirty="0" smtClean="0">
                <a:latin typeface="+mn-ea"/>
                <a:ea typeface="+mn-ea"/>
              </a:rPr>
              <a:t>台</a:t>
            </a:r>
            <a:r>
              <a:rPr lang="en-US" altLang="zh-CN" sz="1800" b="0" dirty="0" smtClean="0">
                <a:latin typeface="+mn-ea"/>
                <a:ea typeface="+mn-ea"/>
              </a:rPr>
              <a:t>X86</a:t>
            </a:r>
            <a:r>
              <a:rPr lang="zh-CN" altLang="en-US" sz="1800" b="0" dirty="0" smtClean="0">
                <a:latin typeface="+mn-ea"/>
                <a:ea typeface="+mn-ea"/>
              </a:rPr>
              <a:t>服务器和一个</a:t>
            </a:r>
            <a:r>
              <a:rPr lang="en-US" altLang="zh-CN" sz="1800" b="0" dirty="0" smtClean="0">
                <a:latin typeface="+mn-ea"/>
                <a:ea typeface="+mn-ea"/>
              </a:rPr>
              <a:t>NAS</a:t>
            </a:r>
            <a:r>
              <a:rPr lang="zh-CN" altLang="en-US" sz="1800" b="0" dirty="0" smtClean="0">
                <a:latin typeface="+mn-ea"/>
                <a:ea typeface="+mn-ea"/>
              </a:rPr>
              <a:t>集群构成</a:t>
            </a:r>
            <a:endParaRPr lang="en-US" altLang="zh-CN" sz="1800" b="0" dirty="0" smtClean="0">
              <a:latin typeface="+mn-ea"/>
              <a:ea typeface="+mn-ea"/>
            </a:endParaRPr>
          </a:p>
          <a:p>
            <a:pPr marL="450850" lvl="1" indent="-177800" defTabSz="714375">
              <a:spcAft>
                <a:spcPct val="5000"/>
              </a:spcAft>
              <a:buClr>
                <a:srgbClr val="EE8A04"/>
              </a:buClr>
              <a:buSzPct val="80000"/>
              <a:buFont typeface="Wingdings" pitchFamily="2" charset="2"/>
              <a:buChar char="v"/>
              <a:defRPr/>
            </a:pPr>
            <a:r>
              <a:rPr lang="en-US" altLang="zh-CN" sz="1600" kern="1200" dirty="0">
                <a:solidFill>
                  <a:schemeClr val="tx1">
                    <a:lumMod val="50000"/>
                    <a:lumOff val="50000"/>
                  </a:schemeClr>
                </a:solidFill>
                <a:latin typeface="+mn-ea"/>
                <a:ea typeface="+mn-ea"/>
                <a:cs typeface="+mn-cs"/>
              </a:rPr>
              <a:t>X86 </a:t>
            </a:r>
            <a:r>
              <a:rPr lang="zh-CN" altLang="en-US" sz="1600" kern="1200" dirty="0">
                <a:solidFill>
                  <a:schemeClr val="tx1">
                    <a:lumMod val="50000"/>
                    <a:lumOff val="50000"/>
                  </a:schemeClr>
                </a:solidFill>
                <a:latin typeface="+mn-ea"/>
                <a:ea typeface="+mn-ea"/>
                <a:cs typeface="+mn-cs"/>
              </a:rPr>
              <a:t>服务器按照功能分为</a:t>
            </a:r>
            <a:r>
              <a:rPr lang="en-US" altLang="zh-CN" sz="1600" kern="1200" dirty="0">
                <a:solidFill>
                  <a:schemeClr val="tx1">
                    <a:lumMod val="50000"/>
                    <a:lumOff val="50000"/>
                  </a:schemeClr>
                </a:solidFill>
                <a:latin typeface="+mn-ea"/>
                <a:ea typeface="+mn-ea"/>
                <a:cs typeface="+mn-cs"/>
              </a:rPr>
              <a:t>2</a:t>
            </a:r>
            <a:r>
              <a:rPr lang="zh-CN" altLang="en-US" sz="1600" kern="1200" dirty="0">
                <a:solidFill>
                  <a:schemeClr val="tx1">
                    <a:lumMod val="50000"/>
                    <a:lumOff val="50000"/>
                  </a:schemeClr>
                </a:solidFill>
                <a:latin typeface="+mn-ea"/>
                <a:ea typeface="+mn-ea"/>
                <a:cs typeface="+mn-cs"/>
              </a:rPr>
              <a:t>组，一组实现数据获取，一组实现数据加载和归档</a:t>
            </a:r>
            <a:endParaRPr lang="en-US" altLang="zh-CN" sz="1600" kern="1200" dirty="0">
              <a:solidFill>
                <a:schemeClr val="tx1">
                  <a:lumMod val="50000"/>
                  <a:lumOff val="50000"/>
                </a:schemeClr>
              </a:solidFill>
              <a:latin typeface="+mn-ea"/>
              <a:ea typeface="+mn-ea"/>
              <a:cs typeface="+mn-cs"/>
            </a:endParaRPr>
          </a:p>
          <a:p>
            <a:pPr marL="450850" lvl="1" indent="-177800" defTabSz="714375">
              <a:spcAft>
                <a:spcPct val="5000"/>
              </a:spcAft>
              <a:buClr>
                <a:srgbClr val="EE8A04"/>
              </a:buClr>
              <a:buSzPct val="80000"/>
              <a:buFont typeface="Wingdings" pitchFamily="2" charset="2"/>
              <a:buChar char="v"/>
              <a:defRPr/>
            </a:pPr>
            <a:r>
              <a:rPr lang="en-US" altLang="zh-CN" sz="1600" kern="1200" dirty="0">
                <a:solidFill>
                  <a:schemeClr val="tx1">
                    <a:lumMod val="50000"/>
                    <a:lumOff val="50000"/>
                  </a:schemeClr>
                </a:solidFill>
                <a:latin typeface="+mn-ea"/>
                <a:ea typeface="+mn-ea"/>
                <a:cs typeface="+mn-cs"/>
              </a:rPr>
              <a:t>NAS</a:t>
            </a:r>
            <a:r>
              <a:rPr lang="zh-CN" altLang="en-US" sz="1600" kern="1200" dirty="0">
                <a:solidFill>
                  <a:schemeClr val="tx1">
                    <a:lumMod val="50000"/>
                    <a:lumOff val="50000"/>
                  </a:schemeClr>
                </a:solidFill>
                <a:latin typeface="+mn-ea"/>
                <a:ea typeface="+mn-ea"/>
                <a:cs typeface="+mn-cs"/>
              </a:rPr>
              <a:t>集群作为公共数据区，由</a:t>
            </a:r>
            <a:r>
              <a:rPr lang="en-US" altLang="zh-CN" sz="1600" kern="1200" dirty="0">
                <a:solidFill>
                  <a:schemeClr val="tx1">
                    <a:lumMod val="50000"/>
                    <a:lumOff val="50000"/>
                  </a:schemeClr>
                </a:solidFill>
                <a:latin typeface="+mn-ea"/>
                <a:ea typeface="+mn-ea"/>
                <a:cs typeface="+mn-cs"/>
              </a:rPr>
              <a:t>8</a:t>
            </a:r>
            <a:r>
              <a:rPr lang="zh-CN" altLang="en-US" sz="1600" kern="1200" dirty="0">
                <a:solidFill>
                  <a:schemeClr val="tx1">
                    <a:lumMod val="50000"/>
                    <a:lumOff val="50000"/>
                  </a:schemeClr>
                </a:solidFill>
                <a:latin typeface="+mn-ea"/>
                <a:ea typeface="+mn-ea"/>
                <a:cs typeface="+mn-cs"/>
              </a:rPr>
              <a:t>台服务器共享访问（读写）</a:t>
            </a:r>
          </a:p>
        </p:txBody>
      </p:sp>
      <p:grpSp>
        <p:nvGrpSpPr>
          <p:cNvPr id="123" name="组合 122"/>
          <p:cNvGrpSpPr/>
          <p:nvPr/>
        </p:nvGrpSpPr>
        <p:grpSpPr>
          <a:xfrm>
            <a:off x="3795870" y="1951081"/>
            <a:ext cx="1800826" cy="1758204"/>
            <a:chOff x="1221371" y="2202213"/>
            <a:chExt cx="1800826" cy="1758204"/>
          </a:xfrm>
        </p:grpSpPr>
        <p:sp>
          <p:nvSpPr>
            <p:cNvPr id="96" name="Rectangle 3"/>
            <p:cNvSpPr>
              <a:spLocks noChangeArrowheads="1"/>
            </p:cNvSpPr>
            <p:nvPr/>
          </p:nvSpPr>
          <p:spPr bwMode="auto">
            <a:xfrm>
              <a:off x="1221372" y="2508213"/>
              <a:ext cx="1800825" cy="1440111"/>
            </a:xfrm>
            <a:prstGeom prst="rect">
              <a:avLst/>
            </a:prstGeom>
            <a:solidFill>
              <a:srgbClr val="F8F8F8"/>
            </a:solidFill>
            <a:ln w="9525">
              <a:solidFill>
                <a:schemeClr val="tx1"/>
              </a:solidFill>
              <a:miter lim="800000"/>
              <a:headEnd/>
              <a:tailEnd/>
            </a:ln>
            <a:effectLst/>
          </p:spPr>
          <p:txBody>
            <a:bodyPr wrap="none" anchor="ctr"/>
            <a:lstStyle/>
            <a:p>
              <a:pPr algn="ctr" eaLnBrk="1" hangingPunct="1"/>
              <a:endParaRPr lang="en-US" altLang="zh-CN" sz="1400" baseline="-25000" dirty="0">
                <a:solidFill>
                  <a:srgbClr val="0A1738"/>
                </a:solidFill>
                <a:latin typeface="+mn-ea"/>
                <a:ea typeface="+mn-ea"/>
              </a:endParaRPr>
            </a:p>
          </p:txBody>
        </p:sp>
        <p:sp>
          <p:nvSpPr>
            <p:cNvPr id="97" name="Rectangle 177"/>
            <p:cNvSpPr/>
            <p:nvPr/>
          </p:nvSpPr>
          <p:spPr>
            <a:xfrm>
              <a:off x="1221371" y="3111574"/>
              <a:ext cx="1800000" cy="306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a:solidFill>
                    <a:srgbClr val="0A1738"/>
                  </a:solidFill>
                  <a:latin typeface="+mn-ea"/>
                  <a:ea typeface="+mn-ea"/>
                </a:rPr>
                <a:t>Python runtime</a:t>
              </a:r>
            </a:p>
          </p:txBody>
        </p:sp>
        <p:sp>
          <p:nvSpPr>
            <p:cNvPr id="98" name="Rectangle 179"/>
            <p:cNvSpPr/>
            <p:nvPr/>
          </p:nvSpPr>
          <p:spPr>
            <a:xfrm>
              <a:off x="1221371" y="2803384"/>
              <a:ext cx="1800000" cy="32767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a:solidFill>
                    <a:srgbClr val="0A1738"/>
                  </a:solidFill>
                  <a:latin typeface="+mn-ea"/>
                  <a:ea typeface="+mn-ea"/>
                </a:rPr>
                <a:t>Python JSS Module</a:t>
              </a:r>
            </a:p>
          </p:txBody>
        </p:sp>
        <p:sp>
          <p:nvSpPr>
            <p:cNvPr id="99" name="Rectangle 179"/>
            <p:cNvSpPr/>
            <p:nvPr/>
          </p:nvSpPr>
          <p:spPr>
            <a:xfrm>
              <a:off x="1221372" y="2500625"/>
              <a:ext cx="1800000" cy="306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FTP</a:t>
              </a:r>
              <a:endParaRPr lang="en-US" altLang="zh-CN" sz="1400" dirty="0">
                <a:solidFill>
                  <a:srgbClr val="0A1738"/>
                </a:solidFill>
                <a:latin typeface="+mn-ea"/>
                <a:ea typeface="+mn-ea"/>
              </a:endParaRPr>
            </a:p>
          </p:txBody>
        </p:sp>
        <p:sp>
          <p:nvSpPr>
            <p:cNvPr id="101" name="Rectangle 116"/>
            <p:cNvSpPr>
              <a:spLocks noChangeArrowheads="1"/>
            </p:cNvSpPr>
            <p:nvPr/>
          </p:nvSpPr>
          <p:spPr bwMode="auto">
            <a:xfrm>
              <a:off x="1221372" y="3705606"/>
              <a:ext cx="900000" cy="254811"/>
            </a:xfrm>
            <a:prstGeom prst="rect">
              <a:avLst/>
            </a:prstGeom>
            <a:solidFill>
              <a:srgbClr val="C0C0C0"/>
            </a:solidFill>
            <a:ln w="9525">
              <a:solidFill>
                <a:schemeClr val="tx1"/>
              </a:solidFill>
              <a:miter lim="800000"/>
              <a:headEnd/>
              <a:tailEnd/>
            </a:ln>
            <a:effectLst/>
          </p:spPr>
          <p:txBody>
            <a:bodyPr wrap="none" anchor="ctr"/>
            <a:lstStyle/>
            <a:p>
              <a:endParaRPr lang="en-US">
                <a:latin typeface="+mn-ea"/>
                <a:ea typeface="+mn-ea"/>
              </a:endParaRPr>
            </a:p>
          </p:txBody>
        </p:sp>
        <p:sp>
          <p:nvSpPr>
            <p:cNvPr id="102" name="Rectangle 117"/>
            <p:cNvSpPr>
              <a:spLocks noChangeArrowheads="1"/>
            </p:cNvSpPr>
            <p:nvPr/>
          </p:nvSpPr>
          <p:spPr bwMode="auto">
            <a:xfrm>
              <a:off x="2122197" y="3705606"/>
              <a:ext cx="900000" cy="254811"/>
            </a:xfrm>
            <a:prstGeom prst="rect">
              <a:avLst/>
            </a:prstGeom>
            <a:solidFill>
              <a:srgbClr val="C0C0C0"/>
            </a:solidFill>
            <a:ln w="9525">
              <a:solidFill>
                <a:schemeClr val="tx1"/>
              </a:solidFill>
              <a:miter lim="800000"/>
              <a:headEnd/>
              <a:tailEnd/>
            </a:ln>
            <a:effectLst/>
          </p:spPr>
          <p:txBody>
            <a:bodyPr wrap="none" anchor="ctr"/>
            <a:lstStyle/>
            <a:p>
              <a:endParaRPr lang="en-US">
                <a:latin typeface="+mn-ea"/>
                <a:ea typeface="+mn-ea"/>
              </a:endParaRPr>
            </a:p>
          </p:txBody>
        </p:sp>
        <p:sp>
          <p:nvSpPr>
            <p:cNvPr id="103" name="Rectangle 180"/>
            <p:cNvSpPr/>
            <p:nvPr/>
          </p:nvSpPr>
          <p:spPr>
            <a:xfrm>
              <a:off x="1221371" y="3399606"/>
              <a:ext cx="1800000" cy="306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Redhat Linux</a:t>
              </a:r>
              <a:endParaRPr lang="en-US" altLang="zh-CN" sz="1400" dirty="0">
                <a:solidFill>
                  <a:srgbClr val="0A1738"/>
                </a:solidFill>
                <a:latin typeface="+mn-ea"/>
                <a:ea typeface="+mn-ea"/>
              </a:endParaRPr>
            </a:p>
          </p:txBody>
        </p:sp>
        <p:sp>
          <p:nvSpPr>
            <p:cNvPr id="122" name="Rectangle 179"/>
            <p:cNvSpPr/>
            <p:nvPr/>
          </p:nvSpPr>
          <p:spPr>
            <a:xfrm>
              <a:off x="1221372" y="2202213"/>
              <a:ext cx="1800000" cy="306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zh-CN" sz="1400" dirty="0" smtClean="0">
                  <a:solidFill>
                    <a:srgbClr val="0A1738"/>
                  </a:solidFill>
                  <a:latin typeface="+mn-ea"/>
                  <a:ea typeface="+mn-ea"/>
                </a:rPr>
                <a:t>LVS</a:t>
              </a:r>
              <a:r>
                <a:rPr lang="zh-CN" altLang="en-US" sz="1400" dirty="0" smtClean="0">
                  <a:solidFill>
                    <a:srgbClr val="0A1738"/>
                  </a:solidFill>
                  <a:latin typeface="+mn-ea"/>
                  <a:ea typeface="+mn-ea"/>
                </a:rPr>
                <a:t>服务器</a:t>
              </a:r>
              <a:r>
                <a:rPr lang="en-US" altLang="zh-CN" sz="1400" baseline="-25000" dirty="0">
                  <a:solidFill>
                    <a:srgbClr val="0A1738"/>
                  </a:solidFill>
                  <a:latin typeface="+mn-ea"/>
                </a:rPr>
                <a:t>4</a:t>
              </a:r>
              <a:endParaRPr lang="en-US" altLang="zh-CN" sz="1400" baseline="-25000" dirty="0">
                <a:solidFill>
                  <a:srgbClr val="0A1738"/>
                </a:solidFill>
                <a:latin typeface="+mn-ea"/>
                <a:ea typeface="+mn-ea"/>
              </a:endParaRPr>
            </a:p>
          </p:txBody>
        </p:sp>
      </p:grpSp>
      <p:grpSp>
        <p:nvGrpSpPr>
          <p:cNvPr id="134" name="组合 133"/>
          <p:cNvGrpSpPr/>
          <p:nvPr/>
        </p:nvGrpSpPr>
        <p:grpSpPr>
          <a:xfrm>
            <a:off x="5871739" y="1943493"/>
            <a:ext cx="1800826" cy="1765792"/>
            <a:chOff x="5687416" y="1853592"/>
            <a:chExt cx="1800826" cy="1765792"/>
          </a:xfrm>
        </p:grpSpPr>
        <p:sp>
          <p:nvSpPr>
            <p:cNvPr id="69" name="Rectangle 3"/>
            <p:cNvSpPr>
              <a:spLocks noChangeArrowheads="1"/>
            </p:cNvSpPr>
            <p:nvPr/>
          </p:nvSpPr>
          <p:spPr bwMode="auto">
            <a:xfrm>
              <a:off x="5687417" y="2167180"/>
              <a:ext cx="1800825" cy="1440111"/>
            </a:xfrm>
            <a:prstGeom prst="rect">
              <a:avLst/>
            </a:prstGeom>
            <a:solidFill>
              <a:srgbClr val="F8F8F8"/>
            </a:solidFill>
            <a:ln w="9525">
              <a:solidFill>
                <a:schemeClr val="tx1"/>
              </a:solidFill>
              <a:miter lim="800000"/>
              <a:headEnd/>
              <a:tailEnd/>
            </a:ln>
            <a:effectLst/>
          </p:spPr>
          <p:txBody>
            <a:bodyPr wrap="none" anchor="ctr"/>
            <a:lstStyle/>
            <a:p>
              <a:pPr algn="ctr" eaLnBrk="1" hangingPunct="1"/>
              <a:endParaRPr lang="en-US" altLang="zh-CN" sz="1400" baseline="-25000" dirty="0">
                <a:solidFill>
                  <a:srgbClr val="0A1738"/>
                </a:solidFill>
                <a:latin typeface="+mn-ea"/>
              </a:endParaRPr>
            </a:p>
          </p:txBody>
        </p:sp>
        <p:sp>
          <p:nvSpPr>
            <p:cNvPr id="72" name="Rectangle 177"/>
            <p:cNvSpPr/>
            <p:nvPr/>
          </p:nvSpPr>
          <p:spPr>
            <a:xfrm>
              <a:off x="5687416" y="2770541"/>
              <a:ext cx="1800000" cy="306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rPr>
                <a:t>HDFS Client</a:t>
              </a:r>
              <a:endParaRPr lang="en-US" altLang="zh-CN" sz="1400" dirty="0">
                <a:solidFill>
                  <a:srgbClr val="0A1738"/>
                </a:solidFill>
                <a:latin typeface="+mn-ea"/>
              </a:endParaRPr>
            </a:p>
          </p:txBody>
        </p:sp>
        <p:sp>
          <p:nvSpPr>
            <p:cNvPr id="75" name="Rectangle 179"/>
            <p:cNvSpPr/>
            <p:nvPr/>
          </p:nvSpPr>
          <p:spPr>
            <a:xfrm>
              <a:off x="5687416" y="2462351"/>
              <a:ext cx="1800000" cy="32767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Hive</a:t>
              </a:r>
              <a:endParaRPr lang="en-US" altLang="zh-CN" sz="1400" dirty="0">
                <a:solidFill>
                  <a:srgbClr val="0A1738"/>
                </a:solidFill>
                <a:latin typeface="+mn-ea"/>
                <a:ea typeface="+mn-ea"/>
              </a:endParaRPr>
            </a:p>
          </p:txBody>
        </p:sp>
        <p:sp>
          <p:nvSpPr>
            <p:cNvPr id="73" name="Rectangle 179"/>
            <p:cNvSpPr/>
            <p:nvPr/>
          </p:nvSpPr>
          <p:spPr>
            <a:xfrm>
              <a:off x="5687417" y="2159592"/>
              <a:ext cx="900000" cy="306000"/>
            </a:xfrm>
            <a:prstGeom prst="rect">
              <a:avLst/>
            </a:prstGeom>
            <a:solidFill>
              <a:srgbClr val="F8F8F8"/>
            </a:solidFill>
            <a:ln w="9525">
              <a:solidFill>
                <a:schemeClr val="tx1"/>
              </a:solidFill>
              <a:miter lim="800000"/>
              <a:headEnd/>
              <a:tailEnd/>
            </a:ln>
            <a:effectLst/>
          </p:spPr>
          <p:txBody>
            <a:bodyPr wrap="none" anchor="ctr"/>
            <a:lstStyle/>
            <a:p>
              <a:pPr algn="ctr"/>
              <a:r>
                <a:rPr lang="zh-CN" altLang="en-US" sz="1400" dirty="0" smtClean="0">
                  <a:solidFill>
                    <a:srgbClr val="0A1738"/>
                  </a:solidFill>
                  <a:latin typeface="+mn-ea"/>
                  <a:ea typeface="+mn-ea"/>
                </a:rPr>
                <a:t>加载任务</a:t>
              </a:r>
              <a:endParaRPr lang="en-US" altLang="zh-CN" sz="1400" baseline="-25000" dirty="0">
                <a:solidFill>
                  <a:srgbClr val="0A1738"/>
                </a:solidFill>
                <a:latin typeface="+mn-ea"/>
                <a:ea typeface="+mn-ea"/>
              </a:endParaRPr>
            </a:p>
          </p:txBody>
        </p:sp>
        <p:sp>
          <p:nvSpPr>
            <p:cNvPr id="84" name="Rectangle 179"/>
            <p:cNvSpPr/>
            <p:nvPr/>
          </p:nvSpPr>
          <p:spPr>
            <a:xfrm>
              <a:off x="6588242" y="2159592"/>
              <a:ext cx="900000" cy="306000"/>
            </a:xfrm>
            <a:prstGeom prst="rect">
              <a:avLst/>
            </a:prstGeom>
            <a:solidFill>
              <a:srgbClr val="F8F8F8"/>
            </a:solidFill>
            <a:ln w="9525">
              <a:solidFill>
                <a:schemeClr val="tx1"/>
              </a:solidFill>
              <a:miter lim="800000"/>
              <a:headEnd/>
              <a:tailEnd/>
            </a:ln>
            <a:effectLst/>
          </p:spPr>
          <p:txBody>
            <a:bodyPr wrap="none" anchor="ctr"/>
            <a:lstStyle/>
            <a:p>
              <a:pPr algn="ctr"/>
              <a:r>
                <a:rPr lang="zh-CN" altLang="en-US" sz="1400" dirty="0" smtClean="0">
                  <a:solidFill>
                    <a:srgbClr val="0A1738"/>
                  </a:solidFill>
                  <a:latin typeface="+mn-ea"/>
                  <a:ea typeface="+mn-ea"/>
                </a:rPr>
                <a:t>归档任务</a:t>
              </a:r>
              <a:endParaRPr lang="en-US" altLang="zh-CN" sz="1400" baseline="-25000" dirty="0">
                <a:solidFill>
                  <a:srgbClr val="0A1738"/>
                </a:solidFill>
                <a:latin typeface="+mn-ea"/>
                <a:ea typeface="+mn-ea"/>
              </a:endParaRPr>
            </a:p>
          </p:txBody>
        </p:sp>
        <p:sp>
          <p:nvSpPr>
            <p:cNvPr id="70" name="Rectangle 116"/>
            <p:cNvSpPr>
              <a:spLocks noChangeArrowheads="1"/>
            </p:cNvSpPr>
            <p:nvPr/>
          </p:nvSpPr>
          <p:spPr bwMode="auto">
            <a:xfrm>
              <a:off x="5687525" y="3364573"/>
              <a:ext cx="900000" cy="254811"/>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71" name="Rectangle 117"/>
            <p:cNvSpPr>
              <a:spLocks noChangeArrowheads="1"/>
            </p:cNvSpPr>
            <p:nvPr/>
          </p:nvSpPr>
          <p:spPr bwMode="auto">
            <a:xfrm>
              <a:off x="6588242" y="3364573"/>
              <a:ext cx="900000" cy="254811"/>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74" name="Rectangle 180"/>
            <p:cNvSpPr/>
            <p:nvPr/>
          </p:nvSpPr>
          <p:spPr>
            <a:xfrm>
              <a:off x="5687416" y="3058573"/>
              <a:ext cx="1800000" cy="306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rPr>
                <a:t>Redhat Linux</a:t>
              </a:r>
              <a:endParaRPr lang="en-US" altLang="zh-CN" sz="1400" dirty="0">
                <a:solidFill>
                  <a:srgbClr val="0A1738"/>
                </a:solidFill>
                <a:latin typeface="+mn-ea"/>
              </a:endParaRPr>
            </a:p>
          </p:txBody>
        </p:sp>
        <p:sp>
          <p:nvSpPr>
            <p:cNvPr id="133" name="Rectangle 179"/>
            <p:cNvSpPr/>
            <p:nvPr/>
          </p:nvSpPr>
          <p:spPr>
            <a:xfrm>
              <a:off x="5687416" y="1853592"/>
              <a:ext cx="1800000" cy="306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400" dirty="0" smtClean="0">
                  <a:solidFill>
                    <a:srgbClr val="0A1738"/>
                  </a:solidFill>
                  <a:latin typeface="+mn-ea"/>
                  <a:ea typeface="+mn-ea"/>
                </a:rPr>
                <a:t>加载服务器</a:t>
              </a:r>
              <a:r>
                <a:rPr lang="en-US" altLang="zh-CN" sz="1400" baseline="-25000" dirty="0" smtClean="0">
                  <a:solidFill>
                    <a:srgbClr val="0A1738"/>
                  </a:solidFill>
                  <a:latin typeface="+mn-ea"/>
                </a:rPr>
                <a:t>1</a:t>
              </a:r>
              <a:endParaRPr lang="en-US" altLang="zh-CN" sz="1400" baseline="-25000" dirty="0">
                <a:solidFill>
                  <a:srgbClr val="0A1738"/>
                </a:solidFill>
                <a:latin typeface="+mn-ea"/>
                <a:ea typeface="+mn-ea"/>
              </a:endParaRPr>
            </a:p>
          </p:txBody>
        </p:sp>
      </p:grpSp>
      <p:grpSp>
        <p:nvGrpSpPr>
          <p:cNvPr id="136" name="组合 135"/>
          <p:cNvGrpSpPr/>
          <p:nvPr/>
        </p:nvGrpSpPr>
        <p:grpSpPr>
          <a:xfrm>
            <a:off x="8103588" y="1943493"/>
            <a:ext cx="1802000" cy="1765792"/>
            <a:chOff x="7919265" y="1853592"/>
            <a:chExt cx="1802000" cy="1765792"/>
          </a:xfrm>
        </p:grpSpPr>
        <p:sp>
          <p:nvSpPr>
            <p:cNvPr id="87" name="Rectangle 3"/>
            <p:cNvSpPr>
              <a:spLocks noChangeArrowheads="1"/>
            </p:cNvSpPr>
            <p:nvPr/>
          </p:nvSpPr>
          <p:spPr bwMode="auto">
            <a:xfrm>
              <a:off x="7920440" y="2167180"/>
              <a:ext cx="1800825" cy="1440111"/>
            </a:xfrm>
            <a:prstGeom prst="rect">
              <a:avLst/>
            </a:prstGeom>
            <a:solidFill>
              <a:srgbClr val="F8F8F8"/>
            </a:solidFill>
            <a:ln w="9525">
              <a:solidFill>
                <a:schemeClr val="tx1"/>
              </a:solidFill>
              <a:miter lim="800000"/>
              <a:headEnd/>
              <a:tailEnd/>
            </a:ln>
            <a:effectLst/>
          </p:spPr>
          <p:txBody>
            <a:bodyPr wrap="none" anchor="ctr"/>
            <a:lstStyle/>
            <a:p>
              <a:pPr algn="ctr" eaLnBrk="1" hangingPunct="1"/>
              <a:endParaRPr lang="en-US" altLang="zh-CN" sz="1400" baseline="-25000" dirty="0">
                <a:solidFill>
                  <a:srgbClr val="0A1738"/>
                </a:solidFill>
                <a:latin typeface="+mn-ea"/>
              </a:endParaRPr>
            </a:p>
          </p:txBody>
        </p:sp>
        <p:sp>
          <p:nvSpPr>
            <p:cNvPr id="88" name="Rectangle 177"/>
            <p:cNvSpPr/>
            <p:nvPr/>
          </p:nvSpPr>
          <p:spPr>
            <a:xfrm>
              <a:off x="7920439" y="2770541"/>
              <a:ext cx="1800000" cy="306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rPr>
                <a:t>HDFS Client</a:t>
              </a:r>
              <a:endParaRPr lang="en-US" altLang="zh-CN" sz="1400" dirty="0">
                <a:solidFill>
                  <a:srgbClr val="0A1738"/>
                </a:solidFill>
                <a:latin typeface="+mn-ea"/>
              </a:endParaRPr>
            </a:p>
          </p:txBody>
        </p:sp>
        <p:sp>
          <p:nvSpPr>
            <p:cNvPr id="89" name="Rectangle 179"/>
            <p:cNvSpPr/>
            <p:nvPr/>
          </p:nvSpPr>
          <p:spPr>
            <a:xfrm>
              <a:off x="7920439" y="2462351"/>
              <a:ext cx="1800000" cy="32767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Hive</a:t>
              </a:r>
              <a:endParaRPr lang="en-US" altLang="zh-CN" sz="1400" dirty="0">
                <a:solidFill>
                  <a:srgbClr val="0A1738"/>
                </a:solidFill>
                <a:latin typeface="+mn-ea"/>
                <a:ea typeface="+mn-ea"/>
              </a:endParaRPr>
            </a:p>
          </p:txBody>
        </p:sp>
        <p:sp>
          <p:nvSpPr>
            <p:cNvPr id="90" name="Rectangle 179"/>
            <p:cNvSpPr/>
            <p:nvPr/>
          </p:nvSpPr>
          <p:spPr>
            <a:xfrm>
              <a:off x="7920440" y="2159592"/>
              <a:ext cx="900000" cy="306000"/>
            </a:xfrm>
            <a:prstGeom prst="rect">
              <a:avLst/>
            </a:prstGeom>
            <a:solidFill>
              <a:srgbClr val="F8F8F8"/>
            </a:solidFill>
            <a:ln w="9525">
              <a:solidFill>
                <a:schemeClr val="tx1"/>
              </a:solidFill>
              <a:miter lim="800000"/>
              <a:headEnd/>
              <a:tailEnd/>
            </a:ln>
            <a:effectLst/>
          </p:spPr>
          <p:txBody>
            <a:bodyPr wrap="none" anchor="ctr"/>
            <a:lstStyle/>
            <a:p>
              <a:pPr algn="ctr"/>
              <a:r>
                <a:rPr lang="zh-CN" altLang="en-US" sz="1400" dirty="0" smtClean="0">
                  <a:solidFill>
                    <a:srgbClr val="0A1738"/>
                  </a:solidFill>
                  <a:latin typeface="+mn-ea"/>
                  <a:ea typeface="+mn-ea"/>
                </a:rPr>
                <a:t>加载任务</a:t>
              </a:r>
              <a:endParaRPr lang="en-US" altLang="zh-CN" sz="1400" baseline="-25000" dirty="0">
                <a:solidFill>
                  <a:srgbClr val="0A1738"/>
                </a:solidFill>
                <a:latin typeface="+mn-ea"/>
                <a:ea typeface="+mn-ea"/>
              </a:endParaRPr>
            </a:p>
          </p:txBody>
        </p:sp>
        <p:sp>
          <p:nvSpPr>
            <p:cNvPr id="91" name="Rectangle 179"/>
            <p:cNvSpPr/>
            <p:nvPr/>
          </p:nvSpPr>
          <p:spPr>
            <a:xfrm>
              <a:off x="8821265" y="2159592"/>
              <a:ext cx="900000" cy="306000"/>
            </a:xfrm>
            <a:prstGeom prst="rect">
              <a:avLst/>
            </a:prstGeom>
            <a:solidFill>
              <a:srgbClr val="F8F8F8"/>
            </a:solidFill>
            <a:ln w="9525">
              <a:solidFill>
                <a:schemeClr val="tx1"/>
              </a:solidFill>
              <a:miter lim="800000"/>
              <a:headEnd/>
              <a:tailEnd/>
            </a:ln>
            <a:effectLst/>
          </p:spPr>
          <p:txBody>
            <a:bodyPr wrap="none" anchor="ctr"/>
            <a:lstStyle/>
            <a:p>
              <a:pPr algn="ctr"/>
              <a:r>
                <a:rPr lang="zh-CN" altLang="en-US" sz="1400" dirty="0" smtClean="0">
                  <a:solidFill>
                    <a:srgbClr val="0A1738"/>
                  </a:solidFill>
                  <a:latin typeface="+mn-ea"/>
                  <a:ea typeface="+mn-ea"/>
                </a:rPr>
                <a:t>归档任务</a:t>
              </a:r>
              <a:endParaRPr lang="en-US" altLang="zh-CN" sz="1400" baseline="-25000" dirty="0">
                <a:solidFill>
                  <a:srgbClr val="0A1738"/>
                </a:solidFill>
                <a:latin typeface="+mn-ea"/>
                <a:ea typeface="+mn-ea"/>
              </a:endParaRPr>
            </a:p>
          </p:txBody>
        </p:sp>
        <p:sp>
          <p:nvSpPr>
            <p:cNvPr id="92" name="Rectangle 116"/>
            <p:cNvSpPr>
              <a:spLocks noChangeArrowheads="1"/>
            </p:cNvSpPr>
            <p:nvPr/>
          </p:nvSpPr>
          <p:spPr bwMode="auto">
            <a:xfrm>
              <a:off x="7920548" y="3364573"/>
              <a:ext cx="900000" cy="254811"/>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93" name="Rectangle 117"/>
            <p:cNvSpPr>
              <a:spLocks noChangeArrowheads="1"/>
            </p:cNvSpPr>
            <p:nvPr/>
          </p:nvSpPr>
          <p:spPr bwMode="auto">
            <a:xfrm>
              <a:off x="8821265" y="3364573"/>
              <a:ext cx="900000" cy="254811"/>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94" name="Rectangle 180"/>
            <p:cNvSpPr/>
            <p:nvPr/>
          </p:nvSpPr>
          <p:spPr>
            <a:xfrm>
              <a:off x="7920439" y="3058573"/>
              <a:ext cx="1800000" cy="306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rPr>
                <a:t>Redhat Linux</a:t>
              </a:r>
              <a:endParaRPr lang="en-US" altLang="zh-CN" sz="1400" dirty="0">
                <a:solidFill>
                  <a:srgbClr val="0A1738"/>
                </a:solidFill>
                <a:latin typeface="+mn-ea"/>
              </a:endParaRPr>
            </a:p>
          </p:txBody>
        </p:sp>
        <p:sp>
          <p:nvSpPr>
            <p:cNvPr id="135" name="Rectangle 179"/>
            <p:cNvSpPr/>
            <p:nvPr/>
          </p:nvSpPr>
          <p:spPr>
            <a:xfrm>
              <a:off x="7919265" y="1853592"/>
              <a:ext cx="1800000" cy="306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400" dirty="0" smtClean="0">
                  <a:solidFill>
                    <a:srgbClr val="0A1738"/>
                  </a:solidFill>
                  <a:latin typeface="+mn-ea"/>
                  <a:ea typeface="+mn-ea"/>
                </a:rPr>
                <a:t>加载服务器</a:t>
              </a:r>
              <a:r>
                <a:rPr lang="en-US" altLang="zh-CN" sz="1400" baseline="-25000" dirty="0">
                  <a:solidFill>
                    <a:srgbClr val="0A1738"/>
                  </a:solidFill>
                  <a:latin typeface="+mn-ea"/>
                </a:rPr>
                <a:t>4</a:t>
              </a:r>
              <a:endParaRPr lang="en-US" altLang="zh-CN" sz="1400" baseline="-25000" dirty="0">
                <a:solidFill>
                  <a:srgbClr val="0A1738"/>
                </a:solidFill>
                <a:latin typeface="+mn-ea"/>
                <a:ea typeface="+mn-ea"/>
              </a:endParaRPr>
            </a:p>
          </p:txBody>
        </p:sp>
      </p:grpSp>
      <p:sp>
        <p:nvSpPr>
          <p:cNvPr id="148" name="Line 540"/>
          <p:cNvSpPr>
            <a:spLocks noChangeShapeType="1"/>
          </p:cNvSpPr>
          <p:nvPr/>
        </p:nvSpPr>
        <p:spPr bwMode="auto">
          <a:xfrm>
            <a:off x="1995071" y="3685425"/>
            <a:ext cx="0" cy="396000"/>
          </a:xfrm>
          <a:prstGeom prst="line">
            <a:avLst/>
          </a:prstGeom>
          <a:noFill/>
          <a:ln w="38100">
            <a:solidFill>
              <a:schemeClr val="tx1"/>
            </a:solidFill>
            <a:round/>
            <a:headEnd/>
            <a:tailEnd/>
          </a:ln>
          <a:effectLst/>
        </p:spPr>
        <p:txBody>
          <a:bodyPr/>
          <a:lstStyle/>
          <a:p>
            <a:endParaRPr lang="en-US"/>
          </a:p>
        </p:txBody>
      </p:sp>
      <p:sp>
        <p:nvSpPr>
          <p:cNvPr id="149" name="Line 540"/>
          <p:cNvSpPr>
            <a:spLocks noChangeShapeType="1"/>
          </p:cNvSpPr>
          <p:nvPr/>
        </p:nvSpPr>
        <p:spPr bwMode="auto">
          <a:xfrm>
            <a:off x="2067079" y="3685425"/>
            <a:ext cx="0" cy="396000"/>
          </a:xfrm>
          <a:prstGeom prst="line">
            <a:avLst/>
          </a:prstGeom>
          <a:noFill/>
          <a:ln w="38100">
            <a:solidFill>
              <a:schemeClr val="tx1"/>
            </a:solidFill>
            <a:round/>
            <a:headEnd/>
            <a:tailEnd/>
          </a:ln>
          <a:effectLst/>
        </p:spPr>
        <p:txBody>
          <a:bodyPr/>
          <a:lstStyle/>
          <a:p>
            <a:endParaRPr lang="en-US"/>
          </a:p>
        </p:txBody>
      </p:sp>
      <p:sp>
        <p:nvSpPr>
          <p:cNvPr id="150" name="Line 540"/>
          <p:cNvSpPr>
            <a:spLocks noChangeShapeType="1"/>
          </p:cNvSpPr>
          <p:nvPr/>
        </p:nvSpPr>
        <p:spPr bwMode="auto">
          <a:xfrm>
            <a:off x="2841666" y="3709285"/>
            <a:ext cx="0" cy="396000"/>
          </a:xfrm>
          <a:prstGeom prst="line">
            <a:avLst/>
          </a:prstGeom>
          <a:noFill/>
          <a:ln w="38100">
            <a:solidFill>
              <a:schemeClr val="tx1"/>
            </a:solidFill>
            <a:round/>
            <a:headEnd/>
            <a:tailEnd/>
          </a:ln>
          <a:effectLst/>
        </p:spPr>
        <p:txBody>
          <a:bodyPr/>
          <a:lstStyle/>
          <a:p>
            <a:endParaRPr lang="en-US"/>
          </a:p>
        </p:txBody>
      </p:sp>
      <p:sp>
        <p:nvSpPr>
          <p:cNvPr id="151" name="Line 540"/>
          <p:cNvSpPr>
            <a:spLocks noChangeShapeType="1"/>
          </p:cNvSpPr>
          <p:nvPr/>
        </p:nvSpPr>
        <p:spPr bwMode="auto">
          <a:xfrm>
            <a:off x="2913674" y="3709285"/>
            <a:ext cx="0" cy="396000"/>
          </a:xfrm>
          <a:prstGeom prst="line">
            <a:avLst/>
          </a:prstGeom>
          <a:noFill/>
          <a:ln w="38100">
            <a:solidFill>
              <a:schemeClr val="tx1"/>
            </a:solidFill>
            <a:round/>
            <a:headEnd/>
            <a:tailEnd/>
          </a:ln>
          <a:effectLst/>
        </p:spPr>
        <p:txBody>
          <a:bodyPr/>
          <a:lstStyle/>
          <a:p>
            <a:endParaRPr lang="en-US"/>
          </a:p>
        </p:txBody>
      </p:sp>
      <p:sp>
        <p:nvSpPr>
          <p:cNvPr id="152" name="Line 540"/>
          <p:cNvSpPr>
            <a:spLocks noChangeShapeType="1"/>
          </p:cNvSpPr>
          <p:nvPr/>
        </p:nvSpPr>
        <p:spPr bwMode="auto">
          <a:xfrm>
            <a:off x="4228094" y="3718420"/>
            <a:ext cx="0" cy="396000"/>
          </a:xfrm>
          <a:prstGeom prst="line">
            <a:avLst/>
          </a:prstGeom>
          <a:noFill/>
          <a:ln w="38100">
            <a:solidFill>
              <a:schemeClr val="tx1"/>
            </a:solidFill>
            <a:round/>
            <a:headEnd/>
            <a:tailEnd/>
          </a:ln>
          <a:effectLst/>
        </p:spPr>
        <p:txBody>
          <a:bodyPr/>
          <a:lstStyle/>
          <a:p>
            <a:endParaRPr lang="en-US"/>
          </a:p>
        </p:txBody>
      </p:sp>
      <p:sp>
        <p:nvSpPr>
          <p:cNvPr id="153" name="Line 540"/>
          <p:cNvSpPr>
            <a:spLocks noChangeShapeType="1"/>
          </p:cNvSpPr>
          <p:nvPr/>
        </p:nvSpPr>
        <p:spPr bwMode="auto">
          <a:xfrm>
            <a:off x="4300102" y="3718420"/>
            <a:ext cx="0" cy="396000"/>
          </a:xfrm>
          <a:prstGeom prst="line">
            <a:avLst/>
          </a:prstGeom>
          <a:noFill/>
          <a:ln w="38100">
            <a:solidFill>
              <a:schemeClr val="tx1"/>
            </a:solidFill>
            <a:round/>
            <a:headEnd/>
            <a:tailEnd/>
          </a:ln>
          <a:effectLst/>
        </p:spPr>
        <p:txBody>
          <a:bodyPr/>
          <a:lstStyle/>
          <a:p>
            <a:endParaRPr lang="en-US"/>
          </a:p>
        </p:txBody>
      </p:sp>
      <p:sp>
        <p:nvSpPr>
          <p:cNvPr id="154" name="Line 540"/>
          <p:cNvSpPr>
            <a:spLocks noChangeShapeType="1"/>
          </p:cNvSpPr>
          <p:nvPr/>
        </p:nvSpPr>
        <p:spPr bwMode="auto">
          <a:xfrm>
            <a:off x="5092490" y="3685425"/>
            <a:ext cx="0" cy="396000"/>
          </a:xfrm>
          <a:prstGeom prst="line">
            <a:avLst/>
          </a:prstGeom>
          <a:noFill/>
          <a:ln w="38100">
            <a:solidFill>
              <a:schemeClr val="tx1"/>
            </a:solidFill>
            <a:round/>
            <a:headEnd/>
            <a:tailEnd/>
          </a:ln>
          <a:effectLst/>
        </p:spPr>
        <p:txBody>
          <a:bodyPr/>
          <a:lstStyle/>
          <a:p>
            <a:endParaRPr lang="en-US"/>
          </a:p>
        </p:txBody>
      </p:sp>
      <p:sp>
        <p:nvSpPr>
          <p:cNvPr id="155" name="Line 540"/>
          <p:cNvSpPr>
            <a:spLocks noChangeShapeType="1"/>
          </p:cNvSpPr>
          <p:nvPr/>
        </p:nvSpPr>
        <p:spPr bwMode="auto">
          <a:xfrm>
            <a:off x="5164498" y="3685425"/>
            <a:ext cx="0" cy="396000"/>
          </a:xfrm>
          <a:prstGeom prst="line">
            <a:avLst/>
          </a:prstGeom>
          <a:noFill/>
          <a:ln w="38100">
            <a:solidFill>
              <a:schemeClr val="tx1"/>
            </a:solidFill>
            <a:round/>
            <a:headEnd/>
            <a:tailEnd/>
          </a:ln>
          <a:effectLst/>
        </p:spPr>
        <p:txBody>
          <a:bodyPr/>
          <a:lstStyle/>
          <a:p>
            <a:endParaRPr lang="en-US"/>
          </a:p>
        </p:txBody>
      </p:sp>
      <p:sp>
        <p:nvSpPr>
          <p:cNvPr id="156" name="Line 540"/>
          <p:cNvSpPr>
            <a:spLocks noChangeShapeType="1"/>
          </p:cNvSpPr>
          <p:nvPr/>
        </p:nvSpPr>
        <p:spPr bwMode="auto">
          <a:xfrm>
            <a:off x="6375996" y="3697192"/>
            <a:ext cx="0" cy="396000"/>
          </a:xfrm>
          <a:prstGeom prst="line">
            <a:avLst/>
          </a:prstGeom>
          <a:noFill/>
          <a:ln w="38100">
            <a:solidFill>
              <a:schemeClr val="tx1"/>
            </a:solidFill>
            <a:round/>
            <a:headEnd/>
            <a:tailEnd/>
          </a:ln>
          <a:effectLst/>
        </p:spPr>
        <p:txBody>
          <a:bodyPr/>
          <a:lstStyle/>
          <a:p>
            <a:endParaRPr lang="en-US"/>
          </a:p>
        </p:txBody>
      </p:sp>
      <p:sp>
        <p:nvSpPr>
          <p:cNvPr id="157" name="Line 540"/>
          <p:cNvSpPr>
            <a:spLocks noChangeShapeType="1"/>
          </p:cNvSpPr>
          <p:nvPr/>
        </p:nvSpPr>
        <p:spPr bwMode="auto">
          <a:xfrm>
            <a:off x="6448004" y="3697192"/>
            <a:ext cx="0" cy="396000"/>
          </a:xfrm>
          <a:prstGeom prst="line">
            <a:avLst/>
          </a:prstGeom>
          <a:noFill/>
          <a:ln w="38100">
            <a:solidFill>
              <a:schemeClr val="tx1"/>
            </a:solidFill>
            <a:round/>
            <a:headEnd/>
            <a:tailEnd/>
          </a:ln>
          <a:effectLst/>
        </p:spPr>
        <p:txBody>
          <a:bodyPr/>
          <a:lstStyle/>
          <a:p>
            <a:endParaRPr lang="en-US"/>
          </a:p>
        </p:txBody>
      </p:sp>
      <p:sp>
        <p:nvSpPr>
          <p:cNvPr id="158" name="Line 540"/>
          <p:cNvSpPr>
            <a:spLocks noChangeShapeType="1"/>
          </p:cNvSpPr>
          <p:nvPr/>
        </p:nvSpPr>
        <p:spPr bwMode="auto">
          <a:xfrm>
            <a:off x="7168359" y="3685425"/>
            <a:ext cx="0" cy="396000"/>
          </a:xfrm>
          <a:prstGeom prst="line">
            <a:avLst/>
          </a:prstGeom>
          <a:noFill/>
          <a:ln w="38100">
            <a:solidFill>
              <a:schemeClr val="tx1"/>
            </a:solidFill>
            <a:round/>
            <a:headEnd/>
            <a:tailEnd/>
          </a:ln>
          <a:effectLst/>
        </p:spPr>
        <p:txBody>
          <a:bodyPr/>
          <a:lstStyle/>
          <a:p>
            <a:endParaRPr lang="en-US"/>
          </a:p>
        </p:txBody>
      </p:sp>
      <p:sp>
        <p:nvSpPr>
          <p:cNvPr id="159" name="Line 540"/>
          <p:cNvSpPr>
            <a:spLocks noChangeShapeType="1"/>
          </p:cNvSpPr>
          <p:nvPr/>
        </p:nvSpPr>
        <p:spPr bwMode="auto">
          <a:xfrm>
            <a:off x="7240367" y="3685425"/>
            <a:ext cx="0" cy="396000"/>
          </a:xfrm>
          <a:prstGeom prst="line">
            <a:avLst/>
          </a:prstGeom>
          <a:noFill/>
          <a:ln w="38100">
            <a:solidFill>
              <a:schemeClr val="tx1"/>
            </a:solidFill>
            <a:round/>
            <a:headEnd/>
            <a:tailEnd/>
          </a:ln>
          <a:effectLst/>
        </p:spPr>
        <p:txBody>
          <a:bodyPr/>
          <a:lstStyle/>
          <a:p>
            <a:endParaRPr lang="en-US"/>
          </a:p>
        </p:txBody>
      </p:sp>
      <p:sp>
        <p:nvSpPr>
          <p:cNvPr id="160" name="Line 540"/>
          <p:cNvSpPr>
            <a:spLocks noChangeShapeType="1"/>
          </p:cNvSpPr>
          <p:nvPr/>
        </p:nvSpPr>
        <p:spPr bwMode="auto">
          <a:xfrm>
            <a:off x="8536961" y="3709285"/>
            <a:ext cx="0" cy="396000"/>
          </a:xfrm>
          <a:prstGeom prst="line">
            <a:avLst/>
          </a:prstGeom>
          <a:noFill/>
          <a:ln w="38100">
            <a:solidFill>
              <a:schemeClr val="tx1"/>
            </a:solidFill>
            <a:round/>
            <a:headEnd/>
            <a:tailEnd/>
          </a:ln>
          <a:effectLst/>
        </p:spPr>
        <p:txBody>
          <a:bodyPr/>
          <a:lstStyle/>
          <a:p>
            <a:endParaRPr lang="en-US"/>
          </a:p>
        </p:txBody>
      </p:sp>
      <p:sp>
        <p:nvSpPr>
          <p:cNvPr id="161" name="Line 540"/>
          <p:cNvSpPr>
            <a:spLocks noChangeShapeType="1"/>
          </p:cNvSpPr>
          <p:nvPr/>
        </p:nvSpPr>
        <p:spPr bwMode="auto">
          <a:xfrm>
            <a:off x="8608969" y="3709285"/>
            <a:ext cx="0" cy="396000"/>
          </a:xfrm>
          <a:prstGeom prst="line">
            <a:avLst/>
          </a:prstGeom>
          <a:noFill/>
          <a:ln w="38100">
            <a:solidFill>
              <a:schemeClr val="tx1"/>
            </a:solidFill>
            <a:round/>
            <a:headEnd/>
            <a:tailEnd/>
          </a:ln>
          <a:effectLst/>
        </p:spPr>
        <p:txBody>
          <a:bodyPr/>
          <a:lstStyle/>
          <a:p>
            <a:endParaRPr lang="en-US"/>
          </a:p>
        </p:txBody>
      </p:sp>
      <p:sp>
        <p:nvSpPr>
          <p:cNvPr id="162" name="Line 540"/>
          <p:cNvSpPr>
            <a:spLocks noChangeShapeType="1"/>
          </p:cNvSpPr>
          <p:nvPr/>
        </p:nvSpPr>
        <p:spPr bwMode="auto">
          <a:xfrm>
            <a:off x="9441901" y="3722972"/>
            <a:ext cx="0" cy="396000"/>
          </a:xfrm>
          <a:prstGeom prst="line">
            <a:avLst/>
          </a:prstGeom>
          <a:noFill/>
          <a:ln w="38100">
            <a:solidFill>
              <a:schemeClr val="tx1"/>
            </a:solidFill>
            <a:round/>
            <a:headEnd/>
            <a:tailEnd/>
          </a:ln>
          <a:effectLst/>
        </p:spPr>
        <p:txBody>
          <a:bodyPr/>
          <a:lstStyle/>
          <a:p>
            <a:endParaRPr lang="en-US"/>
          </a:p>
        </p:txBody>
      </p:sp>
      <p:sp>
        <p:nvSpPr>
          <p:cNvPr id="163" name="Line 540"/>
          <p:cNvSpPr>
            <a:spLocks noChangeShapeType="1"/>
          </p:cNvSpPr>
          <p:nvPr/>
        </p:nvSpPr>
        <p:spPr bwMode="auto">
          <a:xfrm>
            <a:off x="9513909" y="3722972"/>
            <a:ext cx="0" cy="396000"/>
          </a:xfrm>
          <a:prstGeom prst="line">
            <a:avLst/>
          </a:prstGeom>
          <a:noFill/>
          <a:ln w="38100">
            <a:solidFill>
              <a:schemeClr val="tx1"/>
            </a:solidFill>
            <a:round/>
            <a:headEnd/>
            <a:tailEnd/>
          </a:ln>
          <a:effectLst/>
        </p:spPr>
        <p:txBody>
          <a:bodyPr/>
          <a:lstStyle/>
          <a:p>
            <a:endParaRPr lang="en-US"/>
          </a:p>
        </p:txBody>
      </p:sp>
      <p:sp>
        <p:nvSpPr>
          <p:cNvPr id="377" name="Line 540"/>
          <p:cNvSpPr>
            <a:spLocks noChangeShapeType="1"/>
          </p:cNvSpPr>
          <p:nvPr/>
        </p:nvSpPr>
        <p:spPr bwMode="auto">
          <a:xfrm>
            <a:off x="2517940" y="4428813"/>
            <a:ext cx="0" cy="288000"/>
          </a:xfrm>
          <a:prstGeom prst="line">
            <a:avLst/>
          </a:prstGeom>
          <a:noFill/>
          <a:ln w="38100">
            <a:solidFill>
              <a:schemeClr val="tx1"/>
            </a:solidFill>
            <a:round/>
            <a:headEnd/>
            <a:tailEnd/>
          </a:ln>
          <a:effectLst/>
        </p:spPr>
        <p:txBody>
          <a:bodyPr/>
          <a:lstStyle/>
          <a:p>
            <a:endParaRPr lang="en-US"/>
          </a:p>
        </p:txBody>
      </p:sp>
      <p:sp>
        <p:nvSpPr>
          <p:cNvPr id="382" name="Line 540"/>
          <p:cNvSpPr>
            <a:spLocks noChangeShapeType="1"/>
          </p:cNvSpPr>
          <p:nvPr/>
        </p:nvSpPr>
        <p:spPr bwMode="auto">
          <a:xfrm>
            <a:off x="4700623" y="4411348"/>
            <a:ext cx="0" cy="288000"/>
          </a:xfrm>
          <a:prstGeom prst="line">
            <a:avLst/>
          </a:prstGeom>
          <a:noFill/>
          <a:ln w="38100">
            <a:solidFill>
              <a:schemeClr val="tx1"/>
            </a:solidFill>
            <a:round/>
            <a:headEnd/>
            <a:tailEnd/>
          </a:ln>
          <a:effectLst/>
        </p:spPr>
        <p:txBody>
          <a:bodyPr/>
          <a:lstStyle/>
          <a:p>
            <a:endParaRPr lang="en-US"/>
          </a:p>
        </p:txBody>
      </p:sp>
      <p:sp>
        <p:nvSpPr>
          <p:cNvPr id="384" name="Line 540"/>
          <p:cNvSpPr>
            <a:spLocks noChangeShapeType="1"/>
          </p:cNvSpPr>
          <p:nvPr/>
        </p:nvSpPr>
        <p:spPr bwMode="auto">
          <a:xfrm>
            <a:off x="6877391" y="4411348"/>
            <a:ext cx="0" cy="288000"/>
          </a:xfrm>
          <a:prstGeom prst="line">
            <a:avLst/>
          </a:prstGeom>
          <a:noFill/>
          <a:ln w="38100">
            <a:solidFill>
              <a:schemeClr val="tx1"/>
            </a:solidFill>
            <a:round/>
            <a:headEnd/>
            <a:tailEnd/>
          </a:ln>
          <a:effectLst/>
        </p:spPr>
        <p:txBody>
          <a:bodyPr/>
          <a:lstStyle/>
          <a:p>
            <a:endParaRPr lang="en-US"/>
          </a:p>
        </p:txBody>
      </p:sp>
      <p:sp>
        <p:nvSpPr>
          <p:cNvPr id="386" name="Line 540"/>
          <p:cNvSpPr>
            <a:spLocks noChangeShapeType="1"/>
          </p:cNvSpPr>
          <p:nvPr/>
        </p:nvSpPr>
        <p:spPr bwMode="auto">
          <a:xfrm>
            <a:off x="8958905" y="4411348"/>
            <a:ext cx="0" cy="288000"/>
          </a:xfrm>
          <a:prstGeom prst="line">
            <a:avLst/>
          </a:prstGeom>
          <a:noFill/>
          <a:ln w="38100">
            <a:solidFill>
              <a:schemeClr val="tx1"/>
            </a:solidFill>
            <a:round/>
            <a:headEnd/>
            <a:tailEnd/>
          </a:ln>
          <a:effectLst/>
        </p:spPr>
        <p:txBody>
          <a:bodyPr/>
          <a:lstStyle/>
          <a:p>
            <a:endParaRPr lang="en-US"/>
          </a:p>
        </p:txBody>
      </p:sp>
      <p:sp>
        <p:nvSpPr>
          <p:cNvPr id="17" name="Rectangle 2"/>
          <p:cNvSpPr>
            <a:spLocks noChangeArrowheads="1"/>
          </p:cNvSpPr>
          <p:nvPr/>
        </p:nvSpPr>
        <p:spPr bwMode="auto">
          <a:xfrm>
            <a:off x="1205893" y="4163057"/>
            <a:ext cx="9252000" cy="288925"/>
          </a:xfrm>
          <a:prstGeom prst="rect">
            <a:avLst/>
          </a:prstGeom>
          <a:gradFill rotWithShape="0">
            <a:gsLst>
              <a:gs pos="0">
                <a:srgbClr val="3399FF"/>
              </a:gs>
              <a:gs pos="50000">
                <a:srgbClr val="FFFFFF"/>
              </a:gs>
              <a:gs pos="100000">
                <a:srgbClr val="3399FF"/>
              </a:gs>
            </a:gsLst>
            <a:lin ang="5400000" scaled="1"/>
          </a:gradFill>
          <a:ln w="19050">
            <a:solidFill>
              <a:srgbClr val="000000"/>
            </a:solidFill>
            <a:miter lim="800000"/>
            <a:headEnd/>
            <a:tailEnd/>
          </a:ln>
        </p:spPr>
        <p:txBody>
          <a:bodyPr/>
          <a:lstStyle/>
          <a:p>
            <a:endParaRPr lang="en-US"/>
          </a:p>
        </p:txBody>
      </p:sp>
      <p:sp>
        <p:nvSpPr>
          <p:cNvPr id="18" name="Rectangle 536"/>
          <p:cNvSpPr>
            <a:spLocks noChangeArrowheads="1"/>
          </p:cNvSpPr>
          <p:nvPr/>
        </p:nvSpPr>
        <p:spPr bwMode="auto">
          <a:xfrm>
            <a:off x="1077305" y="3994782"/>
            <a:ext cx="9252000" cy="290513"/>
          </a:xfrm>
          <a:prstGeom prst="rect">
            <a:avLst/>
          </a:prstGeom>
          <a:gradFill rotWithShape="0">
            <a:gsLst>
              <a:gs pos="0">
                <a:srgbClr val="3399FF"/>
              </a:gs>
              <a:gs pos="50000">
                <a:srgbClr val="FFFFFF"/>
              </a:gs>
              <a:gs pos="100000">
                <a:srgbClr val="3399FF"/>
              </a:gs>
            </a:gsLst>
            <a:lin ang="5400000" scaled="1"/>
          </a:gradFill>
          <a:ln w="19050">
            <a:solidFill>
              <a:srgbClr val="000000"/>
            </a:solidFill>
            <a:miter lim="800000"/>
            <a:headEnd/>
            <a:tailEnd/>
          </a:ln>
        </p:spPr>
        <p:txBody>
          <a:bodyPr/>
          <a:lstStyle/>
          <a:p>
            <a:pPr algn="ctr"/>
            <a:r>
              <a:rPr lang="en-US" altLang="zh-CN" sz="1400" dirty="0" smtClean="0">
                <a:solidFill>
                  <a:srgbClr val="0A1738"/>
                </a:solidFill>
                <a:latin typeface="+mn-ea"/>
              </a:rPr>
              <a:t>LAN</a:t>
            </a:r>
            <a:endParaRPr lang="en-US" sz="1400" dirty="0">
              <a:solidFill>
                <a:srgbClr val="0A1738"/>
              </a:solidFill>
              <a:latin typeface="+mn-ea"/>
            </a:endParaRPr>
          </a:p>
        </p:txBody>
      </p:sp>
      <p:sp>
        <p:nvSpPr>
          <p:cNvPr id="376" name="Line 540"/>
          <p:cNvSpPr>
            <a:spLocks noChangeShapeType="1"/>
          </p:cNvSpPr>
          <p:nvPr/>
        </p:nvSpPr>
        <p:spPr bwMode="auto">
          <a:xfrm>
            <a:off x="2445932" y="4311836"/>
            <a:ext cx="0" cy="396000"/>
          </a:xfrm>
          <a:prstGeom prst="line">
            <a:avLst/>
          </a:prstGeom>
          <a:noFill/>
          <a:ln w="38100">
            <a:solidFill>
              <a:schemeClr val="tx1"/>
            </a:solidFill>
            <a:round/>
            <a:headEnd/>
            <a:tailEnd/>
          </a:ln>
          <a:effectLst/>
        </p:spPr>
        <p:txBody>
          <a:bodyPr/>
          <a:lstStyle/>
          <a:p>
            <a:endParaRPr lang="en-US"/>
          </a:p>
        </p:txBody>
      </p:sp>
      <p:sp>
        <p:nvSpPr>
          <p:cNvPr id="381" name="Line 540"/>
          <p:cNvSpPr>
            <a:spLocks noChangeShapeType="1"/>
          </p:cNvSpPr>
          <p:nvPr/>
        </p:nvSpPr>
        <p:spPr bwMode="auto">
          <a:xfrm>
            <a:off x="4628615" y="4294371"/>
            <a:ext cx="0" cy="396000"/>
          </a:xfrm>
          <a:prstGeom prst="line">
            <a:avLst/>
          </a:prstGeom>
          <a:noFill/>
          <a:ln w="38100">
            <a:solidFill>
              <a:schemeClr val="tx1"/>
            </a:solidFill>
            <a:round/>
            <a:headEnd/>
            <a:tailEnd/>
          </a:ln>
          <a:effectLst/>
        </p:spPr>
        <p:txBody>
          <a:bodyPr/>
          <a:lstStyle/>
          <a:p>
            <a:endParaRPr lang="en-US"/>
          </a:p>
        </p:txBody>
      </p:sp>
      <p:sp>
        <p:nvSpPr>
          <p:cNvPr id="383" name="Line 540"/>
          <p:cNvSpPr>
            <a:spLocks noChangeShapeType="1"/>
          </p:cNvSpPr>
          <p:nvPr/>
        </p:nvSpPr>
        <p:spPr bwMode="auto">
          <a:xfrm>
            <a:off x="6805383" y="4294371"/>
            <a:ext cx="0" cy="396000"/>
          </a:xfrm>
          <a:prstGeom prst="line">
            <a:avLst/>
          </a:prstGeom>
          <a:noFill/>
          <a:ln w="38100">
            <a:solidFill>
              <a:schemeClr val="tx1"/>
            </a:solidFill>
            <a:round/>
            <a:headEnd/>
            <a:tailEnd/>
          </a:ln>
          <a:effectLst/>
        </p:spPr>
        <p:txBody>
          <a:bodyPr/>
          <a:lstStyle/>
          <a:p>
            <a:endParaRPr lang="en-US"/>
          </a:p>
        </p:txBody>
      </p:sp>
      <p:sp>
        <p:nvSpPr>
          <p:cNvPr id="385" name="Line 540"/>
          <p:cNvSpPr>
            <a:spLocks noChangeShapeType="1"/>
          </p:cNvSpPr>
          <p:nvPr/>
        </p:nvSpPr>
        <p:spPr bwMode="auto">
          <a:xfrm>
            <a:off x="8886897" y="4294371"/>
            <a:ext cx="0" cy="396000"/>
          </a:xfrm>
          <a:prstGeom prst="line">
            <a:avLst/>
          </a:prstGeom>
          <a:noFill/>
          <a:ln w="38100">
            <a:solidFill>
              <a:schemeClr val="tx1"/>
            </a:solidFill>
            <a:round/>
            <a:headEnd/>
            <a:tailEnd/>
          </a:ln>
          <a:effectLst/>
        </p:spPr>
        <p:txBody>
          <a:bodyPr/>
          <a:lstStyle/>
          <a:p>
            <a:endParaRPr lang="en-US"/>
          </a:p>
        </p:txBody>
      </p:sp>
      <p:grpSp>
        <p:nvGrpSpPr>
          <p:cNvPr id="397" name="组合 396"/>
          <p:cNvGrpSpPr/>
          <p:nvPr/>
        </p:nvGrpSpPr>
        <p:grpSpPr>
          <a:xfrm>
            <a:off x="1562848" y="1951081"/>
            <a:ext cx="1800826" cy="1758204"/>
            <a:chOff x="1509503" y="2095147"/>
            <a:chExt cx="1800826" cy="1758204"/>
          </a:xfrm>
        </p:grpSpPr>
        <p:sp>
          <p:nvSpPr>
            <p:cNvPr id="388" name="Rectangle 3"/>
            <p:cNvSpPr>
              <a:spLocks noChangeArrowheads="1"/>
            </p:cNvSpPr>
            <p:nvPr/>
          </p:nvSpPr>
          <p:spPr bwMode="auto">
            <a:xfrm>
              <a:off x="1509504" y="2401147"/>
              <a:ext cx="1799999" cy="1440111"/>
            </a:xfrm>
            <a:prstGeom prst="rect">
              <a:avLst/>
            </a:prstGeom>
            <a:solidFill>
              <a:srgbClr val="F8F8F8"/>
            </a:solidFill>
            <a:ln w="9525">
              <a:solidFill>
                <a:schemeClr val="tx1"/>
              </a:solidFill>
              <a:miter lim="800000"/>
              <a:headEnd/>
              <a:tailEnd/>
            </a:ln>
            <a:effectLst/>
          </p:spPr>
          <p:txBody>
            <a:bodyPr wrap="none" anchor="ctr"/>
            <a:lstStyle/>
            <a:p>
              <a:pPr algn="ctr" eaLnBrk="1" hangingPunct="1"/>
              <a:endParaRPr lang="en-US" altLang="zh-CN" sz="1400" baseline="-25000" dirty="0">
                <a:solidFill>
                  <a:srgbClr val="0A1738"/>
                </a:solidFill>
                <a:latin typeface="+mn-ea"/>
                <a:ea typeface="+mn-ea"/>
              </a:endParaRPr>
            </a:p>
          </p:txBody>
        </p:sp>
        <p:sp>
          <p:nvSpPr>
            <p:cNvPr id="392" name="Rectangle 116"/>
            <p:cNvSpPr>
              <a:spLocks noChangeArrowheads="1"/>
            </p:cNvSpPr>
            <p:nvPr/>
          </p:nvSpPr>
          <p:spPr bwMode="auto">
            <a:xfrm>
              <a:off x="1509504" y="3598540"/>
              <a:ext cx="900000" cy="254811"/>
            </a:xfrm>
            <a:prstGeom prst="rect">
              <a:avLst/>
            </a:prstGeom>
            <a:solidFill>
              <a:srgbClr val="C0C0C0"/>
            </a:solidFill>
            <a:ln w="9525">
              <a:solidFill>
                <a:schemeClr val="tx1"/>
              </a:solidFill>
              <a:miter lim="800000"/>
              <a:headEnd/>
              <a:tailEnd/>
            </a:ln>
            <a:effectLst/>
          </p:spPr>
          <p:txBody>
            <a:bodyPr wrap="none" anchor="ctr"/>
            <a:lstStyle/>
            <a:p>
              <a:endParaRPr lang="en-US">
                <a:latin typeface="+mn-ea"/>
                <a:ea typeface="+mn-ea"/>
              </a:endParaRPr>
            </a:p>
          </p:txBody>
        </p:sp>
        <p:sp>
          <p:nvSpPr>
            <p:cNvPr id="393" name="Rectangle 117"/>
            <p:cNvSpPr>
              <a:spLocks noChangeArrowheads="1"/>
            </p:cNvSpPr>
            <p:nvPr/>
          </p:nvSpPr>
          <p:spPr bwMode="auto">
            <a:xfrm>
              <a:off x="2410329" y="3598540"/>
              <a:ext cx="900000" cy="254811"/>
            </a:xfrm>
            <a:prstGeom prst="rect">
              <a:avLst/>
            </a:prstGeom>
            <a:solidFill>
              <a:srgbClr val="C0C0C0"/>
            </a:solidFill>
            <a:ln w="9525">
              <a:solidFill>
                <a:schemeClr val="tx1"/>
              </a:solidFill>
              <a:miter lim="800000"/>
              <a:headEnd/>
              <a:tailEnd/>
            </a:ln>
            <a:effectLst/>
          </p:spPr>
          <p:txBody>
            <a:bodyPr wrap="none" anchor="ctr"/>
            <a:lstStyle/>
            <a:p>
              <a:endParaRPr lang="en-US">
                <a:latin typeface="+mn-ea"/>
                <a:ea typeface="+mn-ea"/>
              </a:endParaRPr>
            </a:p>
          </p:txBody>
        </p:sp>
        <p:sp>
          <p:nvSpPr>
            <p:cNvPr id="389" name="Rectangle 177"/>
            <p:cNvSpPr/>
            <p:nvPr/>
          </p:nvSpPr>
          <p:spPr>
            <a:xfrm>
              <a:off x="1509503" y="3004508"/>
              <a:ext cx="1800825" cy="306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a:solidFill>
                    <a:srgbClr val="0A1738"/>
                  </a:solidFill>
                  <a:latin typeface="+mn-ea"/>
                  <a:ea typeface="+mn-ea"/>
                </a:rPr>
                <a:t>Python runtime</a:t>
              </a:r>
            </a:p>
          </p:txBody>
        </p:sp>
        <p:sp>
          <p:nvSpPr>
            <p:cNvPr id="390" name="Rectangle 179"/>
            <p:cNvSpPr/>
            <p:nvPr/>
          </p:nvSpPr>
          <p:spPr>
            <a:xfrm>
              <a:off x="1509503" y="2696318"/>
              <a:ext cx="1800825" cy="32767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a:solidFill>
                    <a:srgbClr val="0A1738"/>
                  </a:solidFill>
                  <a:latin typeface="+mn-ea"/>
                  <a:ea typeface="+mn-ea"/>
                </a:rPr>
                <a:t>Python JSS Module</a:t>
              </a:r>
            </a:p>
          </p:txBody>
        </p:sp>
        <p:sp>
          <p:nvSpPr>
            <p:cNvPr id="391" name="Rectangle 179"/>
            <p:cNvSpPr/>
            <p:nvPr/>
          </p:nvSpPr>
          <p:spPr>
            <a:xfrm>
              <a:off x="1509504" y="2393559"/>
              <a:ext cx="1800825" cy="306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LVS</a:t>
              </a:r>
              <a:endParaRPr lang="en-US" altLang="zh-CN" sz="1400" dirty="0">
                <a:solidFill>
                  <a:srgbClr val="0A1738"/>
                </a:solidFill>
                <a:latin typeface="+mn-ea"/>
                <a:ea typeface="+mn-ea"/>
              </a:endParaRPr>
            </a:p>
          </p:txBody>
        </p:sp>
        <p:sp>
          <p:nvSpPr>
            <p:cNvPr id="394" name="Rectangle 180"/>
            <p:cNvSpPr/>
            <p:nvPr/>
          </p:nvSpPr>
          <p:spPr>
            <a:xfrm>
              <a:off x="1509503" y="3292540"/>
              <a:ext cx="1800825" cy="306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Redhat Linux</a:t>
              </a:r>
              <a:endParaRPr lang="en-US" altLang="zh-CN" sz="1400" dirty="0">
                <a:solidFill>
                  <a:srgbClr val="0A1738"/>
                </a:solidFill>
                <a:latin typeface="+mn-ea"/>
                <a:ea typeface="+mn-ea"/>
              </a:endParaRPr>
            </a:p>
          </p:txBody>
        </p:sp>
        <p:sp>
          <p:nvSpPr>
            <p:cNvPr id="395" name="Rectangle 179"/>
            <p:cNvSpPr/>
            <p:nvPr/>
          </p:nvSpPr>
          <p:spPr>
            <a:xfrm>
              <a:off x="1509504" y="2095147"/>
              <a:ext cx="1800825" cy="306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zh-CN" sz="1400" dirty="0" smtClean="0">
                  <a:solidFill>
                    <a:srgbClr val="0A1738"/>
                  </a:solidFill>
                  <a:latin typeface="+mn-ea"/>
                  <a:ea typeface="+mn-ea"/>
                </a:rPr>
                <a:t>LVS</a:t>
              </a:r>
              <a:r>
                <a:rPr lang="zh-CN" altLang="en-US" sz="1400" dirty="0" smtClean="0">
                  <a:solidFill>
                    <a:srgbClr val="0A1738"/>
                  </a:solidFill>
                  <a:latin typeface="+mn-ea"/>
                  <a:ea typeface="+mn-ea"/>
                </a:rPr>
                <a:t>服务器</a:t>
              </a:r>
              <a:r>
                <a:rPr lang="en-US" altLang="zh-CN" sz="1400" baseline="-25000" dirty="0" smtClean="0">
                  <a:solidFill>
                    <a:srgbClr val="0A1738"/>
                  </a:solidFill>
                  <a:latin typeface="+mn-ea"/>
                </a:rPr>
                <a:t>1</a:t>
              </a:r>
              <a:endParaRPr lang="en-US" altLang="zh-CN" sz="1400" baseline="-25000" dirty="0">
                <a:solidFill>
                  <a:srgbClr val="0A1738"/>
                </a:solidFill>
                <a:latin typeface="+mn-ea"/>
                <a:ea typeface="+mn-ea"/>
              </a:endParaRPr>
            </a:p>
          </p:txBody>
        </p:sp>
      </p:grpSp>
      <p:sp>
        <p:nvSpPr>
          <p:cNvPr id="398" name="TextBox 397"/>
          <p:cNvSpPr txBox="1"/>
          <p:nvPr/>
        </p:nvSpPr>
        <p:spPr>
          <a:xfrm>
            <a:off x="3363904" y="2706389"/>
            <a:ext cx="504000" cy="461665"/>
          </a:xfrm>
          <a:prstGeom prst="rect">
            <a:avLst/>
          </a:prstGeom>
          <a:noFill/>
        </p:spPr>
        <p:txBody>
          <a:bodyPr wrap="square" rtlCol="0">
            <a:spAutoFit/>
          </a:bodyPr>
          <a:lstStyle/>
          <a:p>
            <a:r>
              <a:rPr lang="en-US" altLang="zh-CN" sz="1200" b="1" dirty="0" smtClean="0">
                <a:latin typeface="+mn-ea"/>
                <a:ea typeface="+mn-ea"/>
              </a:rPr>
              <a:t>……</a:t>
            </a:r>
            <a:endParaRPr lang="zh-CN" altLang="en-US" sz="1200" b="1" dirty="0">
              <a:latin typeface="+mn-ea"/>
              <a:ea typeface="+mn-ea"/>
            </a:endParaRPr>
          </a:p>
        </p:txBody>
      </p:sp>
      <p:sp>
        <p:nvSpPr>
          <p:cNvPr id="399" name="TextBox 398"/>
          <p:cNvSpPr txBox="1"/>
          <p:nvPr/>
        </p:nvSpPr>
        <p:spPr>
          <a:xfrm>
            <a:off x="7671739" y="2706389"/>
            <a:ext cx="504000" cy="461665"/>
          </a:xfrm>
          <a:prstGeom prst="rect">
            <a:avLst/>
          </a:prstGeom>
          <a:noFill/>
        </p:spPr>
        <p:txBody>
          <a:bodyPr wrap="square" rtlCol="0">
            <a:spAutoFit/>
          </a:bodyPr>
          <a:lstStyle/>
          <a:p>
            <a:r>
              <a:rPr lang="en-US" altLang="zh-CN" sz="1200" b="1" dirty="0" smtClean="0">
                <a:latin typeface="+mn-ea"/>
                <a:ea typeface="+mn-ea"/>
              </a:rPr>
              <a:t>……</a:t>
            </a:r>
            <a:endParaRPr lang="zh-CN" altLang="en-US" sz="1200" b="1" dirty="0">
              <a:latin typeface="+mn-ea"/>
              <a:ea typeface="+mn-ea"/>
            </a:endParaRPr>
          </a:p>
        </p:txBody>
      </p:sp>
      <p:grpSp>
        <p:nvGrpSpPr>
          <p:cNvPr id="401" name="组合 400"/>
          <p:cNvGrpSpPr/>
          <p:nvPr/>
        </p:nvGrpSpPr>
        <p:grpSpPr>
          <a:xfrm>
            <a:off x="1437469" y="4699348"/>
            <a:ext cx="8715994" cy="1583993"/>
            <a:chOff x="1365436" y="4843414"/>
            <a:chExt cx="8715994" cy="1583993"/>
          </a:xfrm>
        </p:grpSpPr>
        <p:sp>
          <p:nvSpPr>
            <p:cNvPr id="164" name="Rectangle 132"/>
            <p:cNvSpPr>
              <a:spLocks noChangeArrowheads="1"/>
            </p:cNvSpPr>
            <p:nvPr/>
          </p:nvSpPr>
          <p:spPr bwMode="auto">
            <a:xfrm>
              <a:off x="1366761" y="4851902"/>
              <a:ext cx="8712669" cy="1269505"/>
            </a:xfrm>
            <a:prstGeom prst="rect">
              <a:avLst/>
            </a:prstGeom>
            <a:solidFill>
              <a:srgbClr val="F8F8F8"/>
            </a:solidFill>
            <a:ln w="9525">
              <a:solidFill>
                <a:schemeClr val="tx1"/>
              </a:solidFill>
              <a:miter lim="800000"/>
              <a:headEnd/>
              <a:tailEnd/>
            </a:ln>
            <a:effectLst/>
          </p:spPr>
          <p:txBody>
            <a:bodyPr wrap="none" anchor="b"/>
            <a:lstStyle/>
            <a:p>
              <a:pPr algn="ctr" eaLnBrk="1" hangingPunct="1"/>
              <a:endParaRPr lang="en-US" altLang="zh-CN" sz="1400" dirty="0">
                <a:solidFill>
                  <a:srgbClr val="0A1738"/>
                </a:solidFill>
                <a:latin typeface="+mn-ea"/>
                <a:ea typeface="+mn-ea"/>
              </a:endParaRPr>
            </a:p>
          </p:txBody>
        </p:sp>
        <p:grpSp>
          <p:nvGrpSpPr>
            <p:cNvPr id="208" name="组合 207"/>
            <p:cNvGrpSpPr/>
            <p:nvPr/>
          </p:nvGrpSpPr>
          <p:grpSpPr>
            <a:xfrm>
              <a:off x="1556640" y="5219652"/>
              <a:ext cx="1541908" cy="828675"/>
              <a:chOff x="3428799" y="5136329"/>
              <a:chExt cx="962026" cy="828675"/>
            </a:xfrm>
          </p:grpSpPr>
          <p:sp>
            <p:nvSpPr>
              <p:cNvPr id="165" name="AutoShape 136"/>
              <p:cNvSpPr>
                <a:spLocks noChangeArrowheads="1"/>
              </p:cNvSpPr>
              <p:nvPr/>
            </p:nvSpPr>
            <p:spPr bwMode="auto">
              <a:xfrm>
                <a:off x="3952675" y="5136329"/>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166" name="AutoShape 137"/>
              <p:cNvSpPr>
                <a:spLocks noChangeArrowheads="1"/>
              </p:cNvSpPr>
              <p:nvPr/>
            </p:nvSpPr>
            <p:spPr bwMode="auto">
              <a:xfrm>
                <a:off x="4038400"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167" name="AutoShape 138"/>
              <p:cNvSpPr>
                <a:spLocks noChangeArrowheads="1"/>
              </p:cNvSpPr>
              <p:nvPr/>
            </p:nvSpPr>
            <p:spPr bwMode="auto">
              <a:xfrm>
                <a:off x="4214613" y="5136329"/>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168" name="AutoShape 139"/>
              <p:cNvSpPr>
                <a:spLocks noChangeArrowheads="1"/>
              </p:cNvSpPr>
              <p:nvPr/>
            </p:nvSpPr>
            <p:spPr bwMode="auto">
              <a:xfrm>
                <a:off x="4301925"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169" name="AutoShape 140"/>
              <p:cNvSpPr>
                <a:spLocks noChangeArrowheads="1"/>
              </p:cNvSpPr>
              <p:nvPr/>
            </p:nvSpPr>
            <p:spPr bwMode="auto">
              <a:xfrm>
                <a:off x="3952675" y="5361754"/>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170" name="AutoShape 141"/>
              <p:cNvSpPr>
                <a:spLocks noChangeArrowheads="1"/>
              </p:cNvSpPr>
              <p:nvPr/>
            </p:nvSpPr>
            <p:spPr bwMode="auto">
              <a:xfrm>
                <a:off x="4038400"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171" name="AutoShape 142"/>
              <p:cNvSpPr>
                <a:spLocks noChangeArrowheads="1"/>
              </p:cNvSpPr>
              <p:nvPr/>
            </p:nvSpPr>
            <p:spPr bwMode="auto">
              <a:xfrm>
                <a:off x="4214613" y="5361754"/>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172" name="AutoShape 143"/>
              <p:cNvSpPr>
                <a:spLocks noChangeArrowheads="1"/>
              </p:cNvSpPr>
              <p:nvPr/>
            </p:nvSpPr>
            <p:spPr bwMode="auto">
              <a:xfrm>
                <a:off x="4301925"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173" name="AutoShape 144"/>
              <p:cNvSpPr>
                <a:spLocks noChangeArrowheads="1"/>
              </p:cNvSpPr>
              <p:nvPr/>
            </p:nvSpPr>
            <p:spPr bwMode="auto">
              <a:xfrm>
                <a:off x="3952675" y="5588766"/>
                <a:ext cx="85725" cy="149225"/>
              </a:xfrm>
              <a:prstGeom prst="can">
                <a:avLst>
                  <a:gd name="adj" fmla="val 43519"/>
                </a:avLst>
              </a:prstGeom>
              <a:solidFill>
                <a:schemeClr val="bg1"/>
              </a:solidFill>
              <a:ln w="9525">
                <a:solidFill>
                  <a:schemeClr val="tx1"/>
                </a:solidFill>
                <a:round/>
                <a:headEnd/>
                <a:tailEnd/>
              </a:ln>
              <a:effectLst/>
            </p:spPr>
            <p:txBody>
              <a:bodyPr wrap="none" anchor="ctr"/>
              <a:lstStyle/>
              <a:p>
                <a:endParaRPr lang="en-US"/>
              </a:p>
            </p:txBody>
          </p:sp>
          <p:sp>
            <p:nvSpPr>
              <p:cNvPr id="174" name="AutoShape 145"/>
              <p:cNvSpPr>
                <a:spLocks noChangeArrowheads="1"/>
              </p:cNvSpPr>
              <p:nvPr/>
            </p:nvSpPr>
            <p:spPr bwMode="auto">
              <a:xfrm>
                <a:off x="4038400"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175" name="AutoShape 146"/>
              <p:cNvSpPr>
                <a:spLocks noChangeArrowheads="1"/>
              </p:cNvSpPr>
              <p:nvPr/>
            </p:nvSpPr>
            <p:spPr bwMode="auto">
              <a:xfrm>
                <a:off x="4214613" y="5588766"/>
                <a:ext cx="87312" cy="149225"/>
              </a:xfrm>
              <a:prstGeom prst="can">
                <a:avLst>
                  <a:gd name="adj" fmla="val 42728"/>
                </a:avLst>
              </a:prstGeom>
              <a:solidFill>
                <a:schemeClr val="bg1"/>
              </a:solidFill>
              <a:ln w="9525">
                <a:solidFill>
                  <a:schemeClr val="tx1"/>
                </a:solidFill>
                <a:round/>
                <a:headEnd/>
                <a:tailEnd/>
              </a:ln>
              <a:effectLst/>
            </p:spPr>
            <p:txBody>
              <a:bodyPr wrap="none" anchor="ctr"/>
              <a:lstStyle/>
              <a:p>
                <a:endParaRPr lang="en-US"/>
              </a:p>
            </p:txBody>
          </p:sp>
          <p:sp>
            <p:nvSpPr>
              <p:cNvPr id="176" name="AutoShape 147"/>
              <p:cNvSpPr>
                <a:spLocks noChangeArrowheads="1"/>
              </p:cNvSpPr>
              <p:nvPr/>
            </p:nvSpPr>
            <p:spPr bwMode="auto">
              <a:xfrm>
                <a:off x="4301925"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177" name="AutoShape 148"/>
              <p:cNvSpPr>
                <a:spLocks noChangeArrowheads="1"/>
              </p:cNvSpPr>
              <p:nvPr/>
            </p:nvSpPr>
            <p:spPr bwMode="auto">
              <a:xfrm>
                <a:off x="3952675" y="5814191"/>
                <a:ext cx="85725" cy="150813"/>
              </a:xfrm>
              <a:prstGeom prst="can">
                <a:avLst>
                  <a:gd name="adj" fmla="val 43982"/>
                </a:avLst>
              </a:prstGeom>
              <a:solidFill>
                <a:schemeClr val="bg1"/>
              </a:solidFill>
              <a:ln w="9525">
                <a:solidFill>
                  <a:schemeClr val="tx1"/>
                </a:solidFill>
                <a:round/>
                <a:headEnd/>
                <a:tailEnd/>
              </a:ln>
              <a:effectLst/>
            </p:spPr>
            <p:txBody>
              <a:bodyPr wrap="none" anchor="ctr"/>
              <a:lstStyle/>
              <a:p>
                <a:endParaRPr lang="en-US"/>
              </a:p>
            </p:txBody>
          </p:sp>
          <p:sp>
            <p:nvSpPr>
              <p:cNvPr id="178" name="AutoShape 149"/>
              <p:cNvSpPr>
                <a:spLocks noChangeArrowheads="1"/>
              </p:cNvSpPr>
              <p:nvPr/>
            </p:nvSpPr>
            <p:spPr bwMode="auto">
              <a:xfrm>
                <a:off x="4038400"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179" name="AutoShape 150"/>
              <p:cNvSpPr>
                <a:spLocks noChangeArrowheads="1"/>
              </p:cNvSpPr>
              <p:nvPr/>
            </p:nvSpPr>
            <p:spPr bwMode="auto">
              <a:xfrm>
                <a:off x="4214613" y="5814191"/>
                <a:ext cx="87312"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180" name="AutoShape 151"/>
              <p:cNvSpPr>
                <a:spLocks noChangeArrowheads="1"/>
              </p:cNvSpPr>
              <p:nvPr/>
            </p:nvSpPr>
            <p:spPr bwMode="auto">
              <a:xfrm>
                <a:off x="4301925"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181" name="AutoShape 232"/>
              <p:cNvSpPr>
                <a:spLocks noChangeArrowheads="1"/>
              </p:cNvSpPr>
              <p:nvPr/>
            </p:nvSpPr>
            <p:spPr bwMode="auto">
              <a:xfrm>
                <a:off x="3428800" y="5136329"/>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182" name="AutoShape 233"/>
              <p:cNvSpPr>
                <a:spLocks noChangeArrowheads="1"/>
              </p:cNvSpPr>
              <p:nvPr/>
            </p:nvSpPr>
            <p:spPr bwMode="auto">
              <a:xfrm>
                <a:off x="3516113" y="5136329"/>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183" name="AutoShape 234"/>
              <p:cNvSpPr>
                <a:spLocks noChangeArrowheads="1"/>
              </p:cNvSpPr>
              <p:nvPr/>
            </p:nvSpPr>
            <p:spPr bwMode="auto">
              <a:xfrm>
                <a:off x="3689150"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184" name="AutoShape 235"/>
              <p:cNvSpPr>
                <a:spLocks noChangeArrowheads="1"/>
              </p:cNvSpPr>
              <p:nvPr/>
            </p:nvSpPr>
            <p:spPr bwMode="auto">
              <a:xfrm>
                <a:off x="3778050" y="5136329"/>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185" name="AutoShape 236"/>
              <p:cNvSpPr>
                <a:spLocks noChangeArrowheads="1"/>
              </p:cNvSpPr>
              <p:nvPr/>
            </p:nvSpPr>
            <p:spPr bwMode="auto">
              <a:xfrm>
                <a:off x="3428800" y="5361754"/>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186" name="AutoShape 237"/>
              <p:cNvSpPr>
                <a:spLocks noChangeArrowheads="1"/>
              </p:cNvSpPr>
              <p:nvPr/>
            </p:nvSpPr>
            <p:spPr bwMode="auto">
              <a:xfrm>
                <a:off x="3516113" y="5361754"/>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187" name="AutoShape 238"/>
              <p:cNvSpPr>
                <a:spLocks noChangeArrowheads="1"/>
              </p:cNvSpPr>
              <p:nvPr/>
            </p:nvSpPr>
            <p:spPr bwMode="auto">
              <a:xfrm>
                <a:off x="3689150"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188" name="AutoShape 239"/>
              <p:cNvSpPr>
                <a:spLocks noChangeArrowheads="1"/>
              </p:cNvSpPr>
              <p:nvPr/>
            </p:nvSpPr>
            <p:spPr bwMode="auto">
              <a:xfrm>
                <a:off x="3778050" y="5361754"/>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189" name="AutoShape 240"/>
              <p:cNvSpPr>
                <a:spLocks noChangeArrowheads="1"/>
              </p:cNvSpPr>
              <p:nvPr/>
            </p:nvSpPr>
            <p:spPr bwMode="auto">
              <a:xfrm>
                <a:off x="3428800" y="5588766"/>
                <a:ext cx="87313" cy="149225"/>
              </a:xfrm>
              <a:prstGeom prst="can">
                <a:avLst>
                  <a:gd name="adj" fmla="val 42727"/>
                </a:avLst>
              </a:prstGeom>
              <a:solidFill>
                <a:schemeClr val="bg1"/>
              </a:solidFill>
              <a:ln w="9525">
                <a:solidFill>
                  <a:schemeClr val="tx1"/>
                </a:solidFill>
                <a:round/>
                <a:headEnd/>
                <a:tailEnd/>
              </a:ln>
              <a:effectLst/>
            </p:spPr>
            <p:txBody>
              <a:bodyPr wrap="none" anchor="ctr"/>
              <a:lstStyle/>
              <a:p>
                <a:endParaRPr lang="en-US"/>
              </a:p>
            </p:txBody>
          </p:sp>
          <p:sp>
            <p:nvSpPr>
              <p:cNvPr id="190" name="AutoShape 241"/>
              <p:cNvSpPr>
                <a:spLocks noChangeArrowheads="1"/>
              </p:cNvSpPr>
              <p:nvPr/>
            </p:nvSpPr>
            <p:spPr bwMode="auto">
              <a:xfrm>
                <a:off x="3516113" y="5588766"/>
                <a:ext cx="85725" cy="149225"/>
              </a:xfrm>
              <a:prstGeom prst="can">
                <a:avLst>
                  <a:gd name="adj" fmla="val 43519"/>
                </a:avLst>
              </a:prstGeom>
              <a:solidFill>
                <a:schemeClr val="bg1"/>
              </a:solidFill>
              <a:ln w="9525">
                <a:solidFill>
                  <a:schemeClr val="tx1"/>
                </a:solidFill>
                <a:round/>
                <a:headEnd/>
                <a:tailEnd/>
              </a:ln>
              <a:effectLst/>
            </p:spPr>
            <p:txBody>
              <a:bodyPr wrap="none" anchor="ctr"/>
              <a:lstStyle/>
              <a:p>
                <a:endParaRPr lang="en-US"/>
              </a:p>
            </p:txBody>
          </p:sp>
          <p:sp>
            <p:nvSpPr>
              <p:cNvPr id="191" name="AutoShape 242"/>
              <p:cNvSpPr>
                <a:spLocks noChangeArrowheads="1"/>
              </p:cNvSpPr>
              <p:nvPr/>
            </p:nvSpPr>
            <p:spPr bwMode="auto">
              <a:xfrm>
                <a:off x="3689150"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192" name="AutoShape 243"/>
              <p:cNvSpPr>
                <a:spLocks noChangeArrowheads="1"/>
              </p:cNvSpPr>
              <p:nvPr/>
            </p:nvSpPr>
            <p:spPr bwMode="auto">
              <a:xfrm>
                <a:off x="3778051" y="5588766"/>
                <a:ext cx="87313" cy="149225"/>
              </a:xfrm>
              <a:prstGeom prst="can">
                <a:avLst>
                  <a:gd name="adj" fmla="val 42727"/>
                </a:avLst>
              </a:prstGeom>
              <a:solidFill>
                <a:schemeClr val="bg1"/>
              </a:solidFill>
              <a:ln w="9525">
                <a:solidFill>
                  <a:schemeClr val="tx1"/>
                </a:solidFill>
                <a:round/>
                <a:headEnd/>
                <a:tailEnd/>
              </a:ln>
              <a:effectLst/>
            </p:spPr>
            <p:txBody>
              <a:bodyPr wrap="none" anchor="ctr"/>
              <a:lstStyle/>
              <a:p>
                <a:endParaRPr lang="en-US"/>
              </a:p>
            </p:txBody>
          </p:sp>
          <p:sp>
            <p:nvSpPr>
              <p:cNvPr id="193" name="AutoShape 244"/>
              <p:cNvSpPr>
                <a:spLocks noChangeArrowheads="1"/>
              </p:cNvSpPr>
              <p:nvPr/>
            </p:nvSpPr>
            <p:spPr bwMode="auto">
              <a:xfrm>
                <a:off x="3428799" y="5814191"/>
                <a:ext cx="87313"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194" name="AutoShape 245"/>
              <p:cNvSpPr>
                <a:spLocks noChangeArrowheads="1"/>
              </p:cNvSpPr>
              <p:nvPr/>
            </p:nvSpPr>
            <p:spPr bwMode="auto">
              <a:xfrm>
                <a:off x="3516113" y="5814191"/>
                <a:ext cx="85725" cy="150813"/>
              </a:xfrm>
              <a:prstGeom prst="can">
                <a:avLst>
                  <a:gd name="adj" fmla="val 43982"/>
                </a:avLst>
              </a:prstGeom>
              <a:solidFill>
                <a:schemeClr val="bg1"/>
              </a:solidFill>
              <a:ln w="9525">
                <a:solidFill>
                  <a:schemeClr val="tx1"/>
                </a:solidFill>
                <a:round/>
                <a:headEnd/>
                <a:tailEnd/>
              </a:ln>
              <a:effectLst/>
            </p:spPr>
            <p:txBody>
              <a:bodyPr wrap="none" anchor="ctr"/>
              <a:lstStyle/>
              <a:p>
                <a:endParaRPr lang="en-US"/>
              </a:p>
            </p:txBody>
          </p:sp>
          <p:sp>
            <p:nvSpPr>
              <p:cNvPr id="195" name="AutoShape 246"/>
              <p:cNvSpPr>
                <a:spLocks noChangeArrowheads="1"/>
              </p:cNvSpPr>
              <p:nvPr/>
            </p:nvSpPr>
            <p:spPr bwMode="auto">
              <a:xfrm>
                <a:off x="3689145"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196" name="AutoShape 247"/>
              <p:cNvSpPr>
                <a:spLocks noChangeArrowheads="1"/>
              </p:cNvSpPr>
              <p:nvPr/>
            </p:nvSpPr>
            <p:spPr bwMode="auto">
              <a:xfrm>
                <a:off x="3778048" y="5814191"/>
                <a:ext cx="87313"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grpSp>
        <p:grpSp>
          <p:nvGrpSpPr>
            <p:cNvPr id="209" name="组合 208"/>
            <p:cNvGrpSpPr/>
            <p:nvPr/>
          </p:nvGrpSpPr>
          <p:grpSpPr>
            <a:xfrm>
              <a:off x="3259566" y="5219652"/>
              <a:ext cx="1541907" cy="828675"/>
              <a:chOff x="3428798" y="5136329"/>
              <a:chExt cx="962025" cy="828675"/>
            </a:xfrm>
          </p:grpSpPr>
          <p:sp>
            <p:nvSpPr>
              <p:cNvPr id="210" name="AutoShape 136"/>
              <p:cNvSpPr>
                <a:spLocks noChangeArrowheads="1"/>
              </p:cNvSpPr>
              <p:nvPr/>
            </p:nvSpPr>
            <p:spPr bwMode="auto">
              <a:xfrm>
                <a:off x="3952673" y="5136329"/>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11" name="AutoShape 137"/>
              <p:cNvSpPr>
                <a:spLocks noChangeArrowheads="1"/>
              </p:cNvSpPr>
              <p:nvPr/>
            </p:nvSpPr>
            <p:spPr bwMode="auto">
              <a:xfrm>
                <a:off x="4038398"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12" name="AutoShape 138"/>
              <p:cNvSpPr>
                <a:spLocks noChangeArrowheads="1"/>
              </p:cNvSpPr>
              <p:nvPr/>
            </p:nvSpPr>
            <p:spPr bwMode="auto">
              <a:xfrm>
                <a:off x="4214611" y="5136329"/>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13" name="AutoShape 139"/>
              <p:cNvSpPr>
                <a:spLocks noChangeArrowheads="1"/>
              </p:cNvSpPr>
              <p:nvPr/>
            </p:nvSpPr>
            <p:spPr bwMode="auto">
              <a:xfrm>
                <a:off x="4301923"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14" name="AutoShape 140"/>
              <p:cNvSpPr>
                <a:spLocks noChangeArrowheads="1"/>
              </p:cNvSpPr>
              <p:nvPr/>
            </p:nvSpPr>
            <p:spPr bwMode="auto">
              <a:xfrm>
                <a:off x="3952673" y="5361754"/>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15" name="AutoShape 141"/>
              <p:cNvSpPr>
                <a:spLocks noChangeArrowheads="1"/>
              </p:cNvSpPr>
              <p:nvPr/>
            </p:nvSpPr>
            <p:spPr bwMode="auto">
              <a:xfrm>
                <a:off x="4038398"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16" name="AutoShape 142"/>
              <p:cNvSpPr>
                <a:spLocks noChangeArrowheads="1"/>
              </p:cNvSpPr>
              <p:nvPr/>
            </p:nvSpPr>
            <p:spPr bwMode="auto">
              <a:xfrm>
                <a:off x="4214611" y="5361754"/>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17" name="AutoShape 143"/>
              <p:cNvSpPr>
                <a:spLocks noChangeArrowheads="1"/>
              </p:cNvSpPr>
              <p:nvPr/>
            </p:nvSpPr>
            <p:spPr bwMode="auto">
              <a:xfrm>
                <a:off x="4301923"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18" name="AutoShape 144"/>
              <p:cNvSpPr>
                <a:spLocks noChangeArrowheads="1"/>
              </p:cNvSpPr>
              <p:nvPr/>
            </p:nvSpPr>
            <p:spPr bwMode="auto">
              <a:xfrm>
                <a:off x="3952673" y="5588766"/>
                <a:ext cx="85725" cy="149225"/>
              </a:xfrm>
              <a:prstGeom prst="can">
                <a:avLst>
                  <a:gd name="adj" fmla="val 43519"/>
                </a:avLst>
              </a:prstGeom>
              <a:solidFill>
                <a:schemeClr val="bg1"/>
              </a:solidFill>
              <a:ln w="9525">
                <a:solidFill>
                  <a:schemeClr val="tx1"/>
                </a:solidFill>
                <a:round/>
                <a:headEnd/>
                <a:tailEnd/>
              </a:ln>
              <a:effectLst/>
            </p:spPr>
            <p:txBody>
              <a:bodyPr wrap="none" anchor="ctr"/>
              <a:lstStyle/>
              <a:p>
                <a:endParaRPr lang="en-US"/>
              </a:p>
            </p:txBody>
          </p:sp>
          <p:sp>
            <p:nvSpPr>
              <p:cNvPr id="219" name="AutoShape 145"/>
              <p:cNvSpPr>
                <a:spLocks noChangeArrowheads="1"/>
              </p:cNvSpPr>
              <p:nvPr/>
            </p:nvSpPr>
            <p:spPr bwMode="auto">
              <a:xfrm>
                <a:off x="4038398"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220" name="AutoShape 146"/>
              <p:cNvSpPr>
                <a:spLocks noChangeArrowheads="1"/>
              </p:cNvSpPr>
              <p:nvPr/>
            </p:nvSpPr>
            <p:spPr bwMode="auto">
              <a:xfrm>
                <a:off x="4214611" y="5588766"/>
                <a:ext cx="87312" cy="149225"/>
              </a:xfrm>
              <a:prstGeom prst="can">
                <a:avLst>
                  <a:gd name="adj" fmla="val 42728"/>
                </a:avLst>
              </a:prstGeom>
              <a:solidFill>
                <a:schemeClr val="bg1"/>
              </a:solidFill>
              <a:ln w="9525">
                <a:solidFill>
                  <a:schemeClr val="tx1"/>
                </a:solidFill>
                <a:round/>
                <a:headEnd/>
                <a:tailEnd/>
              </a:ln>
              <a:effectLst/>
            </p:spPr>
            <p:txBody>
              <a:bodyPr wrap="none" anchor="ctr"/>
              <a:lstStyle/>
              <a:p>
                <a:endParaRPr lang="en-US"/>
              </a:p>
            </p:txBody>
          </p:sp>
          <p:sp>
            <p:nvSpPr>
              <p:cNvPr id="221" name="AutoShape 147"/>
              <p:cNvSpPr>
                <a:spLocks noChangeArrowheads="1"/>
              </p:cNvSpPr>
              <p:nvPr/>
            </p:nvSpPr>
            <p:spPr bwMode="auto">
              <a:xfrm>
                <a:off x="4301923"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222" name="AutoShape 148"/>
              <p:cNvSpPr>
                <a:spLocks noChangeArrowheads="1"/>
              </p:cNvSpPr>
              <p:nvPr/>
            </p:nvSpPr>
            <p:spPr bwMode="auto">
              <a:xfrm>
                <a:off x="3952673" y="5814191"/>
                <a:ext cx="85725" cy="150813"/>
              </a:xfrm>
              <a:prstGeom prst="can">
                <a:avLst>
                  <a:gd name="adj" fmla="val 43982"/>
                </a:avLst>
              </a:prstGeom>
              <a:solidFill>
                <a:schemeClr val="bg1"/>
              </a:solidFill>
              <a:ln w="9525">
                <a:solidFill>
                  <a:schemeClr val="tx1"/>
                </a:solidFill>
                <a:round/>
                <a:headEnd/>
                <a:tailEnd/>
              </a:ln>
              <a:effectLst/>
            </p:spPr>
            <p:txBody>
              <a:bodyPr wrap="none" anchor="ctr"/>
              <a:lstStyle/>
              <a:p>
                <a:endParaRPr lang="en-US"/>
              </a:p>
            </p:txBody>
          </p:sp>
          <p:sp>
            <p:nvSpPr>
              <p:cNvPr id="223" name="AutoShape 149"/>
              <p:cNvSpPr>
                <a:spLocks noChangeArrowheads="1"/>
              </p:cNvSpPr>
              <p:nvPr/>
            </p:nvSpPr>
            <p:spPr bwMode="auto">
              <a:xfrm>
                <a:off x="4038398"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24" name="AutoShape 150"/>
              <p:cNvSpPr>
                <a:spLocks noChangeArrowheads="1"/>
              </p:cNvSpPr>
              <p:nvPr/>
            </p:nvSpPr>
            <p:spPr bwMode="auto">
              <a:xfrm>
                <a:off x="4214611" y="5814191"/>
                <a:ext cx="87312"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25" name="AutoShape 151"/>
              <p:cNvSpPr>
                <a:spLocks noChangeArrowheads="1"/>
              </p:cNvSpPr>
              <p:nvPr/>
            </p:nvSpPr>
            <p:spPr bwMode="auto">
              <a:xfrm>
                <a:off x="4301923"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26" name="AutoShape 232"/>
              <p:cNvSpPr>
                <a:spLocks noChangeArrowheads="1"/>
              </p:cNvSpPr>
              <p:nvPr/>
            </p:nvSpPr>
            <p:spPr bwMode="auto">
              <a:xfrm>
                <a:off x="3428798" y="5136329"/>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27" name="AutoShape 233"/>
              <p:cNvSpPr>
                <a:spLocks noChangeArrowheads="1"/>
              </p:cNvSpPr>
              <p:nvPr/>
            </p:nvSpPr>
            <p:spPr bwMode="auto">
              <a:xfrm>
                <a:off x="3516111" y="5136329"/>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28" name="AutoShape 234"/>
              <p:cNvSpPr>
                <a:spLocks noChangeArrowheads="1"/>
              </p:cNvSpPr>
              <p:nvPr/>
            </p:nvSpPr>
            <p:spPr bwMode="auto">
              <a:xfrm>
                <a:off x="3689148"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29" name="AutoShape 235"/>
              <p:cNvSpPr>
                <a:spLocks noChangeArrowheads="1"/>
              </p:cNvSpPr>
              <p:nvPr/>
            </p:nvSpPr>
            <p:spPr bwMode="auto">
              <a:xfrm>
                <a:off x="3778048" y="5136329"/>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30" name="AutoShape 236"/>
              <p:cNvSpPr>
                <a:spLocks noChangeArrowheads="1"/>
              </p:cNvSpPr>
              <p:nvPr/>
            </p:nvSpPr>
            <p:spPr bwMode="auto">
              <a:xfrm>
                <a:off x="3428798" y="5361754"/>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31" name="AutoShape 237"/>
              <p:cNvSpPr>
                <a:spLocks noChangeArrowheads="1"/>
              </p:cNvSpPr>
              <p:nvPr/>
            </p:nvSpPr>
            <p:spPr bwMode="auto">
              <a:xfrm>
                <a:off x="3516111" y="5361754"/>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32" name="AutoShape 238"/>
              <p:cNvSpPr>
                <a:spLocks noChangeArrowheads="1"/>
              </p:cNvSpPr>
              <p:nvPr/>
            </p:nvSpPr>
            <p:spPr bwMode="auto">
              <a:xfrm>
                <a:off x="3689148"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33" name="AutoShape 239"/>
              <p:cNvSpPr>
                <a:spLocks noChangeArrowheads="1"/>
              </p:cNvSpPr>
              <p:nvPr/>
            </p:nvSpPr>
            <p:spPr bwMode="auto">
              <a:xfrm>
                <a:off x="3778048" y="5361754"/>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34" name="AutoShape 240"/>
              <p:cNvSpPr>
                <a:spLocks noChangeArrowheads="1"/>
              </p:cNvSpPr>
              <p:nvPr/>
            </p:nvSpPr>
            <p:spPr bwMode="auto">
              <a:xfrm>
                <a:off x="3428798" y="5588766"/>
                <a:ext cx="87313" cy="149225"/>
              </a:xfrm>
              <a:prstGeom prst="can">
                <a:avLst>
                  <a:gd name="adj" fmla="val 42727"/>
                </a:avLst>
              </a:prstGeom>
              <a:solidFill>
                <a:schemeClr val="bg1"/>
              </a:solidFill>
              <a:ln w="9525">
                <a:solidFill>
                  <a:schemeClr val="tx1"/>
                </a:solidFill>
                <a:round/>
                <a:headEnd/>
                <a:tailEnd/>
              </a:ln>
              <a:effectLst/>
            </p:spPr>
            <p:txBody>
              <a:bodyPr wrap="none" anchor="ctr"/>
              <a:lstStyle/>
              <a:p>
                <a:endParaRPr lang="en-US"/>
              </a:p>
            </p:txBody>
          </p:sp>
          <p:sp>
            <p:nvSpPr>
              <p:cNvPr id="235" name="AutoShape 241"/>
              <p:cNvSpPr>
                <a:spLocks noChangeArrowheads="1"/>
              </p:cNvSpPr>
              <p:nvPr/>
            </p:nvSpPr>
            <p:spPr bwMode="auto">
              <a:xfrm>
                <a:off x="3516111" y="5588766"/>
                <a:ext cx="85725" cy="149225"/>
              </a:xfrm>
              <a:prstGeom prst="can">
                <a:avLst>
                  <a:gd name="adj" fmla="val 43519"/>
                </a:avLst>
              </a:prstGeom>
              <a:solidFill>
                <a:schemeClr val="bg1"/>
              </a:solidFill>
              <a:ln w="9525">
                <a:solidFill>
                  <a:schemeClr val="tx1"/>
                </a:solidFill>
                <a:round/>
                <a:headEnd/>
                <a:tailEnd/>
              </a:ln>
              <a:effectLst/>
            </p:spPr>
            <p:txBody>
              <a:bodyPr wrap="none" anchor="ctr"/>
              <a:lstStyle/>
              <a:p>
                <a:endParaRPr lang="en-US"/>
              </a:p>
            </p:txBody>
          </p:sp>
          <p:sp>
            <p:nvSpPr>
              <p:cNvPr id="236" name="AutoShape 242"/>
              <p:cNvSpPr>
                <a:spLocks noChangeArrowheads="1"/>
              </p:cNvSpPr>
              <p:nvPr/>
            </p:nvSpPr>
            <p:spPr bwMode="auto">
              <a:xfrm>
                <a:off x="3689148"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237" name="AutoShape 243"/>
              <p:cNvSpPr>
                <a:spLocks noChangeArrowheads="1"/>
              </p:cNvSpPr>
              <p:nvPr/>
            </p:nvSpPr>
            <p:spPr bwMode="auto">
              <a:xfrm>
                <a:off x="3778048" y="5588766"/>
                <a:ext cx="87313" cy="149225"/>
              </a:xfrm>
              <a:prstGeom prst="can">
                <a:avLst>
                  <a:gd name="adj" fmla="val 42727"/>
                </a:avLst>
              </a:prstGeom>
              <a:solidFill>
                <a:schemeClr val="bg1"/>
              </a:solidFill>
              <a:ln w="9525">
                <a:solidFill>
                  <a:schemeClr val="tx1"/>
                </a:solidFill>
                <a:round/>
                <a:headEnd/>
                <a:tailEnd/>
              </a:ln>
              <a:effectLst/>
            </p:spPr>
            <p:txBody>
              <a:bodyPr wrap="none" anchor="ctr"/>
              <a:lstStyle/>
              <a:p>
                <a:endParaRPr lang="en-US"/>
              </a:p>
            </p:txBody>
          </p:sp>
          <p:sp>
            <p:nvSpPr>
              <p:cNvPr id="238" name="AutoShape 244"/>
              <p:cNvSpPr>
                <a:spLocks noChangeArrowheads="1"/>
              </p:cNvSpPr>
              <p:nvPr/>
            </p:nvSpPr>
            <p:spPr bwMode="auto">
              <a:xfrm>
                <a:off x="3428798" y="5814191"/>
                <a:ext cx="87313"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39" name="AutoShape 245"/>
              <p:cNvSpPr>
                <a:spLocks noChangeArrowheads="1"/>
              </p:cNvSpPr>
              <p:nvPr/>
            </p:nvSpPr>
            <p:spPr bwMode="auto">
              <a:xfrm>
                <a:off x="3516111" y="5814191"/>
                <a:ext cx="85725" cy="150813"/>
              </a:xfrm>
              <a:prstGeom prst="can">
                <a:avLst>
                  <a:gd name="adj" fmla="val 43982"/>
                </a:avLst>
              </a:prstGeom>
              <a:solidFill>
                <a:schemeClr val="bg1"/>
              </a:solidFill>
              <a:ln w="9525">
                <a:solidFill>
                  <a:schemeClr val="tx1"/>
                </a:solidFill>
                <a:round/>
                <a:headEnd/>
                <a:tailEnd/>
              </a:ln>
              <a:effectLst/>
            </p:spPr>
            <p:txBody>
              <a:bodyPr wrap="none" anchor="ctr"/>
              <a:lstStyle/>
              <a:p>
                <a:endParaRPr lang="en-US"/>
              </a:p>
            </p:txBody>
          </p:sp>
          <p:sp>
            <p:nvSpPr>
              <p:cNvPr id="240" name="AutoShape 246"/>
              <p:cNvSpPr>
                <a:spLocks noChangeArrowheads="1"/>
              </p:cNvSpPr>
              <p:nvPr/>
            </p:nvSpPr>
            <p:spPr bwMode="auto">
              <a:xfrm>
                <a:off x="3689148"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41" name="AutoShape 247"/>
              <p:cNvSpPr>
                <a:spLocks noChangeArrowheads="1"/>
              </p:cNvSpPr>
              <p:nvPr/>
            </p:nvSpPr>
            <p:spPr bwMode="auto">
              <a:xfrm>
                <a:off x="3778048" y="5814191"/>
                <a:ext cx="87313"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grpSp>
        <p:grpSp>
          <p:nvGrpSpPr>
            <p:cNvPr id="242" name="组合 241"/>
            <p:cNvGrpSpPr/>
            <p:nvPr/>
          </p:nvGrpSpPr>
          <p:grpSpPr>
            <a:xfrm>
              <a:off x="4962490" y="5219652"/>
              <a:ext cx="1541907" cy="828675"/>
              <a:chOff x="3428798" y="5136329"/>
              <a:chExt cx="962025" cy="828675"/>
            </a:xfrm>
          </p:grpSpPr>
          <p:sp>
            <p:nvSpPr>
              <p:cNvPr id="243" name="AutoShape 136"/>
              <p:cNvSpPr>
                <a:spLocks noChangeArrowheads="1"/>
              </p:cNvSpPr>
              <p:nvPr/>
            </p:nvSpPr>
            <p:spPr bwMode="auto">
              <a:xfrm>
                <a:off x="3952673" y="5136329"/>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44" name="AutoShape 137"/>
              <p:cNvSpPr>
                <a:spLocks noChangeArrowheads="1"/>
              </p:cNvSpPr>
              <p:nvPr/>
            </p:nvSpPr>
            <p:spPr bwMode="auto">
              <a:xfrm>
                <a:off x="4038398"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45" name="AutoShape 138"/>
              <p:cNvSpPr>
                <a:spLocks noChangeArrowheads="1"/>
              </p:cNvSpPr>
              <p:nvPr/>
            </p:nvSpPr>
            <p:spPr bwMode="auto">
              <a:xfrm>
                <a:off x="4214611" y="5136329"/>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46" name="AutoShape 139"/>
              <p:cNvSpPr>
                <a:spLocks noChangeArrowheads="1"/>
              </p:cNvSpPr>
              <p:nvPr/>
            </p:nvSpPr>
            <p:spPr bwMode="auto">
              <a:xfrm>
                <a:off x="4301923"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47" name="AutoShape 140"/>
              <p:cNvSpPr>
                <a:spLocks noChangeArrowheads="1"/>
              </p:cNvSpPr>
              <p:nvPr/>
            </p:nvSpPr>
            <p:spPr bwMode="auto">
              <a:xfrm>
                <a:off x="3952673" y="5361754"/>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48" name="AutoShape 141"/>
              <p:cNvSpPr>
                <a:spLocks noChangeArrowheads="1"/>
              </p:cNvSpPr>
              <p:nvPr/>
            </p:nvSpPr>
            <p:spPr bwMode="auto">
              <a:xfrm>
                <a:off x="4038398"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49" name="AutoShape 142"/>
              <p:cNvSpPr>
                <a:spLocks noChangeArrowheads="1"/>
              </p:cNvSpPr>
              <p:nvPr/>
            </p:nvSpPr>
            <p:spPr bwMode="auto">
              <a:xfrm>
                <a:off x="4214611" y="5361754"/>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50" name="AutoShape 143"/>
              <p:cNvSpPr>
                <a:spLocks noChangeArrowheads="1"/>
              </p:cNvSpPr>
              <p:nvPr/>
            </p:nvSpPr>
            <p:spPr bwMode="auto">
              <a:xfrm>
                <a:off x="4301923"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51" name="AutoShape 144"/>
              <p:cNvSpPr>
                <a:spLocks noChangeArrowheads="1"/>
              </p:cNvSpPr>
              <p:nvPr/>
            </p:nvSpPr>
            <p:spPr bwMode="auto">
              <a:xfrm>
                <a:off x="3952673" y="5588766"/>
                <a:ext cx="85725" cy="149225"/>
              </a:xfrm>
              <a:prstGeom prst="can">
                <a:avLst>
                  <a:gd name="adj" fmla="val 43519"/>
                </a:avLst>
              </a:prstGeom>
              <a:solidFill>
                <a:schemeClr val="bg1"/>
              </a:solidFill>
              <a:ln w="9525">
                <a:solidFill>
                  <a:schemeClr val="tx1"/>
                </a:solidFill>
                <a:round/>
                <a:headEnd/>
                <a:tailEnd/>
              </a:ln>
              <a:effectLst/>
            </p:spPr>
            <p:txBody>
              <a:bodyPr wrap="none" anchor="ctr"/>
              <a:lstStyle/>
              <a:p>
                <a:endParaRPr lang="en-US"/>
              </a:p>
            </p:txBody>
          </p:sp>
          <p:sp>
            <p:nvSpPr>
              <p:cNvPr id="252" name="AutoShape 145"/>
              <p:cNvSpPr>
                <a:spLocks noChangeArrowheads="1"/>
              </p:cNvSpPr>
              <p:nvPr/>
            </p:nvSpPr>
            <p:spPr bwMode="auto">
              <a:xfrm>
                <a:off x="4038398"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253" name="AutoShape 146"/>
              <p:cNvSpPr>
                <a:spLocks noChangeArrowheads="1"/>
              </p:cNvSpPr>
              <p:nvPr/>
            </p:nvSpPr>
            <p:spPr bwMode="auto">
              <a:xfrm>
                <a:off x="4214611" y="5588766"/>
                <a:ext cx="87312" cy="149225"/>
              </a:xfrm>
              <a:prstGeom prst="can">
                <a:avLst>
                  <a:gd name="adj" fmla="val 42728"/>
                </a:avLst>
              </a:prstGeom>
              <a:solidFill>
                <a:schemeClr val="bg1"/>
              </a:solidFill>
              <a:ln w="9525">
                <a:solidFill>
                  <a:schemeClr val="tx1"/>
                </a:solidFill>
                <a:round/>
                <a:headEnd/>
                <a:tailEnd/>
              </a:ln>
              <a:effectLst/>
            </p:spPr>
            <p:txBody>
              <a:bodyPr wrap="none" anchor="ctr"/>
              <a:lstStyle/>
              <a:p>
                <a:endParaRPr lang="en-US"/>
              </a:p>
            </p:txBody>
          </p:sp>
          <p:sp>
            <p:nvSpPr>
              <p:cNvPr id="254" name="AutoShape 147"/>
              <p:cNvSpPr>
                <a:spLocks noChangeArrowheads="1"/>
              </p:cNvSpPr>
              <p:nvPr/>
            </p:nvSpPr>
            <p:spPr bwMode="auto">
              <a:xfrm>
                <a:off x="4301923"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255" name="AutoShape 148"/>
              <p:cNvSpPr>
                <a:spLocks noChangeArrowheads="1"/>
              </p:cNvSpPr>
              <p:nvPr/>
            </p:nvSpPr>
            <p:spPr bwMode="auto">
              <a:xfrm>
                <a:off x="3952673" y="5814191"/>
                <a:ext cx="85725" cy="150813"/>
              </a:xfrm>
              <a:prstGeom prst="can">
                <a:avLst>
                  <a:gd name="adj" fmla="val 43982"/>
                </a:avLst>
              </a:prstGeom>
              <a:solidFill>
                <a:schemeClr val="bg1"/>
              </a:solidFill>
              <a:ln w="9525">
                <a:solidFill>
                  <a:schemeClr val="tx1"/>
                </a:solidFill>
                <a:round/>
                <a:headEnd/>
                <a:tailEnd/>
              </a:ln>
              <a:effectLst/>
            </p:spPr>
            <p:txBody>
              <a:bodyPr wrap="none" anchor="ctr"/>
              <a:lstStyle/>
              <a:p>
                <a:endParaRPr lang="en-US"/>
              </a:p>
            </p:txBody>
          </p:sp>
          <p:sp>
            <p:nvSpPr>
              <p:cNvPr id="256" name="AutoShape 149"/>
              <p:cNvSpPr>
                <a:spLocks noChangeArrowheads="1"/>
              </p:cNvSpPr>
              <p:nvPr/>
            </p:nvSpPr>
            <p:spPr bwMode="auto">
              <a:xfrm>
                <a:off x="4038398"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57" name="AutoShape 150"/>
              <p:cNvSpPr>
                <a:spLocks noChangeArrowheads="1"/>
              </p:cNvSpPr>
              <p:nvPr/>
            </p:nvSpPr>
            <p:spPr bwMode="auto">
              <a:xfrm>
                <a:off x="4214611" y="5814191"/>
                <a:ext cx="87312"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58" name="AutoShape 151"/>
              <p:cNvSpPr>
                <a:spLocks noChangeArrowheads="1"/>
              </p:cNvSpPr>
              <p:nvPr/>
            </p:nvSpPr>
            <p:spPr bwMode="auto">
              <a:xfrm>
                <a:off x="4301923"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59" name="AutoShape 232"/>
              <p:cNvSpPr>
                <a:spLocks noChangeArrowheads="1"/>
              </p:cNvSpPr>
              <p:nvPr/>
            </p:nvSpPr>
            <p:spPr bwMode="auto">
              <a:xfrm>
                <a:off x="3428798" y="5136329"/>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60" name="AutoShape 233"/>
              <p:cNvSpPr>
                <a:spLocks noChangeArrowheads="1"/>
              </p:cNvSpPr>
              <p:nvPr/>
            </p:nvSpPr>
            <p:spPr bwMode="auto">
              <a:xfrm>
                <a:off x="3516111" y="5136329"/>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61" name="AutoShape 234"/>
              <p:cNvSpPr>
                <a:spLocks noChangeArrowheads="1"/>
              </p:cNvSpPr>
              <p:nvPr/>
            </p:nvSpPr>
            <p:spPr bwMode="auto">
              <a:xfrm>
                <a:off x="3689148"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62" name="AutoShape 235"/>
              <p:cNvSpPr>
                <a:spLocks noChangeArrowheads="1"/>
              </p:cNvSpPr>
              <p:nvPr/>
            </p:nvSpPr>
            <p:spPr bwMode="auto">
              <a:xfrm>
                <a:off x="3778048" y="5136329"/>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63" name="AutoShape 236"/>
              <p:cNvSpPr>
                <a:spLocks noChangeArrowheads="1"/>
              </p:cNvSpPr>
              <p:nvPr/>
            </p:nvSpPr>
            <p:spPr bwMode="auto">
              <a:xfrm>
                <a:off x="3428798" y="5361754"/>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64" name="AutoShape 237"/>
              <p:cNvSpPr>
                <a:spLocks noChangeArrowheads="1"/>
              </p:cNvSpPr>
              <p:nvPr/>
            </p:nvSpPr>
            <p:spPr bwMode="auto">
              <a:xfrm>
                <a:off x="3516111" y="5361754"/>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65" name="AutoShape 238"/>
              <p:cNvSpPr>
                <a:spLocks noChangeArrowheads="1"/>
              </p:cNvSpPr>
              <p:nvPr/>
            </p:nvSpPr>
            <p:spPr bwMode="auto">
              <a:xfrm>
                <a:off x="3689148"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66" name="AutoShape 239"/>
              <p:cNvSpPr>
                <a:spLocks noChangeArrowheads="1"/>
              </p:cNvSpPr>
              <p:nvPr/>
            </p:nvSpPr>
            <p:spPr bwMode="auto">
              <a:xfrm>
                <a:off x="3778048" y="5361754"/>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67" name="AutoShape 240"/>
              <p:cNvSpPr>
                <a:spLocks noChangeArrowheads="1"/>
              </p:cNvSpPr>
              <p:nvPr/>
            </p:nvSpPr>
            <p:spPr bwMode="auto">
              <a:xfrm>
                <a:off x="3428798" y="5588766"/>
                <a:ext cx="87313" cy="149225"/>
              </a:xfrm>
              <a:prstGeom prst="can">
                <a:avLst>
                  <a:gd name="adj" fmla="val 42727"/>
                </a:avLst>
              </a:prstGeom>
              <a:solidFill>
                <a:schemeClr val="bg1"/>
              </a:solidFill>
              <a:ln w="9525">
                <a:solidFill>
                  <a:schemeClr val="tx1"/>
                </a:solidFill>
                <a:round/>
                <a:headEnd/>
                <a:tailEnd/>
              </a:ln>
              <a:effectLst/>
            </p:spPr>
            <p:txBody>
              <a:bodyPr wrap="none" anchor="ctr"/>
              <a:lstStyle/>
              <a:p>
                <a:endParaRPr lang="en-US"/>
              </a:p>
            </p:txBody>
          </p:sp>
          <p:sp>
            <p:nvSpPr>
              <p:cNvPr id="268" name="AutoShape 241"/>
              <p:cNvSpPr>
                <a:spLocks noChangeArrowheads="1"/>
              </p:cNvSpPr>
              <p:nvPr/>
            </p:nvSpPr>
            <p:spPr bwMode="auto">
              <a:xfrm>
                <a:off x="3516111" y="5588766"/>
                <a:ext cx="85725" cy="149225"/>
              </a:xfrm>
              <a:prstGeom prst="can">
                <a:avLst>
                  <a:gd name="adj" fmla="val 43519"/>
                </a:avLst>
              </a:prstGeom>
              <a:solidFill>
                <a:schemeClr val="bg1"/>
              </a:solidFill>
              <a:ln w="9525">
                <a:solidFill>
                  <a:schemeClr val="tx1"/>
                </a:solidFill>
                <a:round/>
                <a:headEnd/>
                <a:tailEnd/>
              </a:ln>
              <a:effectLst/>
            </p:spPr>
            <p:txBody>
              <a:bodyPr wrap="none" anchor="ctr"/>
              <a:lstStyle/>
              <a:p>
                <a:endParaRPr lang="en-US"/>
              </a:p>
            </p:txBody>
          </p:sp>
          <p:sp>
            <p:nvSpPr>
              <p:cNvPr id="269" name="AutoShape 242"/>
              <p:cNvSpPr>
                <a:spLocks noChangeArrowheads="1"/>
              </p:cNvSpPr>
              <p:nvPr/>
            </p:nvSpPr>
            <p:spPr bwMode="auto">
              <a:xfrm>
                <a:off x="3689148"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270" name="AutoShape 243"/>
              <p:cNvSpPr>
                <a:spLocks noChangeArrowheads="1"/>
              </p:cNvSpPr>
              <p:nvPr/>
            </p:nvSpPr>
            <p:spPr bwMode="auto">
              <a:xfrm>
                <a:off x="3778048" y="5588766"/>
                <a:ext cx="87313" cy="149225"/>
              </a:xfrm>
              <a:prstGeom prst="can">
                <a:avLst>
                  <a:gd name="adj" fmla="val 42727"/>
                </a:avLst>
              </a:prstGeom>
              <a:solidFill>
                <a:schemeClr val="bg1"/>
              </a:solidFill>
              <a:ln w="9525">
                <a:solidFill>
                  <a:schemeClr val="tx1"/>
                </a:solidFill>
                <a:round/>
                <a:headEnd/>
                <a:tailEnd/>
              </a:ln>
              <a:effectLst/>
            </p:spPr>
            <p:txBody>
              <a:bodyPr wrap="none" anchor="ctr"/>
              <a:lstStyle/>
              <a:p>
                <a:endParaRPr lang="en-US"/>
              </a:p>
            </p:txBody>
          </p:sp>
          <p:sp>
            <p:nvSpPr>
              <p:cNvPr id="271" name="AutoShape 244"/>
              <p:cNvSpPr>
                <a:spLocks noChangeArrowheads="1"/>
              </p:cNvSpPr>
              <p:nvPr/>
            </p:nvSpPr>
            <p:spPr bwMode="auto">
              <a:xfrm>
                <a:off x="3428798" y="5814191"/>
                <a:ext cx="87313"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72" name="AutoShape 245"/>
              <p:cNvSpPr>
                <a:spLocks noChangeArrowheads="1"/>
              </p:cNvSpPr>
              <p:nvPr/>
            </p:nvSpPr>
            <p:spPr bwMode="auto">
              <a:xfrm>
                <a:off x="3516111" y="5814191"/>
                <a:ext cx="85725" cy="150813"/>
              </a:xfrm>
              <a:prstGeom prst="can">
                <a:avLst>
                  <a:gd name="adj" fmla="val 43982"/>
                </a:avLst>
              </a:prstGeom>
              <a:solidFill>
                <a:schemeClr val="bg1"/>
              </a:solidFill>
              <a:ln w="9525">
                <a:solidFill>
                  <a:schemeClr val="tx1"/>
                </a:solidFill>
                <a:round/>
                <a:headEnd/>
                <a:tailEnd/>
              </a:ln>
              <a:effectLst/>
            </p:spPr>
            <p:txBody>
              <a:bodyPr wrap="none" anchor="ctr"/>
              <a:lstStyle/>
              <a:p>
                <a:endParaRPr lang="en-US"/>
              </a:p>
            </p:txBody>
          </p:sp>
          <p:sp>
            <p:nvSpPr>
              <p:cNvPr id="273" name="AutoShape 246"/>
              <p:cNvSpPr>
                <a:spLocks noChangeArrowheads="1"/>
              </p:cNvSpPr>
              <p:nvPr/>
            </p:nvSpPr>
            <p:spPr bwMode="auto">
              <a:xfrm>
                <a:off x="3689148"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74" name="AutoShape 247"/>
              <p:cNvSpPr>
                <a:spLocks noChangeArrowheads="1"/>
              </p:cNvSpPr>
              <p:nvPr/>
            </p:nvSpPr>
            <p:spPr bwMode="auto">
              <a:xfrm>
                <a:off x="3778048" y="5814191"/>
                <a:ext cx="87313"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grpSp>
        <p:grpSp>
          <p:nvGrpSpPr>
            <p:cNvPr id="275" name="组合 274"/>
            <p:cNvGrpSpPr/>
            <p:nvPr/>
          </p:nvGrpSpPr>
          <p:grpSpPr>
            <a:xfrm>
              <a:off x="6665415" y="5219652"/>
              <a:ext cx="1541907" cy="828675"/>
              <a:chOff x="3428798" y="5136329"/>
              <a:chExt cx="962025" cy="828675"/>
            </a:xfrm>
          </p:grpSpPr>
          <p:sp>
            <p:nvSpPr>
              <p:cNvPr id="276" name="AutoShape 136"/>
              <p:cNvSpPr>
                <a:spLocks noChangeArrowheads="1"/>
              </p:cNvSpPr>
              <p:nvPr/>
            </p:nvSpPr>
            <p:spPr bwMode="auto">
              <a:xfrm>
                <a:off x="3952673" y="5136329"/>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77" name="AutoShape 137"/>
              <p:cNvSpPr>
                <a:spLocks noChangeArrowheads="1"/>
              </p:cNvSpPr>
              <p:nvPr/>
            </p:nvSpPr>
            <p:spPr bwMode="auto">
              <a:xfrm>
                <a:off x="4038398"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78" name="AutoShape 138"/>
              <p:cNvSpPr>
                <a:spLocks noChangeArrowheads="1"/>
              </p:cNvSpPr>
              <p:nvPr/>
            </p:nvSpPr>
            <p:spPr bwMode="auto">
              <a:xfrm>
                <a:off x="4214611" y="5136329"/>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79" name="AutoShape 139"/>
              <p:cNvSpPr>
                <a:spLocks noChangeArrowheads="1"/>
              </p:cNvSpPr>
              <p:nvPr/>
            </p:nvSpPr>
            <p:spPr bwMode="auto">
              <a:xfrm>
                <a:off x="4301923"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80" name="AutoShape 140"/>
              <p:cNvSpPr>
                <a:spLocks noChangeArrowheads="1"/>
              </p:cNvSpPr>
              <p:nvPr/>
            </p:nvSpPr>
            <p:spPr bwMode="auto">
              <a:xfrm>
                <a:off x="3952673" y="5361754"/>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81" name="AutoShape 141"/>
              <p:cNvSpPr>
                <a:spLocks noChangeArrowheads="1"/>
              </p:cNvSpPr>
              <p:nvPr/>
            </p:nvSpPr>
            <p:spPr bwMode="auto">
              <a:xfrm>
                <a:off x="4038398"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82" name="AutoShape 142"/>
              <p:cNvSpPr>
                <a:spLocks noChangeArrowheads="1"/>
              </p:cNvSpPr>
              <p:nvPr/>
            </p:nvSpPr>
            <p:spPr bwMode="auto">
              <a:xfrm>
                <a:off x="4214611" y="5361754"/>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83" name="AutoShape 143"/>
              <p:cNvSpPr>
                <a:spLocks noChangeArrowheads="1"/>
              </p:cNvSpPr>
              <p:nvPr/>
            </p:nvSpPr>
            <p:spPr bwMode="auto">
              <a:xfrm>
                <a:off x="4301923"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84" name="AutoShape 144"/>
              <p:cNvSpPr>
                <a:spLocks noChangeArrowheads="1"/>
              </p:cNvSpPr>
              <p:nvPr/>
            </p:nvSpPr>
            <p:spPr bwMode="auto">
              <a:xfrm>
                <a:off x="3952673" y="5588766"/>
                <a:ext cx="85725" cy="149225"/>
              </a:xfrm>
              <a:prstGeom prst="can">
                <a:avLst>
                  <a:gd name="adj" fmla="val 43519"/>
                </a:avLst>
              </a:prstGeom>
              <a:solidFill>
                <a:schemeClr val="bg1"/>
              </a:solidFill>
              <a:ln w="9525">
                <a:solidFill>
                  <a:schemeClr val="tx1"/>
                </a:solidFill>
                <a:round/>
                <a:headEnd/>
                <a:tailEnd/>
              </a:ln>
              <a:effectLst/>
            </p:spPr>
            <p:txBody>
              <a:bodyPr wrap="none" anchor="ctr"/>
              <a:lstStyle/>
              <a:p>
                <a:endParaRPr lang="en-US"/>
              </a:p>
            </p:txBody>
          </p:sp>
          <p:sp>
            <p:nvSpPr>
              <p:cNvPr id="285" name="AutoShape 145"/>
              <p:cNvSpPr>
                <a:spLocks noChangeArrowheads="1"/>
              </p:cNvSpPr>
              <p:nvPr/>
            </p:nvSpPr>
            <p:spPr bwMode="auto">
              <a:xfrm>
                <a:off x="4038398"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286" name="AutoShape 146"/>
              <p:cNvSpPr>
                <a:spLocks noChangeArrowheads="1"/>
              </p:cNvSpPr>
              <p:nvPr/>
            </p:nvSpPr>
            <p:spPr bwMode="auto">
              <a:xfrm>
                <a:off x="4214611" y="5588766"/>
                <a:ext cx="87312" cy="149225"/>
              </a:xfrm>
              <a:prstGeom prst="can">
                <a:avLst>
                  <a:gd name="adj" fmla="val 42728"/>
                </a:avLst>
              </a:prstGeom>
              <a:solidFill>
                <a:schemeClr val="bg1"/>
              </a:solidFill>
              <a:ln w="9525">
                <a:solidFill>
                  <a:schemeClr val="tx1"/>
                </a:solidFill>
                <a:round/>
                <a:headEnd/>
                <a:tailEnd/>
              </a:ln>
              <a:effectLst/>
            </p:spPr>
            <p:txBody>
              <a:bodyPr wrap="none" anchor="ctr"/>
              <a:lstStyle/>
              <a:p>
                <a:endParaRPr lang="en-US"/>
              </a:p>
            </p:txBody>
          </p:sp>
          <p:sp>
            <p:nvSpPr>
              <p:cNvPr id="287" name="AutoShape 147"/>
              <p:cNvSpPr>
                <a:spLocks noChangeArrowheads="1"/>
              </p:cNvSpPr>
              <p:nvPr/>
            </p:nvSpPr>
            <p:spPr bwMode="auto">
              <a:xfrm>
                <a:off x="4301923"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288" name="AutoShape 148"/>
              <p:cNvSpPr>
                <a:spLocks noChangeArrowheads="1"/>
              </p:cNvSpPr>
              <p:nvPr/>
            </p:nvSpPr>
            <p:spPr bwMode="auto">
              <a:xfrm>
                <a:off x="3952673" y="5814191"/>
                <a:ext cx="85725" cy="150813"/>
              </a:xfrm>
              <a:prstGeom prst="can">
                <a:avLst>
                  <a:gd name="adj" fmla="val 43982"/>
                </a:avLst>
              </a:prstGeom>
              <a:solidFill>
                <a:schemeClr val="bg1"/>
              </a:solidFill>
              <a:ln w="9525">
                <a:solidFill>
                  <a:schemeClr val="tx1"/>
                </a:solidFill>
                <a:round/>
                <a:headEnd/>
                <a:tailEnd/>
              </a:ln>
              <a:effectLst/>
            </p:spPr>
            <p:txBody>
              <a:bodyPr wrap="none" anchor="ctr"/>
              <a:lstStyle/>
              <a:p>
                <a:endParaRPr lang="en-US"/>
              </a:p>
            </p:txBody>
          </p:sp>
          <p:sp>
            <p:nvSpPr>
              <p:cNvPr id="289" name="AutoShape 149"/>
              <p:cNvSpPr>
                <a:spLocks noChangeArrowheads="1"/>
              </p:cNvSpPr>
              <p:nvPr/>
            </p:nvSpPr>
            <p:spPr bwMode="auto">
              <a:xfrm>
                <a:off x="4038398"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90" name="AutoShape 150"/>
              <p:cNvSpPr>
                <a:spLocks noChangeArrowheads="1"/>
              </p:cNvSpPr>
              <p:nvPr/>
            </p:nvSpPr>
            <p:spPr bwMode="auto">
              <a:xfrm>
                <a:off x="4214611" y="5814191"/>
                <a:ext cx="87312"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91" name="AutoShape 151"/>
              <p:cNvSpPr>
                <a:spLocks noChangeArrowheads="1"/>
              </p:cNvSpPr>
              <p:nvPr/>
            </p:nvSpPr>
            <p:spPr bwMode="auto">
              <a:xfrm>
                <a:off x="4301923"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92" name="AutoShape 232"/>
              <p:cNvSpPr>
                <a:spLocks noChangeArrowheads="1"/>
              </p:cNvSpPr>
              <p:nvPr/>
            </p:nvSpPr>
            <p:spPr bwMode="auto">
              <a:xfrm>
                <a:off x="3428798" y="5136329"/>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93" name="AutoShape 233"/>
              <p:cNvSpPr>
                <a:spLocks noChangeArrowheads="1"/>
              </p:cNvSpPr>
              <p:nvPr/>
            </p:nvSpPr>
            <p:spPr bwMode="auto">
              <a:xfrm>
                <a:off x="3516111" y="5136329"/>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94" name="AutoShape 234"/>
              <p:cNvSpPr>
                <a:spLocks noChangeArrowheads="1"/>
              </p:cNvSpPr>
              <p:nvPr/>
            </p:nvSpPr>
            <p:spPr bwMode="auto">
              <a:xfrm>
                <a:off x="3689148"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95" name="AutoShape 235"/>
              <p:cNvSpPr>
                <a:spLocks noChangeArrowheads="1"/>
              </p:cNvSpPr>
              <p:nvPr/>
            </p:nvSpPr>
            <p:spPr bwMode="auto">
              <a:xfrm>
                <a:off x="3778048" y="5136329"/>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96" name="AutoShape 236"/>
              <p:cNvSpPr>
                <a:spLocks noChangeArrowheads="1"/>
              </p:cNvSpPr>
              <p:nvPr/>
            </p:nvSpPr>
            <p:spPr bwMode="auto">
              <a:xfrm>
                <a:off x="3428798" y="5361754"/>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97" name="AutoShape 237"/>
              <p:cNvSpPr>
                <a:spLocks noChangeArrowheads="1"/>
              </p:cNvSpPr>
              <p:nvPr/>
            </p:nvSpPr>
            <p:spPr bwMode="auto">
              <a:xfrm>
                <a:off x="3516111" y="5361754"/>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98" name="AutoShape 238"/>
              <p:cNvSpPr>
                <a:spLocks noChangeArrowheads="1"/>
              </p:cNvSpPr>
              <p:nvPr/>
            </p:nvSpPr>
            <p:spPr bwMode="auto">
              <a:xfrm>
                <a:off x="3689148"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99" name="AutoShape 239"/>
              <p:cNvSpPr>
                <a:spLocks noChangeArrowheads="1"/>
              </p:cNvSpPr>
              <p:nvPr/>
            </p:nvSpPr>
            <p:spPr bwMode="auto">
              <a:xfrm>
                <a:off x="3778048" y="5361754"/>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300" name="AutoShape 240"/>
              <p:cNvSpPr>
                <a:spLocks noChangeArrowheads="1"/>
              </p:cNvSpPr>
              <p:nvPr/>
            </p:nvSpPr>
            <p:spPr bwMode="auto">
              <a:xfrm>
                <a:off x="3428798" y="5588766"/>
                <a:ext cx="87313" cy="149225"/>
              </a:xfrm>
              <a:prstGeom prst="can">
                <a:avLst>
                  <a:gd name="adj" fmla="val 42727"/>
                </a:avLst>
              </a:prstGeom>
              <a:solidFill>
                <a:schemeClr val="bg1"/>
              </a:solidFill>
              <a:ln w="9525">
                <a:solidFill>
                  <a:schemeClr val="tx1"/>
                </a:solidFill>
                <a:round/>
                <a:headEnd/>
                <a:tailEnd/>
              </a:ln>
              <a:effectLst/>
            </p:spPr>
            <p:txBody>
              <a:bodyPr wrap="none" anchor="ctr"/>
              <a:lstStyle/>
              <a:p>
                <a:endParaRPr lang="en-US"/>
              </a:p>
            </p:txBody>
          </p:sp>
          <p:sp>
            <p:nvSpPr>
              <p:cNvPr id="301" name="AutoShape 241"/>
              <p:cNvSpPr>
                <a:spLocks noChangeArrowheads="1"/>
              </p:cNvSpPr>
              <p:nvPr/>
            </p:nvSpPr>
            <p:spPr bwMode="auto">
              <a:xfrm>
                <a:off x="3516111" y="5588766"/>
                <a:ext cx="85725" cy="149225"/>
              </a:xfrm>
              <a:prstGeom prst="can">
                <a:avLst>
                  <a:gd name="adj" fmla="val 43519"/>
                </a:avLst>
              </a:prstGeom>
              <a:solidFill>
                <a:schemeClr val="bg1"/>
              </a:solidFill>
              <a:ln w="9525">
                <a:solidFill>
                  <a:schemeClr val="tx1"/>
                </a:solidFill>
                <a:round/>
                <a:headEnd/>
                <a:tailEnd/>
              </a:ln>
              <a:effectLst/>
            </p:spPr>
            <p:txBody>
              <a:bodyPr wrap="none" anchor="ctr"/>
              <a:lstStyle/>
              <a:p>
                <a:endParaRPr lang="en-US"/>
              </a:p>
            </p:txBody>
          </p:sp>
          <p:sp>
            <p:nvSpPr>
              <p:cNvPr id="302" name="AutoShape 242"/>
              <p:cNvSpPr>
                <a:spLocks noChangeArrowheads="1"/>
              </p:cNvSpPr>
              <p:nvPr/>
            </p:nvSpPr>
            <p:spPr bwMode="auto">
              <a:xfrm>
                <a:off x="3689148"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303" name="AutoShape 243"/>
              <p:cNvSpPr>
                <a:spLocks noChangeArrowheads="1"/>
              </p:cNvSpPr>
              <p:nvPr/>
            </p:nvSpPr>
            <p:spPr bwMode="auto">
              <a:xfrm>
                <a:off x="3778048" y="5588766"/>
                <a:ext cx="87313" cy="149225"/>
              </a:xfrm>
              <a:prstGeom prst="can">
                <a:avLst>
                  <a:gd name="adj" fmla="val 42727"/>
                </a:avLst>
              </a:prstGeom>
              <a:solidFill>
                <a:schemeClr val="bg1"/>
              </a:solidFill>
              <a:ln w="9525">
                <a:solidFill>
                  <a:schemeClr val="tx1"/>
                </a:solidFill>
                <a:round/>
                <a:headEnd/>
                <a:tailEnd/>
              </a:ln>
              <a:effectLst/>
            </p:spPr>
            <p:txBody>
              <a:bodyPr wrap="none" anchor="ctr"/>
              <a:lstStyle/>
              <a:p>
                <a:endParaRPr lang="en-US"/>
              </a:p>
            </p:txBody>
          </p:sp>
          <p:sp>
            <p:nvSpPr>
              <p:cNvPr id="304" name="AutoShape 244"/>
              <p:cNvSpPr>
                <a:spLocks noChangeArrowheads="1"/>
              </p:cNvSpPr>
              <p:nvPr/>
            </p:nvSpPr>
            <p:spPr bwMode="auto">
              <a:xfrm>
                <a:off x="3428798" y="5814191"/>
                <a:ext cx="87313"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305" name="AutoShape 245"/>
              <p:cNvSpPr>
                <a:spLocks noChangeArrowheads="1"/>
              </p:cNvSpPr>
              <p:nvPr/>
            </p:nvSpPr>
            <p:spPr bwMode="auto">
              <a:xfrm>
                <a:off x="3516111" y="5814191"/>
                <a:ext cx="85725" cy="150813"/>
              </a:xfrm>
              <a:prstGeom prst="can">
                <a:avLst>
                  <a:gd name="adj" fmla="val 43982"/>
                </a:avLst>
              </a:prstGeom>
              <a:solidFill>
                <a:schemeClr val="bg1"/>
              </a:solidFill>
              <a:ln w="9525">
                <a:solidFill>
                  <a:schemeClr val="tx1"/>
                </a:solidFill>
                <a:round/>
                <a:headEnd/>
                <a:tailEnd/>
              </a:ln>
              <a:effectLst/>
            </p:spPr>
            <p:txBody>
              <a:bodyPr wrap="none" anchor="ctr"/>
              <a:lstStyle/>
              <a:p>
                <a:endParaRPr lang="en-US"/>
              </a:p>
            </p:txBody>
          </p:sp>
          <p:sp>
            <p:nvSpPr>
              <p:cNvPr id="306" name="AutoShape 246"/>
              <p:cNvSpPr>
                <a:spLocks noChangeArrowheads="1"/>
              </p:cNvSpPr>
              <p:nvPr/>
            </p:nvSpPr>
            <p:spPr bwMode="auto">
              <a:xfrm>
                <a:off x="3689148"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307" name="AutoShape 247"/>
              <p:cNvSpPr>
                <a:spLocks noChangeArrowheads="1"/>
              </p:cNvSpPr>
              <p:nvPr/>
            </p:nvSpPr>
            <p:spPr bwMode="auto">
              <a:xfrm>
                <a:off x="3778048" y="5814191"/>
                <a:ext cx="87313"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grpSp>
        <p:grpSp>
          <p:nvGrpSpPr>
            <p:cNvPr id="342" name="组合 341"/>
            <p:cNvGrpSpPr/>
            <p:nvPr/>
          </p:nvGrpSpPr>
          <p:grpSpPr>
            <a:xfrm>
              <a:off x="8368338" y="5219652"/>
              <a:ext cx="1541907" cy="828675"/>
              <a:chOff x="3428798" y="5136329"/>
              <a:chExt cx="962025" cy="828675"/>
            </a:xfrm>
          </p:grpSpPr>
          <p:sp>
            <p:nvSpPr>
              <p:cNvPr id="343" name="AutoShape 136"/>
              <p:cNvSpPr>
                <a:spLocks noChangeArrowheads="1"/>
              </p:cNvSpPr>
              <p:nvPr/>
            </p:nvSpPr>
            <p:spPr bwMode="auto">
              <a:xfrm>
                <a:off x="3952673" y="5136329"/>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344" name="AutoShape 137"/>
              <p:cNvSpPr>
                <a:spLocks noChangeArrowheads="1"/>
              </p:cNvSpPr>
              <p:nvPr/>
            </p:nvSpPr>
            <p:spPr bwMode="auto">
              <a:xfrm>
                <a:off x="4038398"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345" name="AutoShape 138"/>
              <p:cNvSpPr>
                <a:spLocks noChangeArrowheads="1"/>
              </p:cNvSpPr>
              <p:nvPr/>
            </p:nvSpPr>
            <p:spPr bwMode="auto">
              <a:xfrm>
                <a:off x="4214611" y="5136329"/>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346" name="AutoShape 139"/>
              <p:cNvSpPr>
                <a:spLocks noChangeArrowheads="1"/>
              </p:cNvSpPr>
              <p:nvPr/>
            </p:nvSpPr>
            <p:spPr bwMode="auto">
              <a:xfrm>
                <a:off x="4301923"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347" name="AutoShape 140"/>
              <p:cNvSpPr>
                <a:spLocks noChangeArrowheads="1"/>
              </p:cNvSpPr>
              <p:nvPr/>
            </p:nvSpPr>
            <p:spPr bwMode="auto">
              <a:xfrm>
                <a:off x="3952673" y="5361754"/>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348" name="AutoShape 141"/>
              <p:cNvSpPr>
                <a:spLocks noChangeArrowheads="1"/>
              </p:cNvSpPr>
              <p:nvPr/>
            </p:nvSpPr>
            <p:spPr bwMode="auto">
              <a:xfrm>
                <a:off x="4038398"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349" name="AutoShape 142"/>
              <p:cNvSpPr>
                <a:spLocks noChangeArrowheads="1"/>
              </p:cNvSpPr>
              <p:nvPr/>
            </p:nvSpPr>
            <p:spPr bwMode="auto">
              <a:xfrm>
                <a:off x="4214611" y="5361754"/>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350" name="AutoShape 143"/>
              <p:cNvSpPr>
                <a:spLocks noChangeArrowheads="1"/>
              </p:cNvSpPr>
              <p:nvPr/>
            </p:nvSpPr>
            <p:spPr bwMode="auto">
              <a:xfrm>
                <a:off x="4301923"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351" name="AutoShape 144"/>
              <p:cNvSpPr>
                <a:spLocks noChangeArrowheads="1"/>
              </p:cNvSpPr>
              <p:nvPr/>
            </p:nvSpPr>
            <p:spPr bwMode="auto">
              <a:xfrm>
                <a:off x="3952673" y="5588766"/>
                <a:ext cx="85725" cy="149225"/>
              </a:xfrm>
              <a:prstGeom prst="can">
                <a:avLst>
                  <a:gd name="adj" fmla="val 43519"/>
                </a:avLst>
              </a:prstGeom>
              <a:solidFill>
                <a:schemeClr val="bg1"/>
              </a:solidFill>
              <a:ln w="9525">
                <a:solidFill>
                  <a:schemeClr val="tx1"/>
                </a:solidFill>
                <a:round/>
                <a:headEnd/>
                <a:tailEnd/>
              </a:ln>
              <a:effectLst/>
            </p:spPr>
            <p:txBody>
              <a:bodyPr wrap="none" anchor="ctr"/>
              <a:lstStyle/>
              <a:p>
                <a:endParaRPr lang="en-US"/>
              </a:p>
            </p:txBody>
          </p:sp>
          <p:sp>
            <p:nvSpPr>
              <p:cNvPr id="352" name="AutoShape 145"/>
              <p:cNvSpPr>
                <a:spLocks noChangeArrowheads="1"/>
              </p:cNvSpPr>
              <p:nvPr/>
            </p:nvSpPr>
            <p:spPr bwMode="auto">
              <a:xfrm>
                <a:off x="4038398"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353" name="AutoShape 146"/>
              <p:cNvSpPr>
                <a:spLocks noChangeArrowheads="1"/>
              </p:cNvSpPr>
              <p:nvPr/>
            </p:nvSpPr>
            <p:spPr bwMode="auto">
              <a:xfrm>
                <a:off x="4214611" y="5588766"/>
                <a:ext cx="87312" cy="149225"/>
              </a:xfrm>
              <a:prstGeom prst="can">
                <a:avLst>
                  <a:gd name="adj" fmla="val 42728"/>
                </a:avLst>
              </a:prstGeom>
              <a:solidFill>
                <a:schemeClr val="bg1"/>
              </a:solidFill>
              <a:ln w="9525">
                <a:solidFill>
                  <a:schemeClr val="tx1"/>
                </a:solidFill>
                <a:round/>
                <a:headEnd/>
                <a:tailEnd/>
              </a:ln>
              <a:effectLst/>
            </p:spPr>
            <p:txBody>
              <a:bodyPr wrap="none" anchor="ctr"/>
              <a:lstStyle/>
              <a:p>
                <a:endParaRPr lang="en-US"/>
              </a:p>
            </p:txBody>
          </p:sp>
          <p:sp>
            <p:nvSpPr>
              <p:cNvPr id="354" name="AutoShape 147"/>
              <p:cNvSpPr>
                <a:spLocks noChangeArrowheads="1"/>
              </p:cNvSpPr>
              <p:nvPr/>
            </p:nvSpPr>
            <p:spPr bwMode="auto">
              <a:xfrm>
                <a:off x="4301923"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355" name="AutoShape 148"/>
              <p:cNvSpPr>
                <a:spLocks noChangeArrowheads="1"/>
              </p:cNvSpPr>
              <p:nvPr/>
            </p:nvSpPr>
            <p:spPr bwMode="auto">
              <a:xfrm>
                <a:off x="3952673" y="5814191"/>
                <a:ext cx="85725" cy="150813"/>
              </a:xfrm>
              <a:prstGeom prst="can">
                <a:avLst>
                  <a:gd name="adj" fmla="val 43982"/>
                </a:avLst>
              </a:prstGeom>
              <a:solidFill>
                <a:schemeClr val="bg1"/>
              </a:solidFill>
              <a:ln w="9525">
                <a:solidFill>
                  <a:schemeClr val="tx1"/>
                </a:solidFill>
                <a:round/>
                <a:headEnd/>
                <a:tailEnd/>
              </a:ln>
              <a:effectLst/>
            </p:spPr>
            <p:txBody>
              <a:bodyPr wrap="none" anchor="ctr"/>
              <a:lstStyle/>
              <a:p>
                <a:endParaRPr lang="en-US"/>
              </a:p>
            </p:txBody>
          </p:sp>
          <p:sp>
            <p:nvSpPr>
              <p:cNvPr id="356" name="AutoShape 149"/>
              <p:cNvSpPr>
                <a:spLocks noChangeArrowheads="1"/>
              </p:cNvSpPr>
              <p:nvPr/>
            </p:nvSpPr>
            <p:spPr bwMode="auto">
              <a:xfrm>
                <a:off x="4038398"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357" name="AutoShape 150"/>
              <p:cNvSpPr>
                <a:spLocks noChangeArrowheads="1"/>
              </p:cNvSpPr>
              <p:nvPr/>
            </p:nvSpPr>
            <p:spPr bwMode="auto">
              <a:xfrm>
                <a:off x="4214611" y="5814191"/>
                <a:ext cx="87312"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358" name="AutoShape 151"/>
              <p:cNvSpPr>
                <a:spLocks noChangeArrowheads="1"/>
              </p:cNvSpPr>
              <p:nvPr/>
            </p:nvSpPr>
            <p:spPr bwMode="auto">
              <a:xfrm>
                <a:off x="4301923"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359" name="AutoShape 232"/>
              <p:cNvSpPr>
                <a:spLocks noChangeArrowheads="1"/>
              </p:cNvSpPr>
              <p:nvPr/>
            </p:nvSpPr>
            <p:spPr bwMode="auto">
              <a:xfrm>
                <a:off x="3428798" y="5136329"/>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360" name="AutoShape 233"/>
              <p:cNvSpPr>
                <a:spLocks noChangeArrowheads="1"/>
              </p:cNvSpPr>
              <p:nvPr/>
            </p:nvSpPr>
            <p:spPr bwMode="auto">
              <a:xfrm>
                <a:off x="3516111" y="5136329"/>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361" name="AutoShape 234"/>
              <p:cNvSpPr>
                <a:spLocks noChangeArrowheads="1"/>
              </p:cNvSpPr>
              <p:nvPr/>
            </p:nvSpPr>
            <p:spPr bwMode="auto">
              <a:xfrm>
                <a:off x="3689148" y="5136329"/>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362" name="AutoShape 235"/>
              <p:cNvSpPr>
                <a:spLocks noChangeArrowheads="1"/>
              </p:cNvSpPr>
              <p:nvPr/>
            </p:nvSpPr>
            <p:spPr bwMode="auto">
              <a:xfrm>
                <a:off x="3778048" y="5136329"/>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363" name="AutoShape 236"/>
              <p:cNvSpPr>
                <a:spLocks noChangeArrowheads="1"/>
              </p:cNvSpPr>
              <p:nvPr/>
            </p:nvSpPr>
            <p:spPr bwMode="auto">
              <a:xfrm>
                <a:off x="3428798" y="5361754"/>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364" name="AutoShape 237"/>
              <p:cNvSpPr>
                <a:spLocks noChangeArrowheads="1"/>
              </p:cNvSpPr>
              <p:nvPr/>
            </p:nvSpPr>
            <p:spPr bwMode="auto">
              <a:xfrm>
                <a:off x="3516111" y="5361754"/>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365" name="AutoShape 238"/>
              <p:cNvSpPr>
                <a:spLocks noChangeArrowheads="1"/>
              </p:cNvSpPr>
              <p:nvPr/>
            </p:nvSpPr>
            <p:spPr bwMode="auto">
              <a:xfrm>
                <a:off x="3689148" y="5361754"/>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366" name="AutoShape 239"/>
              <p:cNvSpPr>
                <a:spLocks noChangeArrowheads="1"/>
              </p:cNvSpPr>
              <p:nvPr/>
            </p:nvSpPr>
            <p:spPr bwMode="auto">
              <a:xfrm>
                <a:off x="3778048" y="5361754"/>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367" name="AutoShape 240"/>
              <p:cNvSpPr>
                <a:spLocks noChangeArrowheads="1"/>
              </p:cNvSpPr>
              <p:nvPr/>
            </p:nvSpPr>
            <p:spPr bwMode="auto">
              <a:xfrm>
                <a:off x="3428798" y="5588766"/>
                <a:ext cx="87313" cy="149225"/>
              </a:xfrm>
              <a:prstGeom prst="can">
                <a:avLst>
                  <a:gd name="adj" fmla="val 42727"/>
                </a:avLst>
              </a:prstGeom>
              <a:solidFill>
                <a:schemeClr val="bg1"/>
              </a:solidFill>
              <a:ln w="9525">
                <a:solidFill>
                  <a:schemeClr val="tx1"/>
                </a:solidFill>
                <a:round/>
                <a:headEnd/>
                <a:tailEnd/>
              </a:ln>
              <a:effectLst/>
            </p:spPr>
            <p:txBody>
              <a:bodyPr wrap="none" anchor="ctr"/>
              <a:lstStyle/>
              <a:p>
                <a:endParaRPr lang="en-US"/>
              </a:p>
            </p:txBody>
          </p:sp>
          <p:sp>
            <p:nvSpPr>
              <p:cNvPr id="368" name="AutoShape 241"/>
              <p:cNvSpPr>
                <a:spLocks noChangeArrowheads="1"/>
              </p:cNvSpPr>
              <p:nvPr/>
            </p:nvSpPr>
            <p:spPr bwMode="auto">
              <a:xfrm>
                <a:off x="3516111" y="5588766"/>
                <a:ext cx="85725" cy="149225"/>
              </a:xfrm>
              <a:prstGeom prst="can">
                <a:avLst>
                  <a:gd name="adj" fmla="val 43519"/>
                </a:avLst>
              </a:prstGeom>
              <a:solidFill>
                <a:schemeClr val="bg1"/>
              </a:solidFill>
              <a:ln w="9525">
                <a:solidFill>
                  <a:schemeClr val="tx1"/>
                </a:solidFill>
                <a:round/>
                <a:headEnd/>
                <a:tailEnd/>
              </a:ln>
              <a:effectLst/>
            </p:spPr>
            <p:txBody>
              <a:bodyPr wrap="none" anchor="ctr"/>
              <a:lstStyle/>
              <a:p>
                <a:endParaRPr lang="en-US"/>
              </a:p>
            </p:txBody>
          </p:sp>
          <p:sp>
            <p:nvSpPr>
              <p:cNvPr id="369" name="AutoShape 242"/>
              <p:cNvSpPr>
                <a:spLocks noChangeArrowheads="1"/>
              </p:cNvSpPr>
              <p:nvPr/>
            </p:nvSpPr>
            <p:spPr bwMode="auto">
              <a:xfrm>
                <a:off x="3689148" y="5588766"/>
                <a:ext cx="88900" cy="149225"/>
              </a:xfrm>
              <a:prstGeom prst="can">
                <a:avLst>
                  <a:gd name="adj" fmla="val 41964"/>
                </a:avLst>
              </a:prstGeom>
              <a:solidFill>
                <a:schemeClr val="bg1"/>
              </a:solidFill>
              <a:ln w="9525">
                <a:solidFill>
                  <a:schemeClr val="tx1"/>
                </a:solidFill>
                <a:round/>
                <a:headEnd/>
                <a:tailEnd/>
              </a:ln>
              <a:effectLst/>
            </p:spPr>
            <p:txBody>
              <a:bodyPr wrap="none" anchor="ctr"/>
              <a:lstStyle/>
              <a:p>
                <a:endParaRPr lang="en-US"/>
              </a:p>
            </p:txBody>
          </p:sp>
          <p:sp>
            <p:nvSpPr>
              <p:cNvPr id="370" name="AutoShape 243"/>
              <p:cNvSpPr>
                <a:spLocks noChangeArrowheads="1"/>
              </p:cNvSpPr>
              <p:nvPr/>
            </p:nvSpPr>
            <p:spPr bwMode="auto">
              <a:xfrm>
                <a:off x="3778048" y="5588766"/>
                <a:ext cx="87313" cy="149225"/>
              </a:xfrm>
              <a:prstGeom prst="can">
                <a:avLst>
                  <a:gd name="adj" fmla="val 42727"/>
                </a:avLst>
              </a:prstGeom>
              <a:solidFill>
                <a:schemeClr val="bg1"/>
              </a:solidFill>
              <a:ln w="9525">
                <a:solidFill>
                  <a:schemeClr val="tx1"/>
                </a:solidFill>
                <a:round/>
                <a:headEnd/>
                <a:tailEnd/>
              </a:ln>
              <a:effectLst/>
            </p:spPr>
            <p:txBody>
              <a:bodyPr wrap="none" anchor="ctr"/>
              <a:lstStyle/>
              <a:p>
                <a:endParaRPr lang="en-US"/>
              </a:p>
            </p:txBody>
          </p:sp>
          <p:sp>
            <p:nvSpPr>
              <p:cNvPr id="371" name="AutoShape 244"/>
              <p:cNvSpPr>
                <a:spLocks noChangeArrowheads="1"/>
              </p:cNvSpPr>
              <p:nvPr/>
            </p:nvSpPr>
            <p:spPr bwMode="auto">
              <a:xfrm>
                <a:off x="3428798" y="5814191"/>
                <a:ext cx="87313"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372" name="AutoShape 245"/>
              <p:cNvSpPr>
                <a:spLocks noChangeArrowheads="1"/>
              </p:cNvSpPr>
              <p:nvPr/>
            </p:nvSpPr>
            <p:spPr bwMode="auto">
              <a:xfrm>
                <a:off x="3516111" y="5814191"/>
                <a:ext cx="85725" cy="150813"/>
              </a:xfrm>
              <a:prstGeom prst="can">
                <a:avLst>
                  <a:gd name="adj" fmla="val 43982"/>
                </a:avLst>
              </a:prstGeom>
              <a:solidFill>
                <a:schemeClr val="bg1"/>
              </a:solidFill>
              <a:ln w="9525">
                <a:solidFill>
                  <a:schemeClr val="tx1"/>
                </a:solidFill>
                <a:round/>
                <a:headEnd/>
                <a:tailEnd/>
              </a:ln>
              <a:effectLst/>
            </p:spPr>
            <p:txBody>
              <a:bodyPr wrap="none" anchor="ctr"/>
              <a:lstStyle/>
              <a:p>
                <a:endParaRPr lang="en-US"/>
              </a:p>
            </p:txBody>
          </p:sp>
          <p:sp>
            <p:nvSpPr>
              <p:cNvPr id="373" name="AutoShape 246"/>
              <p:cNvSpPr>
                <a:spLocks noChangeArrowheads="1"/>
              </p:cNvSpPr>
              <p:nvPr/>
            </p:nvSpPr>
            <p:spPr bwMode="auto">
              <a:xfrm>
                <a:off x="3689148" y="5814191"/>
                <a:ext cx="88900" cy="150813"/>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374" name="AutoShape 247"/>
              <p:cNvSpPr>
                <a:spLocks noChangeArrowheads="1"/>
              </p:cNvSpPr>
              <p:nvPr/>
            </p:nvSpPr>
            <p:spPr bwMode="auto">
              <a:xfrm>
                <a:off x="3778048" y="5814191"/>
                <a:ext cx="87313" cy="150813"/>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grpSp>
        <p:grpSp>
          <p:nvGrpSpPr>
            <p:cNvPr id="380" name="组合 379"/>
            <p:cNvGrpSpPr/>
            <p:nvPr/>
          </p:nvGrpSpPr>
          <p:grpSpPr>
            <a:xfrm>
              <a:off x="1365436" y="4843414"/>
              <a:ext cx="8715993" cy="288000"/>
              <a:chOff x="1509503" y="4843414"/>
              <a:chExt cx="8642970" cy="288000"/>
            </a:xfrm>
          </p:grpSpPr>
          <p:sp>
            <p:nvSpPr>
              <p:cNvPr id="197" name="Rectangle 116"/>
              <p:cNvSpPr>
                <a:spLocks noChangeArrowheads="1"/>
              </p:cNvSpPr>
              <p:nvPr/>
            </p:nvSpPr>
            <p:spPr bwMode="auto">
              <a:xfrm>
                <a:off x="1509503" y="4843414"/>
                <a:ext cx="2160000" cy="288000"/>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198" name="Rectangle 117"/>
              <p:cNvSpPr>
                <a:spLocks noChangeArrowheads="1"/>
              </p:cNvSpPr>
              <p:nvPr/>
            </p:nvSpPr>
            <p:spPr bwMode="auto">
              <a:xfrm>
                <a:off x="3670493" y="4843414"/>
                <a:ext cx="2160000" cy="288000"/>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378" name="Rectangle 116"/>
              <p:cNvSpPr>
                <a:spLocks noChangeArrowheads="1"/>
              </p:cNvSpPr>
              <p:nvPr/>
            </p:nvSpPr>
            <p:spPr bwMode="auto">
              <a:xfrm>
                <a:off x="5831483" y="4843414"/>
                <a:ext cx="2160000" cy="288000"/>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379" name="Rectangle 117"/>
              <p:cNvSpPr>
                <a:spLocks noChangeArrowheads="1"/>
              </p:cNvSpPr>
              <p:nvPr/>
            </p:nvSpPr>
            <p:spPr bwMode="auto">
              <a:xfrm>
                <a:off x="7992473" y="4843414"/>
                <a:ext cx="2160000" cy="288000"/>
              </a:xfrm>
              <a:prstGeom prst="rect">
                <a:avLst/>
              </a:prstGeom>
              <a:solidFill>
                <a:srgbClr val="C0C0C0"/>
              </a:solidFill>
              <a:ln w="9525">
                <a:solidFill>
                  <a:schemeClr val="tx1"/>
                </a:solidFill>
                <a:miter lim="800000"/>
                <a:headEnd/>
                <a:tailEnd/>
              </a:ln>
              <a:effectLst/>
            </p:spPr>
            <p:txBody>
              <a:bodyPr wrap="none" anchor="ctr"/>
              <a:lstStyle/>
              <a:p>
                <a:endParaRPr lang="en-US"/>
              </a:p>
            </p:txBody>
          </p:sp>
        </p:grpSp>
        <p:sp>
          <p:nvSpPr>
            <p:cNvPr id="400" name="Rectangle 179"/>
            <p:cNvSpPr/>
            <p:nvPr/>
          </p:nvSpPr>
          <p:spPr>
            <a:xfrm>
              <a:off x="1366761" y="6121407"/>
              <a:ext cx="8714669" cy="306000"/>
            </a:xfrm>
            <a:prstGeom prst="rect">
              <a:avLst/>
            </a:prstGeom>
            <a:ln>
              <a:headEnd/>
              <a:tailEnd/>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zh-CN" sz="1400" dirty="0" smtClean="0">
                  <a:solidFill>
                    <a:srgbClr val="0A1738"/>
                  </a:solidFill>
                  <a:latin typeface="+mn-ea"/>
                  <a:ea typeface="+mn-ea"/>
                </a:rPr>
                <a:t>NAS </a:t>
              </a:r>
              <a:r>
                <a:rPr lang="zh-CN" altLang="en-US" sz="1400" dirty="0" smtClean="0">
                  <a:solidFill>
                    <a:srgbClr val="0A1738"/>
                  </a:solidFill>
                  <a:latin typeface="+mn-ea"/>
                  <a:ea typeface="+mn-ea"/>
                </a:rPr>
                <a:t>集群</a:t>
              </a:r>
              <a:endParaRPr lang="en-US" altLang="zh-CN" sz="1400" dirty="0">
                <a:solidFill>
                  <a:srgbClr val="0A1738"/>
                </a:solidFill>
                <a:latin typeface="+mn-ea"/>
                <a:ea typeface="+mn-ea"/>
              </a:endParaRPr>
            </a:p>
          </p:txBody>
        </p:sp>
      </p:grpSp>
      <p:sp>
        <p:nvSpPr>
          <p:cNvPr id="402" name="Left Brace 45"/>
          <p:cNvSpPr/>
          <p:nvPr/>
        </p:nvSpPr>
        <p:spPr bwMode="auto">
          <a:xfrm flipH="1">
            <a:off x="10009463" y="1924827"/>
            <a:ext cx="144000" cy="1800000"/>
          </a:xfrm>
          <a:prstGeom prst="leftBrace">
            <a:avLst/>
          </a:prstGeom>
          <a:no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smtClean="0">
              <a:latin typeface="Arial" charset="0"/>
              <a:cs typeface="Arial" charset="0"/>
            </a:endParaRPr>
          </a:p>
        </p:txBody>
      </p:sp>
      <p:sp>
        <p:nvSpPr>
          <p:cNvPr id="403" name="文本占位符 2"/>
          <p:cNvSpPr txBox="1">
            <a:spLocks/>
          </p:cNvSpPr>
          <p:nvPr/>
        </p:nvSpPr>
        <p:spPr>
          <a:xfrm>
            <a:off x="10153462" y="1799427"/>
            <a:ext cx="1365437" cy="1925400"/>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pPr marL="177800" indent="-177800"/>
            <a:r>
              <a:rPr lang="zh-CN" altLang="en-US" sz="1200" b="0" kern="0" dirty="0" smtClean="0">
                <a:latin typeface="+mn-ea"/>
                <a:ea typeface="+mn-ea"/>
              </a:rPr>
              <a:t>负责源系统数据文件加载和归档</a:t>
            </a:r>
            <a:endParaRPr lang="en-US" altLang="zh-CN" sz="1200" b="0" kern="0" dirty="0" smtClean="0">
              <a:latin typeface="+mn-ea"/>
              <a:ea typeface="+mn-ea"/>
            </a:endParaRPr>
          </a:p>
          <a:p>
            <a:pPr marL="177800" indent="-177800"/>
            <a:r>
              <a:rPr lang="zh-CN" altLang="en-US" sz="1200" b="0" kern="0" dirty="0">
                <a:latin typeface="+mn-ea"/>
                <a:ea typeface="+mn-ea"/>
              </a:rPr>
              <a:t>每台</a:t>
            </a:r>
            <a:r>
              <a:rPr lang="zh-CN" altLang="en-US" sz="1200" b="0" kern="0" dirty="0" smtClean="0">
                <a:latin typeface="+mn-ea"/>
                <a:ea typeface="+mn-ea"/>
              </a:rPr>
              <a:t>服务器负责多个源系统</a:t>
            </a:r>
            <a:endParaRPr lang="en-US" altLang="zh-CN" sz="1200" b="0" kern="0" dirty="0" smtClean="0">
              <a:latin typeface="+mn-ea"/>
              <a:ea typeface="+mn-ea"/>
            </a:endParaRPr>
          </a:p>
          <a:p>
            <a:pPr marL="177800" indent="-177800"/>
            <a:r>
              <a:rPr lang="zh-CN" altLang="en-US" sz="1200" b="0" kern="0" dirty="0">
                <a:latin typeface="+mn-ea"/>
                <a:ea typeface="+mn-ea"/>
              </a:rPr>
              <a:t>支持按</a:t>
            </a:r>
            <a:r>
              <a:rPr lang="zh-CN" altLang="en-US" sz="1200" b="0" kern="0" dirty="0" smtClean="0">
                <a:latin typeface="+mn-ea"/>
                <a:ea typeface="+mn-ea"/>
              </a:rPr>
              <a:t>需扩展</a:t>
            </a:r>
            <a:r>
              <a:rPr lang="en-US" altLang="zh-CN" sz="1200" b="0" kern="0" dirty="0" smtClean="0">
                <a:latin typeface="+mn-ea"/>
                <a:ea typeface="+mn-ea"/>
              </a:rPr>
              <a:t>/</a:t>
            </a:r>
            <a:r>
              <a:rPr lang="zh-CN" altLang="en-US" sz="1200" b="0" kern="0" dirty="0" smtClean="0">
                <a:latin typeface="+mn-ea"/>
                <a:ea typeface="+mn-ea"/>
              </a:rPr>
              <a:t>减少服务器</a:t>
            </a:r>
            <a:endParaRPr lang="en-US" altLang="zh-CN" sz="1200" b="0" kern="0" dirty="0" smtClean="0">
              <a:latin typeface="+mn-ea"/>
              <a:ea typeface="+mn-ea"/>
            </a:endParaRPr>
          </a:p>
          <a:p>
            <a:pPr marL="177800" indent="-177800"/>
            <a:endParaRPr lang="zh-CN" altLang="en-US" sz="1200" b="0" kern="0" dirty="0">
              <a:latin typeface="+mn-ea"/>
              <a:ea typeface="+mn-ea"/>
            </a:endParaRPr>
          </a:p>
        </p:txBody>
      </p:sp>
      <p:sp>
        <p:nvSpPr>
          <p:cNvPr id="404" name="Rectangle 101"/>
          <p:cNvSpPr/>
          <p:nvPr/>
        </p:nvSpPr>
        <p:spPr bwMode="auto">
          <a:xfrm>
            <a:off x="1490815" y="1871459"/>
            <a:ext cx="4212000" cy="1944000"/>
          </a:xfrm>
          <a:prstGeom prst="rect">
            <a:avLst/>
          </a:prstGeom>
          <a:noFill/>
          <a:ln w="9525" cap="flat" cmpd="sng" algn="ctr">
            <a:solidFill>
              <a:srgbClr val="FF000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405" name="Rectangle 101"/>
          <p:cNvSpPr/>
          <p:nvPr/>
        </p:nvSpPr>
        <p:spPr bwMode="auto">
          <a:xfrm>
            <a:off x="5759450" y="1871459"/>
            <a:ext cx="4212000" cy="1944000"/>
          </a:xfrm>
          <a:prstGeom prst="rect">
            <a:avLst/>
          </a:prstGeom>
          <a:noFill/>
          <a:ln w="9525" cap="flat" cmpd="sng" algn="ctr">
            <a:solidFill>
              <a:srgbClr val="FF000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406" name="Left Brace 79"/>
          <p:cNvSpPr/>
          <p:nvPr/>
        </p:nvSpPr>
        <p:spPr bwMode="auto">
          <a:xfrm>
            <a:off x="1322033" y="1887678"/>
            <a:ext cx="144016" cy="1908000"/>
          </a:xfrm>
          <a:prstGeom prst="leftBrace">
            <a:avLst/>
          </a:prstGeom>
          <a:no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smtClean="0">
              <a:latin typeface="Arial" charset="0"/>
              <a:cs typeface="Arial" charset="0"/>
            </a:endParaRPr>
          </a:p>
        </p:txBody>
      </p:sp>
      <p:sp>
        <p:nvSpPr>
          <p:cNvPr id="407" name="文本占位符 2"/>
          <p:cNvSpPr txBox="1">
            <a:spLocks/>
          </p:cNvSpPr>
          <p:nvPr/>
        </p:nvSpPr>
        <p:spPr>
          <a:xfrm>
            <a:off x="0" y="1870278"/>
            <a:ext cx="1365437" cy="1925400"/>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pPr marL="177800" indent="-177800"/>
            <a:r>
              <a:rPr lang="en-US" altLang="zh-CN" sz="1200" b="0" kern="0" dirty="0" smtClean="0">
                <a:latin typeface="+mn-ea"/>
                <a:ea typeface="+mn-ea"/>
              </a:rPr>
              <a:t>LVS1</a:t>
            </a:r>
            <a:r>
              <a:rPr lang="zh-CN" altLang="en-US" sz="1200" b="0" kern="0" dirty="0" smtClean="0">
                <a:latin typeface="+mn-ea"/>
                <a:ea typeface="+mn-ea"/>
              </a:rPr>
              <a:t>负载均衡</a:t>
            </a:r>
            <a:endParaRPr lang="en-US" altLang="zh-CN" sz="1200" b="0" kern="0" dirty="0" smtClean="0">
              <a:latin typeface="+mn-ea"/>
              <a:ea typeface="+mn-ea"/>
            </a:endParaRPr>
          </a:p>
          <a:p>
            <a:pPr marL="177800" indent="-177800"/>
            <a:r>
              <a:rPr lang="zh-CN" altLang="en-US" sz="1200" b="0" kern="0" dirty="0" smtClean="0">
                <a:latin typeface="+mn-ea"/>
                <a:ea typeface="+mn-ea"/>
              </a:rPr>
              <a:t>其它</a:t>
            </a:r>
            <a:r>
              <a:rPr lang="en-US" altLang="zh-CN" sz="1200" b="0" kern="0" dirty="0" smtClean="0">
                <a:latin typeface="+mn-ea"/>
                <a:ea typeface="+mn-ea"/>
              </a:rPr>
              <a:t>LVS</a:t>
            </a:r>
            <a:r>
              <a:rPr lang="zh-CN" altLang="en-US" sz="1200" b="0" kern="0" dirty="0" smtClean="0">
                <a:latin typeface="+mn-ea"/>
                <a:ea typeface="+mn-ea"/>
              </a:rPr>
              <a:t>服务器负责接收接口文件，写入</a:t>
            </a:r>
            <a:r>
              <a:rPr lang="en-US" altLang="zh-CN" sz="1200" b="0" kern="0" dirty="0" smtClean="0">
                <a:latin typeface="+mn-ea"/>
                <a:ea typeface="+mn-ea"/>
              </a:rPr>
              <a:t>NAS</a:t>
            </a:r>
            <a:r>
              <a:rPr lang="zh-CN" altLang="en-US" sz="1200" b="0" kern="0" dirty="0" smtClean="0">
                <a:latin typeface="+mn-ea"/>
                <a:ea typeface="+mn-ea"/>
              </a:rPr>
              <a:t>集群目录</a:t>
            </a:r>
            <a:endParaRPr lang="en-US" altLang="zh-CN" sz="1200" b="0" kern="0" dirty="0" smtClean="0">
              <a:latin typeface="+mn-ea"/>
              <a:ea typeface="+mn-ea"/>
            </a:endParaRPr>
          </a:p>
          <a:p>
            <a:pPr marL="177800" indent="-177800"/>
            <a:r>
              <a:rPr lang="zh-CN" altLang="en-US" sz="1200" b="0" kern="0" dirty="0" smtClean="0">
                <a:latin typeface="+mn-ea"/>
                <a:ea typeface="+mn-ea"/>
              </a:rPr>
              <a:t>支持</a:t>
            </a:r>
            <a:r>
              <a:rPr lang="zh-CN" altLang="en-US" sz="1200" b="0" kern="0" dirty="0">
                <a:latin typeface="+mn-ea"/>
                <a:ea typeface="+mn-ea"/>
              </a:rPr>
              <a:t>按</a:t>
            </a:r>
            <a:r>
              <a:rPr lang="zh-CN" altLang="en-US" sz="1200" b="0" kern="0" dirty="0" smtClean="0">
                <a:latin typeface="+mn-ea"/>
                <a:ea typeface="+mn-ea"/>
              </a:rPr>
              <a:t>需扩展</a:t>
            </a:r>
            <a:r>
              <a:rPr lang="en-US" altLang="zh-CN" sz="1200" b="0" kern="0" dirty="0" smtClean="0">
                <a:latin typeface="+mn-ea"/>
                <a:ea typeface="+mn-ea"/>
              </a:rPr>
              <a:t>/</a:t>
            </a:r>
            <a:r>
              <a:rPr lang="zh-CN" altLang="en-US" sz="1200" b="0" kern="0" dirty="0" smtClean="0">
                <a:latin typeface="+mn-ea"/>
                <a:ea typeface="+mn-ea"/>
              </a:rPr>
              <a:t>减少服务器</a:t>
            </a:r>
            <a:endParaRPr lang="en-US" altLang="zh-CN" sz="1200" b="0" kern="0" dirty="0" smtClean="0">
              <a:latin typeface="+mn-ea"/>
              <a:ea typeface="+mn-ea"/>
            </a:endParaRPr>
          </a:p>
          <a:p>
            <a:pPr marL="177800" indent="-177800"/>
            <a:endParaRPr lang="zh-CN" altLang="en-US" sz="1200" b="0" kern="0" dirty="0">
              <a:latin typeface="+mn-ea"/>
              <a:ea typeface="+mn-ea"/>
            </a:endParaRPr>
          </a:p>
        </p:txBody>
      </p:sp>
      <p:sp>
        <p:nvSpPr>
          <p:cNvPr id="408" name="Left Brace 79"/>
          <p:cNvSpPr/>
          <p:nvPr/>
        </p:nvSpPr>
        <p:spPr bwMode="auto">
          <a:xfrm>
            <a:off x="1246917" y="4690371"/>
            <a:ext cx="144016" cy="1584000"/>
          </a:xfrm>
          <a:prstGeom prst="leftBrace">
            <a:avLst/>
          </a:prstGeom>
          <a:no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smtClean="0">
              <a:latin typeface="Arial" charset="0"/>
              <a:cs typeface="Arial" charset="0"/>
            </a:endParaRPr>
          </a:p>
        </p:txBody>
      </p:sp>
      <p:sp>
        <p:nvSpPr>
          <p:cNvPr id="409" name="文本占位符 2"/>
          <p:cNvSpPr txBox="1">
            <a:spLocks/>
          </p:cNvSpPr>
          <p:nvPr/>
        </p:nvSpPr>
        <p:spPr>
          <a:xfrm>
            <a:off x="0" y="4672971"/>
            <a:ext cx="1365437" cy="1610370"/>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pPr marL="177800" indent="-177800"/>
            <a:r>
              <a:rPr lang="zh-CN" altLang="en-US" sz="1200" b="0" kern="0" dirty="0" smtClean="0">
                <a:latin typeface="+mn-ea"/>
                <a:ea typeface="+mn-ea"/>
              </a:rPr>
              <a:t>部署数据交换平台和流程调度平台程序，各服务器通过文件链接使用</a:t>
            </a:r>
            <a:endParaRPr lang="en-US" altLang="zh-CN" sz="1200" b="0" kern="0" dirty="0" smtClean="0">
              <a:latin typeface="+mn-ea"/>
              <a:ea typeface="+mn-ea"/>
            </a:endParaRPr>
          </a:p>
        </p:txBody>
      </p:sp>
      <p:sp>
        <p:nvSpPr>
          <p:cNvPr id="410" name="Left Brace 45"/>
          <p:cNvSpPr/>
          <p:nvPr/>
        </p:nvSpPr>
        <p:spPr bwMode="auto">
          <a:xfrm flipH="1">
            <a:off x="10185306" y="4680175"/>
            <a:ext cx="144000" cy="1584000"/>
          </a:xfrm>
          <a:prstGeom prst="leftBrace">
            <a:avLst/>
          </a:prstGeom>
          <a:no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smtClean="0">
              <a:latin typeface="Arial" charset="0"/>
              <a:cs typeface="Arial" charset="0"/>
            </a:endParaRPr>
          </a:p>
        </p:txBody>
      </p:sp>
      <p:sp>
        <p:nvSpPr>
          <p:cNvPr id="411" name="文本占位符 2"/>
          <p:cNvSpPr txBox="1">
            <a:spLocks/>
          </p:cNvSpPr>
          <p:nvPr/>
        </p:nvSpPr>
        <p:spPr>
          <a:xfrm>
            <a:off x="10257307" y="4536681"/>
            <a:ext cx="1261594" cy="1925400"/>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pPr marL="177800" indent="-177800"/>
            <a:r>
              <a:rPr lang="zh-CN" altLang="en-US" sz="1200" b="0" kern="0" dirty="0" smtClean="0">
                <a:latin typeface="+mn-ea"/>
                <a:ea typeface="+mn-ea"/>
              </a:rPr>
              <a:t>按日期和源系统建立数据目录，缓存每日接口文件，供交换平台访问</a:t>
            </a:r>
            <a:endParaRPr lang="en-US" altLang="zh-CN" sz="1200" b="0" kern="0" dirty="0" smtClean="0">
              <a:latin typeface="+mn-ea"/>
              <a:ea typeface="+mn-ea"/>
            </a:endParaRPr>
          </a:p>
        </p:txBody>
      </p:sp>
    </p:spTree>
    <p:extLst>
      <p:ext uri="{BB962C8B-B14F-4D97-AF65-F5344CB8AC3E}">
        <p14:creationId xmlns="" xmlns:p14="http://schemas.microsoft.com/office/powerpoint/2010/main" val="234450907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流程调度平台 </a:t>
            </a:r>
            <a:r>
              <a:rPr lang="en-US" altLang="zh-CN" dirty="0" smtClean="0"/>
              <a:t>— </a:t>
            </a:r>
            <a:r>
              <a:rPr lang="zh-CN" altLang="en-US" dirty="0" smtClean="0"/>
              <a:t>平台逻辑架构</a:t>
            </a:r>
            <a:endParaRPr lang="zh-CN" altLang="en-US" dirty="0"/>
          </a:p>
        </p:txBody>
      </p:sp>
      <p:sp>
        <p:nvSpPr>
          <p:cNvPr id="77" name="文本占位符 2"/>
          <p:cNvSpPr txBox="1">
            <a:spLocks/>
          </p:cNvSpPr>
          <p:nvPr/>
        </p:nvSpPr>
        <p:spPr>
          <a:xfrm>
            <a:off x="261078" y="862998"/>
            <a:ext cx="2761118" cy="5546541"/>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r>
              <a:rPr lang="en-US" altLang="zh-CN" sz="1600" b="0" kern="0" dirty="0" smtClean="0">
                <a:latin typeface="+mn-ea"/>
                <a:ea typeface="+mn-ea"/>
              </a:rPr>
              <a:t>Task Automation</a:t>
            </a:r>
            <a:r>
              <a:rPr lang="zh-CN" altLang="en-US" sz="1600" b="0" kern="0" dirty="0" smtClean="0">
                <a:latin typeface="+mn-ea"/>
                <a:ea typeface="+mn-ea"/>
              </a:rPr>
              <a:t>驱动各个平台、实现从数据存入</a:t>
            </a:r>
            <a:r>
              <a:rPr lang="en-US" altLang="zh-CN" sz="1600" b="0" kern="0" dirty="0" smtClean="0">
                <a:latin typeface="+mn-ea"/>
                <a:ea typeface="+mn-ea"/>
              </a:rPr>
              <a:t>NAS</a:t>
            </a:r>
            <a:r>
              <a:rPr lang="zh-CN" altLang="en-US" sz="1600" b="0" kern="0" dirty="0" smtClean="0">
                <a:latin typeface="+mn-ea"/>
                <a:ea typeface="+mn-ea"/>
              </a:rPr>
              <a:t>平台到数据集市生成整个处理过程的工作流管理</a:t>
            </a:r>
            <a:endParaRPr lang="en-US" altLang="zh-CN" sz="1600" b="0" kern="0" dirty="0" smtClean="0">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sz="1600" dirty="0">
                <a:solidFill>
                  <a:schemeClr val="tx1">
                    <a:lumMod val="50000"/>
                    <a:lumOff val="50000"/>
                  </a:schemeClr>
                </a:solidFill>
                <a:latin typeface="+mn-ea"/>
                <a:ea typeface="+mn-ea"/>
              </a:rPr>
              <a:t>数据交换</a:t>
            </a:r>
            <a:r>
              <a:rPr lang="zh-CN" altLang="en-US" sz="1600" dirty="0" smtClean="0">
                <a:solidFill>
                  <a:schemeClr val="tx1">
                    <a:lumMod val="50000"/>
                    <a:lumOff val="50000"/>
                  </a:schemeClr>
                </a:solidFill>
                <a:latin typeface="+mn-ea"/>
                <a:ea typeface="+mn-ea"/>
              </a:rPr>
              <a:t>平台负责数据抽取、文件级质量检核、调用</a:t>
            </a:r>
            <a:r>
              <a:rPr lang="en-US" altLang="zh-CN" sz="1600" dirty="0" smtClean="0">
                <a:solidFill>
                  <a:schemeClr val="tx1">
                    <a:lumMod val="50000"/>
                    <a:lumOff val="50000"/>
                  </a:schemeClr>
                </a:solidFill>
                <a:latin typeface="+mn-ea"/>
                <a:ea typeface="+mn-ea"/>
              </a:rPr>
              <a:t>Hive Load</a:t>
            </a:r>
            <a:r>
              <a:rPr lang="zh-CN" altLang="en-US" sz="1600" dirty="0" smtClean="0">
                <a:solidFill>
                  <a:schemeClr val="tx1">
                    <a:lumMod val="50000"/>
                    <a:lumOff val="50000"/>
                  </a:schemeClr>
                </a:solidFill>
                <a:latin typeface="+mn-ea"/>
                <a:ea typeface="+mn-ea"/>
              </a:rPr>
              <a:t>加载数据</a:t>
            </a:r>
            <a:endParaRPr lang="en-US" altLang="zh-CN" sz="1600" dirty="0">
              <a:solidFill>
                <a:schemeClr val="tx1">
                  <a:lumMod val="50000"/>
                  <a:lumOff val="50000"/>
                </a:schemeClr>
              </a:solidFill>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sz="1600" dirty="0" smtClean="0">
                <a:solidFill>
                  <a:schemeClr val="tx1">
                    <a:lumMod val="50000"/>
                    <a:lumOff val="50000"/>
                  </a:schemeClr>
                </a:solidFill>
                <a:latin typeface="+mn-ea"/>
                <a:ea typeface="+mn-ea"/>
              </a:rPr>
              <a:t>基础计算平台使用</a:t>
            </a:r>
            <a:r>
              <a:rPr lang="en-US" altLang="zh-CN" sz="1600" dirty="0" smtClean="0">
                <a:solidFill>
                  <a:schemeClr val="tx1">
                    <a:lumMod val="50000"/>
                    <a:lumOff val="50000"/>
                  </a:schemeClr>
                </a:solidFill>
                <a:latin typeface="+mn-ea"/>
                <a:ea typeface="+mn-ea"/>
              </a:rPr>
              <a:t>Hive SQL</a:t>
            </a:r>
            <a:r>
              <a:rPr lang="zh-CN" altLang="en-US" sz="1600" dirty="0" smtClean="0">
                <a:solidFill>
                  <a:schemeClr val="tx1">
                    <a:lumMod val="50000"/>
                    <a:lumOff val="50000"/>
                  </a:schemeClr>
                </a:solidFill>
                <a:latin typeface="+mn-ea"/>
                <a:ea typeface="+mn-ea"/>
              </a:rPr>
              <a:t>实现贴源</a:t>
            </a:r>
            <a:r>
              <a:rPr lang="zh-CN" altLang="en-US" sz="1600" dirty="0">
                <a:solidFill>
                  <a:schemeClr val="tx1">
                    <a:lumMod val="50000"/>
                    <a:lumOff val="50000"/>
                  </a:schemeClr>
                </a:solidFill>
                <a:latin typeface="+mn-ea"/>
                <a:ea typeface="+mn-ea"/>
              </a:rPr>
              <a:t>数据</a:t>
            </a:r>
            <a:r>
              <a:rPr lang="zh-CN" altLang="en-US" sz="1600" dirty="0" smtClean="0">
                <a:solidFill>
                  <a:schemeClr val="tx1">
                    <a:lumMod val="50000"/>
                    <a:lumOff val="50000"/>
                  </a:schemeClr>
                </a:solidFill>
                <a:latin typeface="+mn-ea"/>
                <a:ea typeface="+mn-ea"/>
              </a:rPr>
              <a:t>整合、公共汇总数据处理</a:t>
            </a:r>
            <a:endParaRPr lang="en-US" altLang="zh-CN" sz="1600" dirty="0" smtClean="0">
              <a:solidFill>
                <a:schemeClr val="tx1">
                  <a:lumMod val="50000"/>
                  <a:lumOff val="50000"/>
                </a:schemeClr>
              </a:solidFill>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sz="1600" dirty="0">
                <a:solidFill>
                  <a:schemeClr val="tx1">
                    <a:lumMod val="50000"/>
                    <a:lumOff val="50000"/>
                  </a:schemeClr>
                </a:solidFill>
                <a:latin typeface="+mn-ea"/>
                <a:ea typeface="+mn-ea"/>
              </a:rPr>
              <a:t>管理分析</a:t>
            </a:r>
            <a:r>
              <a:rPr lang="zh-CN" altLang="en-US" sz="1600" dirty="0" smtClean="0">
                <a:solidFill>
                  <a:schemeClr val="tx1">
                    <a:lumMod val="50000"/>
                    <a:lumOff val="50000"/>
                  </a:schemeClr>
                </a:solidFill>
                <a:latin typeface="+mn-ea"/>
                <a:ea typeface="+mn-ea"/>
              </a:rPr>
              <a:t>平台使用关系型数据库的</a:t>
            </a:r>
            <a:r>
              <a:rPr lang="en-US" altLang="zh-CN" sz="1600" dirty="0" smtClean="0">
                <a:solidFill>
                  <a:schemeClr val="tx1">
                    <a:lumMod val="50000"/>
                    <a:lumOff val="50000"/>
                  </a:schemeClr>
                </a:solidFill>
                <a:latin typeface="+mn-ea"/>
                <a:ea typeface="+mn-ea"/>
              </a:rPr>
              <a:t>SQL</a:t>
            </a:r>
            <a:r>
              <a:rPr lang="zh-CN" altLang="en-US" sz="1600" dirty="0" smtClean="0">
                <a:solidFill>
                  <a:schemeClr val="tx1">
                    <a:lumMod val="50000"/>
                    <a:lumOff val="50000"/>
                  </a:schemeClr>
                </a:solidFill>
                <a:latin typeface="+mn-ea"/>
                <a:ea typeface="+mn-ea"/>
              </a:rPr>
              <a:t>实现集市数据的处理</a:t>
            </a:r>
            <a:endParaRPr lang="en-US" altLang="zh-CN" sz="1600" dirty="0" smtClean="0">
              <a:solidFill>
                <a:schemeClr val="tx1">
                  <a:lumMod val="50000"/>
                  <a:lumOff val="50000"/>
                </a:schemeClr>
              </a:solidFill>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sz="1600" dirty="0" smtClean="0">
                <a:solidFill>
                  <a:schemeClr val="tx1">
                    <a:lumMod val="50000"/>
                    <a:lumOff val="50000"/>
                  </a:schemeClr>
                </a:solidFill>
                <a:latin typeface="+mn-ea"/>
                <a:ea typeface="+mn-ea"/>
              </a:rPr>
              <a:t>历史归档查询平台负责数据文件和</a:t>
            </a:r>
            <a:r>
              <a:rPr lang="en-US" altLang="zh-CN" sz="1600" dirty="0" smtClean="0">
                <a:solidFill>
                  <a:schemeClr val="tx1">
                    <a:lumMod val="50000"/>
                    <a:lumOff val="50000"/>
                  </a:schemeClr>
                </a:solidFill>
                <a:latin typeface="+mn-ea"/>
                <a:ea typeface="+mn-ea"/>
              </a:rPr>
              <a:t>Hadoop</a:t>
            </a:r>
            <a:r>
              <a:rPr lang="zh-CN" altLang="en-US" sz="1600" dirty="0" smtClean="0">
                <a:solidFill>
                  <a:schemeClr val="tx1">
                    <a:lumMod val="50000"/>
                    <a:lumOff val="50000"/>
                  </a:schemeClr>
                </a:solidFill>
                <a:latin typeface="+mn-ea"/>
                <a:ea typeface="+mn-ea"/>
              </a:rPr>
              <a:t>集群数据归档</a:t>
            </a:r>
            <a:endParaRPr lang="zh-CN" altLang="en-US" sz="1600" dirty="0">
              <a:solidFill>
                <a:schemeClr val="tx1">
                  <a:lumMod val="50000"/>
                  <a:lumOff val="50000"/>
                </a:schemeClr>
              </a:solidFill>
              <a:latin typeface="+mn-ea"/>
              <a:ea typeface="+mn-ea"/>
            </a:endParaRPr>
          </a:p>
        </p:txBody>
      </p:sp>
      <p:pic>
        <p:nvPicPr>
          <p:cNvPr id="3075"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166262" y="1007064"/>
            <a:ext cx="8352637" cy="5178123"/>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5348811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流程调度平台 </a:t>
            </a:r>
            <a:r>
              <a:rPr lang="en-US" altLang="zh-CN" dirty="0" smtClean="0"/>
              <a:t>— </a:t>
            </a:r>
            <a:r>
              <a:rPr lang="zh-CN" altLang="en-US" dirty="0" smtClean="0"/>
              <a:t>流程调度元数据</a:t>
            </a:r>
            <a:endParaRPr lang="zh-CN" altLang="en-US" dirty="0"/>
          </a:p>
        </p:txBody>
      </p:sp>
      <p:sp>
        <p:nvSpPr>
          <p:cNvPr id="77" name="文本占位符 2"/>
          <p:cNvSpPr txBox="1">
            <a:spLocks/>
          </p:cNvSpPr>
          <p:nvPr/>
        </p:nvSpPr>
        <p:spPr>
          <a:xfrm>
            <a:off x="284942" y="790965"/>
            <a:ext cx="10931988" cy="2450675"/>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r>
              <a:rPr lang="en-US" altLang="zh-CN" sz="1800" b="0" kern="0" dirty="0" smtClean="0">
                <a:latin typeface="+mn-ea"/>
                <a:ea typeface="+mn-ea"/>
              </a:rPr>
              <a:t>Task Automation</a:t>
            </a:r>
            <a:r>
              <a:rPr lang="zh-CN" altLang="en-US" sz="1800" b="0" kern="0" dirty="0" smtClean="0">
                <a:latin typeface="+mn-ea"/>
                <a:ea typeface="+mn-ea"/>
              </a:rPr>
              <a:t>的元数据统一存储在</a:t>
            </a:r>
            <a:r>
              <a:rPr lang="en-US" altLang="zh-CN" sz="1800" b="0" kern="0" dirty="0" smtClean="0">
                <a:latin typeface="+mn-ea"/>
                <a:ea typeface="+mn-ea"/>
              </a:rPr>
              <a:t>MySQL</a:t>
            </a:r>
            <a:r>
              <a:rPr lang="zh-CN" altLang="en-US" sz="1800" b="0" kern="0" dirty="0" smtClean="0">
                <a:latin typeface="+mn-ea"/>
                <a:ea typeface="+mn-ea"/>
              </a:rPr>
              <a:t>数据库中</a:t>
            </a:r>
            <a:endParaRPr lang="en-US" altLang="zh-CN" sz="2400" dirty="0" smtClean="0">
              <a:solidFill>
                <a:schemeClr val="tx1">
                  <a:lumMod val="50000"/>
                  <a:lumOff val="50000"/>
                </a:schemeClr>
              </a:solidFill>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sz="1600" dirty="0" smtClean="0">
                <a:solidFill>
                  <a:schemeClr val="tx1">
                    <a:lumMod val="50000"/>
                    <a:lumOff val="50000"/>
                  </a:schemeClr>
                </a:solidFill>
                <a:latin typeface="+mn-ea"/>
                <a:ea typeface="+mn-ea"/>
              </a:rPr>
              <a:t>任务定义，包括任务名称、描述、运行服务器</a:t>
            </a:r>
            <a:r>
              <a:rPr lang="zh-CN" altLang="en-US" sz="1600" dirty="0">
                <a:solidFill>
                  <a:schemeClr val="tx1">
                    <a:lumMod val="50000"/>
                    <a:lumOff val="50000"/>
                  </a:schemeClr>
                </a:solidFill>
                <a:latin typeface="+mn-ea"/>
                <a:ea typeface="+mn-ea"/>
              </a:rPr>
              <a:t>、运行</a:t>
            </a:r>
            <a:r>
              <a:rPr lang="zh-CN" altLang="en-US" sz="1600" dirty="0" smtClean="0">
                <a:solidFill>
                  <a:schemeClr val="tx1">
                    <a:lumMod val="50000"/>
                    <a:lumOff val="50000"/>
                  </a:schemeClr>
                </a:solidFill>
                <a:latin typeface="+mn-ea"/>
                <a:ea typeface="+mn-ea"/>
              </a:rPr>
              <a:t>状态、运行时间、相关数据源等属性</a:t>
            </a:r>
            <a:endParaRPr lang="en-US" altLang="zh-CN" sz="1600" dirty="0">
              <a:solidFill>
                <a:schemeClr val="tx1">
                  <a:lumMod val="50000"/>
                  <a:lumOff val="50000"/>
                </a:schemeClr>
              </a:solidFill>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sz="1600" dirty="0" smtClean="0">
                <a:solidFill>
                  <a:schemeClr val="tx1">
                    <a:lumMod val="50000"/>
                    <a:lumOff val="50000"/>
                  </a:schemeClr>
                </a:solidFill>
                <a:latin typeface="+mn-ea"/>
                <a:ea typeface="+mn-ea"/>
              </a:rPr>
              <a:t>任务依赖，任务的执行依赖与其他上游任务</a:t>
            </a:r>
            <a:endParaRPr lang="en-US" altLang="zh-CN" sz="1600" dirty="0" smtClean="0">
              <a:solidFill>
                <a:schemeClr val="tx1">
                  <a:lumMod val="50000"/>
                  <a:lumOff val="50000"/>
                </a:schemeClr>
              </a:solidFill>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sz="1600" dirty="0">
                <a:solidFill>
                  <a:schemeClr val="tx1">
                    <a:lumMod val="50000"/>
                    <a:lumOff val="50000"/>
                  </a:schemeClr>
                </a:solidFill>
                <a:latin typeface="+mn-ea"/>
                <a:ea typeface="+mn-ea"/>
              </a:rPr>
              <a:t>任务</a:t>
            </a:r>
            <a:r>
              <a:rPr lang="zh-CN" altLang="en-US" sz="1600" dirty="0" smtClean="0">
                <a:solidFill>
                  <a:schemeClr val="tx1">
                    <a:lumMod val="50000"/>
                    <a:lumOff val="50000"/>
                  </a:schemeClr>
                </a:solidFill>
                <a:latin typeface="+mn-ea"/>
                <a:ea typeface="+mn-ea"/>
              </a:rPr>
              <a:t>触发，任务成功执行后触发的下游任务</a:t>
            </a:r>
            <a:endParaRPr lang="en-US" altLang="zh-CN" sz="1600" dirty="0" smtClean="0">
              <a:solidFill>
                <a:schemeClr val="tx1">
                  <a:lumMod val="50000"/>
                  <a:lumOff val="50000"/>
                </a:schemeClr>
              </a:solidFill>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sz="1600" dirty="0">
                <a:solidFill>
                  <a:schemeClr val="tx1">
                    <a:lumMod val="50000"/>
                    <a:lumOff val="50000"/>
                  </a:schemeClr>
                </a:solidFill>
                <a:latin typeface="+mn-ea"/>
                <a:ea typeface="+mn-ea"/>
              </a:rPr>
              <a:t>任务</a:t>
            </a:r>
            <a:r>
              <a:rPr lang="zh-CN" altLang="en-US" sz="1600" dirty="0" smtClean="0">
                <a:solidFill>
                  <a:schemeClr val="tx1">
                    <a:lumMod val="50000"/>
                    <a:lumOff val="50000"/>
                  </a:schemeClr>
                </a:solidFill>
                <a:latin typeface="+mn-ea"/>
                <a:ea typeface="+mn-ea"/>
              </a:rPr>
              <a:t>组，一组有相互关系的任务，全部完成后会触发头任务运行</a:t>
            </a:r>
            <a:endParaRPr lang="en-US" altLang="zh-CN" sz="1600" dirty="0" smtClean="0">
              <a:solidFill>
                <a:schemeClr val="tx1">
                  <a:lumMod val="50000"/>
                  <a:lumOff val="50000"/>
                </a:schemeClr>
              </a:solidFill>
              <a:latin typeface="+mn-ea"/>
              <a:ea typeface="+mn-ea"/>
            </a:endParaRPr>
          </a:p>
          <a:p>
            <a:pPr marL="450850" lvl="1" indent="-177800" defTabSz="714375">
              <a:spcAft>
                <a:spcPct val="5000"/>
              </a:spcAft>
              <a:buClr>
                <a:srgbClr val="EE8A04"/>
              </a:buClr>
              <a:buSzPct val="80000"/>
              <a:buFont typeface="Wingdings" pitchFamily="2" charset="2"/>
              <a:buChar char="v"/>
              <a:defRPr/>
            </a:pPr>
            <a:r>
              <a:rPr lang="en-US" altLang="zh-CN" sz="1600" dirty="0" smtClean="0">
                <a:solidFill>
                  <a:schemeClr val="tx1">
                    <a:lumMod val="50000"/>
                    <a:lumOff val="50000"/>
                  </a:schemeClr>
                </a:solidFill>
                <a:latin typeface="+mn-ea"/>
                <a:ea typeface="+mn-ea"/>
              </a:rPr>
              <a:t>……</a:t>
            </a:r>
            <a:endParaRPr lang="en-US" altLang="zh-CN" sz="1600" dirty="0">
              <a:solidFill>
                <a:schemeClr val="tx1">
                  <a:lumMod val="50000"/>
                  <a:lumOff val="50000"/>
                </a:schemeClr>
              </a:solidFill>
              <a:latin typeface="+mn-ea"/>
              <a:ea typeface="+mn-ea"/>
            </a:endParaRPr>
          </a:p>
          <a:p>
            <a:pPr defTabSz="714375">
              <a:buSzPct val="100000"/>
              <a:defRPr/>
            </a:pPr>
            <a:r>
              <a:rPr lang="zh-CN" altLang="en-US" sz="1800" b="0" kern="0" dirty="0" smtClean="0">
                <a:latin typeface="+mn-ea"/>
                <a:ea typeface="+mn-ea"/>
              </a:rPr>
              <a:t>元数据由所有流程调度服务器共享</a:t>
            </a:r>
            <a:endParaRPr lang="zh-CN" altLang="en-US" sz="1800" b="0" kern="0" dirty="0">
              <a:latin typeface="+mn-ea"/>
              <a:ea typeface="+mn-ea"/>
            </a:endParaRPr>
          </a:p>
        </p:txBody>
      </p:sp>
      <p:pic>
        <p:nvPicPr>
          <p:cNvPr id="30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36243" y="3313673"/>
            <a:ext cx="10580687" cy="30289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98924754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大数据分析平台建设预期收益</a:t>
            </a:r>
            <a:endParaRPr lang="zh-CN" altLang="en-US" dirty="0"/>
          </a:p>
        </p:txBody>
      </p:sp>
      <p:sp>
        <p:nvSpPr>
          <p:cNvPr id="705" name="Rectangle 3"/>
          <p:cNvSpPr>
            <a:spLocks noChangeArrowheads="1"/>
          </p:cNvSpPr>
          <p:nvPr/>
        </p:nvSpPr>
        <p:spPr bwMode="auto">
          <a:xfrm>
            <a:off x="467595" y="2046232"/>
            <a:ext cx="1920875" cy="900000"/>
          </a:xfrm>
          <a:prstGeom prst="homePlate">
            <a:avLst>
              <a:gd name="adj" fmla="val 20572"/>
            </a:avLst>
          </a:prstGeom>
          <a:solidFill>
            <a:srgbClr val="6699FF">
              <a:alpha val="50195"/>
            </a:srgbClr>
          </a:solidFill>
          <a:ln>
            <a:noFill/>
          </a:ln>
          <a:extLst>
            <a:ext uri="{91240B29-F687-4F45-9708-019B960494DF}">
              <a14:hiddenLine xmlns="" xmlns:a14="http://schemas.microsoft.com/office/drawing/2010/main" w="25400" algn="ctr">
                <a:solidFill>
                  <a:srgbClr val="000000"/>
                </a:solidFill>
                <a:miter lim="800000"/>
                <a:headEnd/>
                <a:tailEnd/>
              </a14:hiddenLine>
            </a:ext>
          </a:extLst>
        </p:spPr>
        <p:txBody>
          <a:bodyPr lIns="54000" tIns="18000" rIns="54000" bIns="18000" anchor="ctr"/>
          <a:lstStyle/>
          <a:p>
            <a:pPr marL="4763" indent="-4763" defTabSz="828675" eaLnBrk="0" hangingPunct="0">
              <a:tabLst>
                <a:tab pos="8521700" algn="r"/>
              </a:tabLst>
            </a:pPr>
            <a:r>
              <a:rPr lang="en-US" altLang="zh-CN" sz="1800" b="1">
                <a:solidFill>
                  <a:schemeClr val="tx1"/>
                </a:solidFill>
                <a:latin typeface="+mn-ea"/>
                <a:ea typeface="+mn-ea"/>
              </a:rPr>
              <a:t>2.</a:t>
            </a:r>
            <a:r>
              <a:rPr lang="zh-CN" altLang="en-US" sz="1800" b="1">
                <a:solidFill>
                  <a:schemeClr val="tx1"/>
                </a:solidFill>
                <a:latin typeface="+mn-ea"/>
                <a:ea typeface="+mn-ea"/>
              </a:rPr>
              <a:t>加强业务协作</a:t>
            </a:r>
            <a:endParaRPr lang="nl-NL" altLang="zh-CN" sz="1800" b="1">
              <a:solidFill>
                <a:schemeClr val="tx1"/>
              </a:solidFill>
              <a:latin typeface="+mn-ea"/>
              <a:ea typeface="+mn-ea"/>
            </a:endParaRPr>
          </a:p>
        </p:txBody>
      </p:sp>
      <p:sp>
        <p:nvSpPr>
          <p:cNvPr id="706" name="Freeform 21"/>
          <p:cNvSpPr>
            <a:spLocks/>
          </p:cNvSpPr>
          <p:nvPr/>
        </p:nvSpPr>
        <p:spPr bwMode="auto">
          <a:xfrm>
            <a:off x="2270994" y="2046232"/>
            <a:ext cx="8746865" cy="900000"/>
          </a:xfrm>
          <a:custGeom>
            <a:avLst/>
            <a:gdLst/>
            <a:ahLst/>
            <a:cxnLst>
              <a:cxn ang="0">
                <a:pos x="4538" y="0"/>
              </a:cxn>
              <a:cxn ang="0">
                <a:pos x="0" y="0"/>
              </a:cxn>
              <a:cxn ang="0">
                <a:pos x="105" y="541"/>
              </a:cxn>
              <a:cxn ang="0">
                <a:pos x="0" y="1080"/>
              </a:cxn>
              <a:cxn ang="0">
                <a:pos x="4538" y="1080"/>
              </a:cxn>
              <a:cxn ang="0">
                <a:pos x="4538" y="0"/>
              </a:cxn>
            </a:cxnLst>
            <a:rect l="0" t="0" r="r" b="b"/>
            <a:pathLst>
              <a:path w="4538" h="1080">
                <a:moveTo>
                  <a:pt x="4538" y="0"/>
                </a:moveTo>
                <a:lnTo>
                  <a:pt x="0" y="0"/>
                </a:lnTo>
                <a:lnTo>
                  <a:pt x="105" y="541"/>
                </a:lnTo>
                <a:lnTo>
                  <a:pt x="0" y="1080"/>
                </a:lnTo>
                <a:lnTo>
                  <a:pt x="4538" y="1080"/>
                </a:lnTo>
                <a:lnTo>
                  <a:pt x="4538" y="0"/>
                </a:lnTo>
              </a:path>
            </a:pathLst>
          </a:custGeom>
          <a:solidFill>
            <a:srgbClr val="FFFFFF"/>
          </a:solidFill>
          <a:ln w="9525" cap="flat" cmpd="sng">
            <a:solidFill>
              <a:srgbClr val="B3B3FF"/>
            </a:solidFill>
            <a:prstDash val="solid"/>
            <a:round/>
            <a:headEnd type="none" w="med" len="med"/>
            <a:tailEnd type="none" w="med" len="med"/>
          </a:ln>
          <a:effectLst>
            <a:outerShdw dist="53882" dir="2700000" algn="ctr" rotWithShape="0">
              <a:srgbClr val="808080">
                <a:alpha val="50000"/>
              </a:srgbClr>
            </a:outerShdw>
          </a:effectLst>
        </p:spPr>
        <p:txBody>
          <a:bodyPr lIns="274320" anchor="ctr"/>
          <a:lstStyle/>
          <a:p>
            <a:pPr eaLnBrk="0" hangingPunct="0">
              <a:buSzPct val="100000"/>
              <a:buFont typeface="Wingdings" pitchFamily="2" charset="2"/>
              <a:buNone/>
              <a:defRPr/>
            </a:pPr>
            <a:r>
              <a:rPr lang="zh-CN" altLang="en-US" sz="1800" dirty="0">
                <a:latin typeface="+mn-ea"/>
                <a:ea typeface="+mn-ea"/>
                <a:cs typeface="Arial" charset="0"/>
              </a:rPr>
              <a:t>实现分散</a:t>
            </a:r>
            <a:r>
              <a:rPr lang="zh-CN" altLang="en-US" sz="1800" dirty="0" smtClean="0">
                <a:latin typeface="+mn-ea"/>
                <a:ea typeface="+mn-ea"/>
                <a:cs typeface="Arial" charset="0"/>
              </a:rPr>
              <a:t>在</a:t>
            </a:r>
            <a:r>
              <a:rPr lang="zh-CN" altLang="en-US" sz="1800" dirty="0">
                <a:latin typeface="+mn-ea"/>
                <a:ea typeface="+mn-ea"/>
                <a:cs typeface="Arial" charset="0"/>
              </a:rPr>
              <a:t>供应链金融</a:t>
            </a:r>
            <a:r>
              <a:rPr lang="zh-CN" altLang="en-US" sz="1800" dirty="0" smtClean="0">
                <a:latin typeface="+mn-ea"/>
                <a:ea typeface="+mn-ea"/>
                <a:cs typeface="Arial" charset="0"/>
              </a:rPr>
              <a:t>、人人贷、</a:t>
            </a:r>
            <a:r>
              <a:rPr lang="zh-CN" altLang="en-US" sz="1800" dirty="0">
                <a:latin typeface="+mn-ea"/>
                <a:ea typeface="+mn-ea"/>
                <a:cs typeface="Arial" charset="0"/>
              </a:rPr>
              <a:t>保理</a:t>
            </a:r>
            <a:r>
              <a:rPr lang="zh-CN" altLang="en-US" sz="1800" dirty="0" smtClean="0">
                <a:latin typeface="+mn-ea"/>
                <a:ea typeface="+mn-ea"/>
                <a:cs typeface="Arial" charset="0"/>
              </a:rPr>
              <a:t>等</a:t>
            </a:r>
            <a:r>
              <a:rPr lang="zh-CN" altLang="en-US" sz="1800" dirty="0">
                <a:latin typeface="+mn-ea"/>
                <a:ea typeface="+mn-ea"/>
                <a:cs typeface="Arial" charset="0"/>
              </a:rPr>
              <a:t>各个业务系统中的数据在</a:t>
            </a:r>
            <a:r>
              <a:rPr lang="zh-CN" altLang="en-US" sz="1800" dirty="0" smtClean="0">
                <a:latin typeface="+mn-ea"/>
                <a:ea typeface="+mn-ea"/>
                <a:cs typeface="Arial" charset="0"/>
              </a:rPr>
              <a:t>数据</a:t>
            </a:r>
            <a:r>
              <a:rPr lang="zh-CN" altLang="en-US" sz="1800" dirty="0">
                <a:latin typeface="+mn-ea"/>
                <a:ea typeface="+mn-ea"/>
                <a:cs typeface="Arial" charset="0"/>
              </a:rPr>
              <a:t>平台</a:t>
            </a:r>
            <a:r>
              <a:rPr lang="zh-CN" altLang="en-US" sz="1800" dirty="0" smtClean="0">
                <a:latin typeface="+mn-ea"/>
                <a:ea typeface="+mn-ea"/>
                <a:cs typeface="Arial" charset="0"/>
              </a:rPr>
              <a:t>中</a:t>
            </a:r>
            <a:r>
              <a:rPr lang="zh-CN" altLang="en-US" sz="1800" dirty="0">
                <a:latin typeface="+mn-ea"/>
                <a:ea typeface="+mn-ea"/>
                <a:cs typeface="Arial" charset="0"/>
              </a:rPr>
              <a:t>的集中和整合，建立单一的产品、客户等数据的企业级视图，有效促进业务的集成和协作，并为企业级分析、交叉销售提供基础</a:t>
            </a:r>
            <a:endParaRPr lang="zh-CN" altLang="zh-CN" sz="1800" b="0" dirty="0">
              <a:latin typeface="+mn-ea"/>
              <a:ea typeface="+mn-ea"/>
              <a:cs typeface="Arial" charset="0"/>
            </a:endParaRPr>
          </a:p>
        </p:txBody>
      </p:sp>
      <p:sp>
        <p:nvSpPr>
          <p:cNvPr id="707" name="Rectangle 3"/>
          <p:cNvSpPr>
            <a:spLocks noChangeArrowheads="1"/>
          </p:cNvSpPr>
          <p:nvPr/>
        </p:nvSpPr>
        <p:spPr bwMode="auto">
          <a:xfrm>
            <a:off x="467595" y="3073140"/>
            <a:ext cx="1920875" cy="900000"/>
          </a:xfrm>
          <a:prstGeom prst="homePlate">
            <a:avLst>
              <a:gd name="adj" fmla="val 20572"/>
            </a:avLst>
          </a:prstGeom>
          <a:solidFill>
            <a:srgbClr val="6699FF">
              <a:alpha val="50195"/>
            </a:srgbClr>
          </a:solidFill>
          <a:ln>
            <a:noFill/>
          </a:ln>
          <a:extLst>
            <a:ext uri="{91240B29-F687-4F45-9708-019B960494DF}">
              <a14:hiddenLine xmlns="" xmlns:a14="http://schemas.microsoft.com/office/drawing/2010/main" w="25400" algn="ctr">
                <a:solidFill>
                  <a:srgbClr val="000000"/>
                </a:solidFill>
                <a:miter lim="800000"/>
                <a:headEnd/>
                <a:tailEnd/>
              </a14:hiddenLine>
            </a:ext>
          </a:extLst>
        </p:spPr>
        <p:txBody>
          <a:bodyPr lIns="54000" tIns="18000" rIns="54000" bIns="18000" anchor="ctr"/>
          <a:lstStyle/>
          <a:p>
            <a:pPr marL="4763" indent="-4763" defTabSz="828675" eaLnBrk="0" hangingPunct="0">
              <a:tabLst>
                <a:tab pos="8521700" algn="r"/>
              </a:tabLst>
            </a:pPr>
            <a:r>
              <a:rPr lang="en-US" altLang="zh-CN" sz="1800" b="1">
                <a:solidFill>
                  <a:schemeClr val="tx1"/>
                </a:solidFill>
                <a:latin typeface="+mn-ea"/>
                <a:ea typeface="+mn-ea"/>
              </a:rPr>
              <a:t>3.</a:t>
            </a:r>
            <a:r>
              <a:rPr lang="zh-CN" altLang="en-US" sz="1800" b="1">
                <a:solidFill>
                  <a:schemeClr val="tx1"/>
                </a:solidFill>
                <a:latin typeface="+mn-ea"/>
                <a:ea typeface="+mn-ea"/>
              </a:rPr>
              <a:t>促进业务创新</a:t>
            </a:r>
            <a:endParaRPr lang="nl-NL" altLang="zh-CN" sz="1800" b="1">
              <a:solidFill>
                <a:schemeClr val="tx1"/>
              </a:solidFill>
              <a:latin typeface="+mn-ea"/>
              <a:ea typeface="+mn-ea"/>
            </a:endParaRPr>
          </a:p>
        </p:txBody>
      </p:sp>
      <p:sp>
        <p:nvSpPr>
          <p:cNvPr id="708" name="Freeform 21"/>
          <p:cNvSpPr>
            <a:spLocks/>
          </p:cNvSpPr>
          <p:nvPr/>
        </p:nvSpPr>
        <p:spPr bwMode="auto">
          <a:xfrm>
            <a:off x="2270994" y="3073140"/>
            <a:ext cx="8746865" cy="900000"/>
          </a:xfrm>
          <a:custGeom>
            <a:avLst/>
            <a:gdLst/>
            <a:ahLst/>
            <a:cxnLst>
              <a:cxn ang="0">
                <a:pos x="4538" y="0"/>
              </a:cxn>
              <a:cxn ang="0">
                <a:pos x="0" y="0"/>
              </a:cxn>
              <a:cxn ang="0">
                <a:pos x="105" y="541"/>
              </a:cxn>
              <a:cxn ang="0">
                <a:pos x="0" y="1080"/>
              </a:cxn>
              <a:cxn ang="0">
                <a:pos x="4538" y="1080"/>
              </a:cxn>
              <a:cxn ang="0">
                <a:pos x="4538" y="0"/>
              </a:cxn>
            </a:cxnLst>
            <a:rect l="0" t="0" r="r" b="b"/>
            <a:pathLst>
              <a:path w="4538" h="1080">
                <a:moveTo>
                  <a:pt x="4538" y="0"/>
                </a:moveTo>
                <a:lnTo>
                  <a:pt x="0" y="0"/>
                </a:lnTo>
                <a:lnTo>
                  <a:pt x="105" y="541"/>
                </a:lnTo>
                <a:lnTo>
                  <a:pt x="0" y="1080"/>
                </a:lnTo>
                <a:lnTo>
                  <a:pt x="4538" y="1080"/>
                </a:lnTo>
                <a:lnTo>
                  <a:pt x="4538" y="0"/>
                </a:lnTo>
              </a:path>
            </a:pathLst>
          </a:custGeom>
          <a:solidFill>
            <a:srgbClr val="FFFFFF"/>
          </a:solidFill>
          <a:ln w="9525" cap="flat" cmpd="sng">
            <a:solidFill>
              <a:srgbClr val="B3B3FF"/>
            </a:solidFill>
            <a:prstDash val="solid"/>
            <a:round/>
            <a:headEnd type="none" w="med" len="med"/>
            <a:tailEnd type="none" w="med" len="med"/>
          </a:ln>
          <a:effectLst>
            <a:outerShdw dist="53882" dir="2700000" algn="ctr" rotWithShape="0">
              <a:srgbClr val="808080">
                <a:alpha val="50000"/>
              </a:srgbClr>
            </a:outerShdw>
          </a:effectLst>
        </p:spPr>
        <p:txBody>
          <a:bodyPr lIns="274320" anchor="ctr"/>
          <a:lstStyle/>
          <a:p>
            <a:pPr eaLnBrk="0" hangingPunct="0">
              <a:buSzPct val="100000"/>
              <a:buFont typeface="Wingdings" pitchFamily="2" charset="2"/>
              <a:buNone/>
              <a:defRPr/>
            </a:pPr>
            <a:r>
              <a:rPr lang="zh-CN" altLang="en-US" sz="1800" dirty="0" smtClean="0">
                <a:latin typeface="+mn-ea"/>
                <a:ea typeface="+mn-ea"/>
              </a:rPr>
              <a:t>金融集团业务人员</a:t>
            </a:r>
            <a:r>
              <a:rPr lang="zh-CN" altLang="en-US" sz="1800" dirty="0">
                <a:latin typeface="+mn-ea"/>
                <a:ea typeface="+mn-ea"/>
              </a:rPr>
              <a:t>可以基于明细、可信的数据，进行多维分析和数据挖掘，</a:t>
            </a:r>
            <a:r>
              <a:rPr lang="zh-CN" altLang="en-US" sz="1800" dirty="0" smtClean="0">
                <a:latin typeface="+mn-ea"/>
                <a:ea typeface="+mn-ea"/>
              </a:rPr>
              <a:t>为金融业务</a:t>
            </a:r>
            <a:r>
              <a:rPr lang="zh-CN" altLang="en-US" sz="1800" dirty="0">
                <a:latin typeface="+mn-ea"/>
                <a:ea typeface="+mn-ea"/>
              </a:rPr>
              <a:t>创新（客户服务创新、产品创新等）创造了有利条件</a:t>
            </a:r>
            <a:endParaRPr lang="zh-CN" altLang="zh-CN" sz="1800" b="0" dirty="0">
              <a:latin typeface="+mn-ea"/>
              <a:ea typeface="+mn-ea"/>
              <a:cs typeface="Arial" charset="0"/>
            </a:endParaRPr>
          </a:p>
        </p:txBody>
      </p:sp>
      <p:sp>
        <p:nvSpPr>
          <p:cNvPr id="709" name="Rectangle 3"/>
          <p:cNvSpPr>
            <a:spLocks noChangeArrowheads="1"/>
          </p:cNvSpPr>
          <p:nvPr/>
        </p:nvSpPr>
        <p:spPr bwMode="auto">
          <a:xfrm>
            <a:off x="467595" y="4100048"/>
            <a:ext cx="1920875" cy="900000"/>
          </a:xfrm>
          <a:prstGeom prst="homePlate">
            <a:avLst>
              <a:gd name="adj" fmla="val 20645"/>
            </a:avLst>
          </a:prstGeom>
          <a:solidFill>
            <a:srgbClr val="6699FF">
              <a:alpha val="50195"/>
            </a:srgbClr>
          </a:solidFill>
          <a:ln>
            <a:noFill/>
          </a:ln>
          <a:extLst>
            <a:ext uri="{91240B29-F687-4F45-9708-019B960494DF}">
              <a14:hiddenLine xmlns="" xmlns:a14="http://schemas.microsoft.com/office/drawing/2010/main" w="25400" algn="ctr">
                <a:solidFill>
                  <a:srgbClr val="000000"/>
                </a:solidFill>
                <a:miter lim="800000"/>
                <a:headEnd/>
                <a:tailEnd/>
              </a14:hiddenLine>
            </a:ext>
          </a:extLst>
        </p:spPr>
        <p:txBody>
          <a:bodyPr lIns="54000" tIns="18000" rIns="54000" bIns="18000" anchor="ctr"/>
          <a:lstStyle/>
          <a:p>
            <a:pPr marL="4763" indent="-4763" defTabSz="828675" eaLnBrk="0" hangingPunct="0">
              <a:tabLst>
                <a:tab pos="8521700" algn="r"/>
              </a:tabLst>
            </a:pPr>
            <a:r>
              <a:rPr lang="en-US" altLang="zh-CN" sz="1800" b="1" dirty="0" smtClean="0">
                <a:solidFill>
                  <a:schemeClr val="tx1"/>
                </a:solidFill>
                <a:latin typeface="+mn-ea"/>
                <a:ea typeface="+mn-ea"/>
              </a:rPr>
              <a:t>4.</a:t>
            </a:r>
            <a:r>
              <a:rPr lang="zh-CN" altLang="en-US" sz="1800" b="1" dirty="0" smtClean="0">
                <a:solidFill>
                  <a:schemeClr val="tx1"/>
                </a:solidFill>
                <a:latin typeface="+mn-ea"/>
                <a:ea typeface="+mn-ea"/>
              </a:rPr>
              <a:t>提升建设效率</a:t>
            </a:r>
            <a:endParaRPr lang="nl-NL" altLang="zh-CN" sz="1800" b="1" dirty="0">
              <a:solidFill>
                <a:schemeClr val="tx1"/>
              </a:solidFill>
              <a:latin typeface="+mn-ea"/>
              <a:ea typeface="+mn-ea"/>
            </a:endParaRPr>
          </a:p>
        </p:txBody>
      </p:sp>
      <p:sp>
        <p:nvSpPr>
          <p:cNvPr id="710" name="Freeform 21"/>
          <p:cNvSpPr>
            <a:spLocks/>
          </p:cNvSpPr>
          <p:nvPr/>
        </p:nvSpPr>
        <p:spPr bwMode="auto">
          <a:xfrm>
            <a:off x="2270994" y="4100048"/>
            <a:ext cx="8746865" cy="900000"/>
          </a:xfrm>
          <a:custGeom>
            <a:avLst/>
            <a:gdLst/>
            <a:ahLst/>
            <a:cxnLst>
              <a:cxn ang="0">
                <a:pos x="4538" y="0"/>
              </a:cxn>
              <a:cxn ang="0">
                <a:pos x="0" y="0"/>
              </a:cxn>
              <a:cxn ang="0">
                <a:pos x="105" y="541"/>
              </a:cxn>
              <a:cxn ang="0">
                <a:pos x="0" y="1080"/>
              </a:cxn>
              <a:cxn ang="0">
                <a:pos x="4538" y="1080"/>
              </a:cxn>
              <a:cxn ang="0">
                <a:pos x="4538" y="0"/>
              </a:cxn>
            </a:cxnLst>
            <a:rect l="0" t="0" r="r" b="b"/>
            <a:pathLst>
              <a:path w="4538" h="1080">
                <a:moveTo>
                  <a:pt x="4538" y="0"/>
                </a:moveTo>
                <a:lnTo>
                  <a:pt x="0" y="0"/>
                </a:lnTo>
                <a:lnTo>
                  <a:pt x="105" y="541"/>
                </a:lnTo>
                <a:lnTo>
                  <a:pt x="0" y="1080"/>
                </a:lnTo>
                <a:lnTo>
                  <a:pt x="4538" y="1080"/>
                </a:lnTo>
                <a:lnTo>
                  <a:pt x="4538" y="0"/>
                </a:lnTo>
              </a:path>
            </a:pathLst>
          </a:custGeom>
          <a:solidFill>
            <a:srgbClr val="FFFFFF"/>
          </a:solidFill>
          <a:ln w="9525" cap="flat" cmpd="sng">
            <a:solidFill>
              <a:srgbClr val="B3B3FF"/>
            </a:solidFill>
            <a:prstDash val="solid"/>
            <a:round/>
            <a:headEnd type="none" w="med" len="med"/>
            <a:tailEnd type="none" w="med" len="med"/>
          </a:ln>
          <a:effectLst>
            <a:outerShdw dist="53882" dir="2700000" algn="ctr" rotWithShape="0">
              <a:srgbClr val="808080">
                <a:alpha val="50000"/>
              </a:srgbClr>
            </a:outerShdw>
          </a:effectLst>
        </p:spPr>
        <p:txBody>
          <a:bodyPr lIns="274320" anchor="ctr"/>
          <a:lstStyle/>
          <a:p>
            <a:pPr eaLnBrk="0" hangingPunct="0">
              <a:buSzPct val="100000"/>
              <a:buFont typeface="Wingdings" pitchFamily="2" charset="2"/>
              <a:buNone/>
              <a:defRPr/>
            </a:pPr>
            <a:r>
              <a:rPr lang="zh-CN" altLang="en-US" sz="1800" b="0" dirty="0">
                <a:latin typeface="+mn-ea"/>
                <a:ea typeface="+mn-ea"/>
                <a:cs typeface="Arial" charset="0"/>
              </a:rPr>
              <a:t>通过</a:t>
            </a:r>
            <a:r>
              <a:rPr lang="zh-CN" altLang="en-US" sz="1800" b="0" dirty="0" smtClean="0">
                <a:latin typeface="+mn-ea"/>
                <a:ea typeface="+mn-ea"/>
                <a:cs typeface="Arial" charset="0"/>
              </a:rPr>
              <a:t>数据</a:t>
            </a:r>
            <a:r>
              <a:rPr lang="zh-CN" altLang="en-US" sz="1800" dirty="0">
                <a:latin typeface="+mn-ea"/>
                <a:ea typeface="+mn-ea"/>
                <a:cs typeface="Arial" charset="0"/>
              </a:rPr>
              <a:t>平台</a:t>
            </a:r>
            <a:r>
              <a:rPr lang="zh-CN" altLang="en-US" sz="1800" b="0" dirty="0" smtClean="0">
                <a:latin typeface="+mn-ea"/>
                <a:ea typeface="+mn-ea"/>
                <a:cs typeface="Arial" charset="0"/>
              </a:rPr>
              <a:t>对</a:t>
            </a:r>
            <a:r>
              <a:rPr lang="zh-CN" altLang="en-US" sz="1800" b="0" dirty="0">
                <a:latin typeface="+mn-ea"/>
                <a:ea typeface="+mn-ea"/>
                <a:cs typeface="Arial" charset="0"/>
              </a:rPr>
              <a:t>数据进行集中，为管理分析</a:t>
            </a:r>
            <a:r>
              <a:rPr lang="zh-CN" altLang="en-US" sz="1800" b="0" dirty="0" smtClean="0">
                <a:latin typeface="+mn-ea"/>
                <a:ea typeface="+mn-ea"/>
                <a:cs typeface="Arial" charset="0"/>
              </a:rPr>
              <a:t>、挖掘预测类</a:t>
            </a:r>
            <a:r>
              <a:rPr lang="zh-CN" altLang="en-US" sz="1800" b="0" dirty="0">
                <a:latin typeface="+mn-ea"/>
                <a:ea typeface="+mn-ea"/>
                <a:cs typeface="Arial" charset="0"/>
              </a:rPr>
              <a:t>等系统提供一致的数据基础，改变现有系统数据来源多、数据处理复杂的现状，实现应用系统建设模式的转变，提升相关</a:t>
            </a:r>
            <a:r>
              <a:rPr lang="en-US" altLang="zh-CN" sz="1800" b="0" dirty="0">
                <a:latin typeface="+mn-ea"/>
                <a:ea typeface="+mn-ea"/>
                <a:cs typeface="Arial" charset="0"/>
              </a:rPr>
              <a:t>IT</a:t>
            </a:r>
            <a:r>
              <a:rPr lang="zh-CN" altLang="en-US" sz="1800" b="0" dirty="0">
                <a:latin typeface="+mn-ea"/>
                <a:ea typeface="+mn-ea"/>
                <a:cs typeface="Arial" charset="0"/>
              </a:rPr>
              <a:t>系统的建设和运行效率</a:t>
            </a:r>
            <a:endParaRPr lang="zh-CN" altLang="zh-CN" sz="1800" b="0" dirty="0">
              <a:latin typeface="+mn-ea"/>
              <a:ea typeface="+mn-ea"/>
              <a:cs typeface="Arial" charset="0"/>
            </a:endParaRPr>
          </a:p>
        </p:txBody>
      </p:sp>
      <p:sp>
        <p:nvSpPr>
          <p:cNvPr id="711" name="Rectangle 3"/>
          <p:cNvSpPr>
            <a:spLocks noChangeArrowheads="1"/>
          </p:cNvSpPr>
          <p:nvPr/>
        </p:nvSpPr>
        <p:spPr bwMode="auto">
          <a:xfrm>
            <a:off x="467595" y="5125368"/>
            <a:ext cx="1920875" cy="900000"/>
          </a:xfrm>
          <a:prstGeom prst="homePlate">
            <a:avLst>
              <a:gd name="adj" fmla="val 20573"/>
            </a:avLst>
          </a:prstGeom>
          <a:solidFill>
            <a:srgbClr val="6699FF">
              <a:alpha val="50195"/>
            </a:srgbClr>
          </a:solidFill>
          <a:ln>
            <a:noFill/>
          </a:ln>
          <a:extLst>
            <a:ext uri="{91240B29-F687-4F45-9708-019B960494DF}">
              <a14:hiddenLine xmlns="" xmlns:a14="http://schemas.microsoft.com/office/drawing/2010/main" w="25400" algn="ctr">
                <a:solidFill>
                  <a:srgbClr val="000000"/>
                </a:solidFill>
                <a:miter lim="800000"/>
                <a:headEnd/>
                <a:tailEnd/>
              </a14:hiddenLine>
            </a:ext>
          </a:extLst>
        </p:spPr>
        <p:txBody>
          <a:bodyPr lIns="54000" tIns="18000" rIns="54000" bIns="18000" anchor="ctr"/>
          <a:lstStyle/>
          <a:p>
            <a:pPr marL="4763" indent="-4763" defTabSz="828675" eaLnBrk="0" hangingPunct="0">
              <a:tabLst>
                <a:tab pos="8521700" algn="r"/>
              </a:tabLst>
            </a:pPr>
            <a:r>
              <a:rPr lang="en-US" altLang="zh-CN" sz="1800" b="1" dirty="0" smtClean="0">
                <a:solidFill>
                  <a:schemeClr val="tx1"/>
                </a:solidFill>
                <a:latin typeface="+mn-ea"/>
                <a:ea typeface="+mn-ea"/>
              </a:rPr>
              <a:t>5.</a:t>
            </a:r>
            <a:r>
              <a:rPr lang="zh-CN" altLang="en-US" sz="1800" b="1" dirty="0">
                <a:latin typeface="+mn-ea"/>
                <a:ea typeface="+mn-ea"/>
              </a:rPr>
              <a:t>改善</a:t>
            </a:r>
            <a:r>
              <a:rPr lang="zh-CN" altLang="en-US" sz="1800" b="1" dirty="0" smtClean="0">
                <a:solidFill>
                  <a:schemeClr val="tx1"/>
                </a:solidFill>
                <a:latin typeface="+mn-ea"/>
                <a:ea typeface="+mn-ea"/>
              </a:rPr>
              <a:t>数据质量</a:t>
            </a:r>
            <a:endParaRPr lang="nl-NL" altLang="zh-CN" sz="1800" b="1" dirty="0">
              <a:solidFill>
                <a:schemeClr val="tx1"/>
              </a:solidFill>
              <a:latin typeface="+mn-ea"/>
              <a:ea typeface="+mn-ea"/>
            </a:endParaRPr>
          </a:p>
        </p:txBody>
      </p:sp>
      <p:sp>
        <p:nvSpPr>
          <p:cNvPr id="712" name="Freeform 21"/>
          <p:cNvSpPr>
            <a:spLocks/>
          </p:cNvSpPr>
          <p:nvPr/>
        </p:nvSpPr>
        <p:spPr bwMode="auto">
          <a:xfrm>
            <a:off x="2270994" y="5125368"/>
            <a:ext cx="8746865" cy="900000"/>
          </a:xfrm>
          <a:custGeom>
            <a:avLst/>
            <a:gdLst/>
            <a:ahLst/>
            <a:cxnLst>
              <a:cxn ang="0">
                <a:pos x="4538" y="0"/>
              </a:cxn>
              <a:cxn ang="0">
                <a:pos x="0" y="0"/>
              </a:cxn>
              <a:cxn ang="0">
                <a:pos x="105" y="541"/>
              </a:cxn>
              <a:cxn ang="0">
                <a:pos x="0" y="1080"/>
              </a:cxn>
              <a:cxn ang="0">
                <a:pos x="4538" y="1080"/>
              </a:cxn>
              <a:cxn ang="0">
                <a:pos x="4538" y="0"/>
              </a:cxn>
            </a:cxnLst>
            <a:rect l="0" t="0" r="r" b="b"/>
            <a:pathLst>
              <a:path w="4538" h="1080">
                <a:moveTo>
                  <a:pt x="4538" y="0"/>
                </a:moveTo>
                <a:lnTo>
                  <a:pt x="0" y="0"/>
                </a:lnTo>
                <a:lnTo>
                  <a:pt x="105" y="541"/>
                </a:lnTo>
                <a:lnTo>
                  <a:pt x="0" y="1080"/>
                </a:lnTo>
                <a:lnTo>
                  <a:pt x="4538" y="1080"/>
                </a:lnTo>
                <a:lnTo>
                  <a:pt x="4538" y="0"/>
                </a:lnTo>
              </a:path>
            </a:pathLst>
          </a:custGeom>
          <a:solidFill>
            <a:srgbClr val="FFFFFF"/>
          </a:solidFill>
          <a:ln w="9525" cap="flat" cmpd="sng">
            <a:solidFill>
              <a:srgbClr val="B3B3FF"/>
            </a:solidFill>
            <a:prstDash val="solid"/>
            <a:round/>
            <a:headEnd type="none" w="med" len="med"/>
            <a:tailEnd type="none" w="med" len="med"/>
          </a:ln>
          <a:effectLst>
            <a:outerShdw dist="53882" dir="2700000" algn="ctr" rotWithShape="0">
              <a:srgbClr val="808080">
                <a:alpha val="50000"/>
              </a:srgbClr>
            </a:outerShdw>
          </a:effectLst>
        </p:spPr>
        <p:txBody>
          <a:bodyPr lIns="274320" anchor="ctr"/>
          <a:lstStyle/>
          <a:p>
            <a:pPr eaLnBrk="0" hangingPunct="0">
              <a:buSzPct val="100000"/>
              <a:buFont typeface="Wingdings" pitchFamily="2" charset="2"/>
              <a:buNone/>
              <a:defRPr/>
            </a:pPr>
            <a:r>
              <a:rPr lang="zh-CN" altLang="en-US" sz="1800" b="0" dirty="0">
                <a:latin typeface="+mn-ea"/>
                <a:ea typeface="+mn-ea"/>
                <a:cs typeface="Arial" charset="0"/>
              </a:rPr>
              <a:t>从中长期看，数据仓</a:t>
            </a:r>
            <a:r>
              <a:rPr lang="zh-CN" altLang="en-US" sz="1800" b="0" dirty="0" smtClean="0">
                <a:latin typeface="+mn-ea"/>
                <a:ea typeface="+mn-ea"/>
                <a:cs typeface="Arial" charset="0"/>
              </a:rPr>
              <a:t>库对</a:t>
            </a:r>
            <a:r>
              <a:rPr lang="zh-CN" altLang="en-US" sz="1800" dirty="0" smtClean="0">
                <a:latin typeface="+mn-ea"/>
                <a:ea typeface="+mn-ea"/>
              </a:rPr>
              <a:t>金融集团分散在各个业务系统中的数据整合、清洗，有助于企业整体数据质量的改善，提高的数据的实用性</a:t>
            </a:r>
            <a:endParaRPr lang="zh-CN" altLang="en-US" sz="1800" b="0" dirty="0">
              <a:latin typeface="+mn-ea"/>
              <a:ea typeface="+mn-ea"/>
              <a:cs typeface="Arial" charset="0"/>
            </a:endParaRPr>
          </a:p>
        </p:txBody>
      </p:sp>
      <p:sp>
        <p:nvSpPr>
          <p:cNvPr id="713" name="Freeform 21"/>
          <p:cNvSpPr>
            <a:spLocks/>
          </p:cNvSpPr>
          <p:nvPr/>
        </p:nvSpPr>
        <p:spPr bwMode="auto">
          <a:xfrm>
            <a:off x="2270994" y="1020912"/>
            <a:ext cx="8746865" cy="900000"/>
          </a:xfrm>
          <a:custGeom>
            <a:avLst/>
            <a:gdLst/>
            <a:ahLst/>
            <a:cxnLst>
              <a:cxn ang="0">
                <a:pos x="4538" y="0"/>
              </a:cxn>
              <a:cxn ang="0">
                <a:pos x="0" y="0"/>
              </a:cxn>
              <a:cxn ang="0">
                <a:pos x="105" y="541"/>
              </a:cxn>
              <a:cxn ang="0">
                <a:pos x="0" y="1080"/>
              </a:cxn>
              <a:cxn ang="0">
                <a:pos x="4538" y="1080"/>
              </a:cxn>
              <a:cxn ang="0">
                <a:pos x="4538" y="0"/>
              </a:cxn>
            </a:cxnLst>
            <a:rect l="0" t="0" r="r" b="b"/>
            <a:pathLst>
              <a:path w="4538" h="1080">
                <a:moveTo>
                  <a:pt x="4538" y="0"/>
                </a:moveTo>
                <a:lnTo>
                  <a:pt x="0" y="0"/>
                </a:lnTo>
                <a:lnTo>
                  <a:pt x="105" y="541"/>
                </a:lnTo>
                <a:lnTo>
                  <a:pt x="0" y="1080"/>
                </a:lnTo>
                <a:lnTo>
                  <a:pt x="4538" y="1080"/>
                </a:lnTo>
                <a:lnTo>
                  <a:pt x="4538" y="0"/>
                </a:lnTo>
              </a:path>
            </a:pathLst>
          </a:custGeom>
          <a:solidFill>
            <a:srgbClr val="FFFFFF"/>
          </a:solidFill>
          <a:ln w="9525" cap="flat" cmpd="sng">
            <a:solidFill>
              <a:srgbClr val="B3B3FF"/>
            </a:solidFill>
            <a:prstDash val="solid"/>
            <a:round/>
            <a:headEnd type="none" w="med" len="med"/>
            <a:tailEnd type="none" w="med" len="med"/>
          </a:ln>
          <a:effectLst>
            <a:outerShdw dist="53882" dir="2700000" algn="ctr" rotWithShape="0">
              <a:srgbClr val="808080">
                <a:alpha val="50000"/>
              </a:srgbClr>
            </a:outerShdw>
          </a:effectLst>
        </p:spPr>
        <p:txBody>
          <a:bodyPr lIns="274320" anchor="ctr"/>
          <a:lstStyle/>
          <a:p>
            <a:pPr eaLnBrk="0" hangingPunct="0">
              <a:buSzPct val="100000"/>
              <a:buFont typeface="Wingdings" pitchFamily="2" charset="2"/>
              <a:buNone/>
              <a:defRPr/>
            </a:pPr>
            <a:r>
              <a:rPr lang="zh-CN" altLang="en-US" sz="1800" b="0" dirty="0">
                <a:latin typeface="+mn-ea"/>
                <a:ea typeface="+mn-ea"/>
                <a:cs typeface="Arial" charset="0"/>
              </a:rPr>
              <a:t>通过</a:t>
            </a:r>
            <a:r>
              <a:rPr lang="zh-CN" altLang="en-US" sz="1800" b="0" dirty="0" smtClean="0">
                <a:latin typeface="+mn-ea"/>
                <a:ea typeface="+mn-ea"/>
                <a:cs typeface="Arial" charset="0"/>
              </a:rPr>
              <a:t>数据</a:t>
            </a:r>
            <a:r>
              <a:rPr lang="zh-CN" altLang="en-US" sz="1800" dirty="0">
                <a:latin typeface="+mn-ea"/>
                <a:ea typeface="+mn-ea"/>
                <a:cs typeface="Arial" charset="0"/>
              </a:rPr>
              <a:t>平台</a:t>
            </a:r>
            <a:r>
              <a:rPr lang="zh-CN" altLang="en-US" sz="1800" b="0" dirty="0" smtClean="0">
                <a:latin typeface="+mn-ea"/>
                <a:ea typeface="+mn-ea"/>
                <a:cs typeface="Arial" charset="0"/>
              </a:rPr>
              <a:t>实现</a:t>
            </a:r>
            <a:r>
              <a:rPr lang="zh-CN" altLang="en-US" sz="1800" b="0" dirty="0">
                <a:latin typeface="+mn-ea"/>
                <a:ea typeface="+mn-ea"/>
                <a:cs typeface="Arial" charset="0"/>
              </a:rPr>
              <a:t>数据集中，</a:t>
            </a:r>
            <a:r>
              <a:rPr lang="zh-CN" altLang="en-US" sz="1800" b="0" dirty="0" smtClean="0">
                <a:latin typeface="+mn-ea"/>
                <a:ea typeface="+mn-ea"/>
                <a:cs typeface="Arial" charset="0"/>
              </a:rPr>
              <a:t>确保</a:t>
            </a:r>
            <a:r>
              <a:rPr lang="zh-CN" altLang="en-US" sz="1800" dirty="0" smtClean="0">
                <a:latin typeface="+mn-ea"/>
                <a:ea typeface="+mn-ea"/>
              </a:rPr>
              <a:t>金融集团</a:t>
            </a:r>
            <a:r>
              <a:rPr lang="zh-CN" altLang="en-US" sz="1800" b="0" dirty="0" smtClean="0">
                <a:latin typeface="+mn-ea"/>
                <a:ea typeface="+mn-ea"/>
                <a:cs typeface="Arial" charset="0"/>
              </a:rPr>
              <a:t>各级</a:t>
            </a:r>
            <a:r>
              <a:rPr lang="zh-CN" altLang="en-US" sz="1800" b="0" dirty="0">
                <a:latin typeface="+mn-ea"/>
                <a:ea typeface="+mn-ea"/>
                <a:cs typeface="Arial" charset="0"/>
              </a:rPr>
              <a:t>部门均可在保证数据隐私和安全的前提下使用数据，充分发挥数据作</a:t>
            </a:r>
            <a:r>
              <a:rPr lang="zh-CN" altLang="en-US" sz="1800" b="0" dirty="0" smtClean="0">
                <a:latin typeface="+mn-ea"/>
                <a:ea typeface="+mn-ea"/>
                <a:cs typeface="Arial" charset="0"/>
              </a:rPr>
              <a:t>为企业重</a:t>
            </a:r>
            <a:r>
              <a:rPr lang="zh-CN" altLang="en-US" sz="1800" b="0" dirty="0">
                <a:latin typeface="+mn-ea"/>
                <a:ea typeface="+mn-ea"/>
                <a:cs typeface="Arial" charset="0"/>
              </a:rPr>
              <a:t>要资产的业务价值</a:t>
            </a:r>
            <a:endParaRPr lang="zh-CN" altLang="zh-CN" sz="1800" b="0" dirty="0">
              <a:latin typeface="+mn-ea"/>
              <a:ea typeface="+mn-ea"/>
              <a:cs typeface="Arial" charset="0"/>
            </a:endParaRPr>
          </a:p>
        </p:txBody>
      </p:sp>
      <p:sp>
        <p:nvSpPr>
          <p:cNvPr id="714" name="Rectangle 3"/>
          <p:cNvSpPr>
            <a:spLocks noChangeArrowheads="1"/>
          </p:cNvSpPr>
          <p:nvPr/>
        </p:nvSpPr>
        <p:spPr bwMode="auto">
          <a:xfrm>
            <a:off x="467595" y="1020912"/>
            <a:ext cx="1920875" cy="900000"/>
          </a:xfrm>
          <a:prstGeom prst="homePlate">
            <a:avLst>
              <a:gd name="adj" fmla="val 20612"/>
            </a:avLst>
          </a:prstGeom>
          <a:solidFill>
            <a:srgbClr val="6699FF">
              <a:alpha val="50195"/>
            </a:srgbClr>
          </a:solidFill>
          <a:ln>
            <a:noFill/>
          </a:ln>
          <a:extLst>
            <a:ext uri="{91240B29-F687-4F45-9708-019B960494DF}">
              <a14:hiddenLine xmlns="" xmlns:a14="http://schemas.microsoft.com/office/drawing/2010/main" w="25400" algn="ctr">
                <a:solidFill>
                  <a:srgbClr val="000000"/>
                </a:solidFill>
                <a:miter lim="800000"/>
                <a:headEnd/>
                <a:tailEnd/>
              </a14:hiddenLine>
            </a:ext>
          </a:extLst>
        </p:spPr>
        <p:txBody>
          <a:bodyPr lIns="54000" tIns="18000" rIns="54000" bIns="18000" anchor="ctr"/>
          <a:lstStyle/>
          <a:p>
            <a:pPr marL="4763" indent="-4763" defTabSz="828675" eaLnBrk="0" hangingPunct="0">
              <a:tabLst>
                <a:tab pos="8521700" algn="r"/>
              </a:tabLst>
            </a:pPr>
            <a:r>
              <a:rPr lang="en-US" altLang="zh-CN" sz="1800" b="1">
                <a:solidFill>
                  <a:schemeClr val="tx1"/>
                </a:solidFill>
                <a:latin typeface="+mn-ea"/>
                <a:ea typeface="+mn-ea"/>
              </a:rPr>
              <a:t>1.</a:t>
            </a:r>
            <a:r>
              <a:rPr lang="zh-CN" altLang="en-US" sz="1800" b="1">
                <a:solidFill>
                  <a:schemeClr val="tx1"/>
                </a:solidFill>
                <a:latin typeface="+mn-ea"/>
                <a:ea typeface="+mn-ea"/>
              </a:rPr>
              <a:t>实现数据共享</a:t>
            </a:r>
            <a:endParaRPr lang="nl-NL" altLang="zh-CN" sz="1800" b="1">
              <a:solidFill>
                <a:schemeClr val="tx1"/>
              </a:solidFill>
              <a:latin typeface="+mn-ea"/>
              <a:ea typeface="+mn-ea"/>
            </a:endParaRPr>
          </a:p>
        </p:txBody>
      </p:sp>
    </p:spTree>
    <p:extLst>
      <p:ext uri="{BB962C8B-B14F-4D97-AF65-F5344CB8AC3E}">
        <p14:creationId xmlns="" xmlns:p14="http://schemas.microsoft.com/office/powerpoint/2010/main" val="340461594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流程调度平台 </a:t>
            </a:r>
            <a:r>
              <a:rPr lang="en-US" altLang="zh-CN" dirty="0" smtClean="0"/>
              <a:t>— </a:t>
            </a:r>
            <a:r>
              <a:rPr lang="zh-CN" altLang="en-US" dirty="0" smtClean="0"/>
              <a:t>任务调度引擎</a:t>
            </a:r>
            <a:endParaRPr lang="zh-CN" altLang="en-US" dirty="0"/>
          </a:p>
        </p:txBody>
      </p:sp>
      <p:sp>
        <p:nvSpPr>
          <p:cNvPr id="77" name="文本占位符 2"/>
          <p:cNvSpPr txBox="1">
            <a:spLocks/>
          </p:cNvSpPr>
          <p:nvPr/>
        </p:nvSpPr>
        <p:spPr>
          <a:xfrm>
            <a:off x="284942" y="790965"/>
            <a:ext cx="10931988" cy="2450675"/>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r>
              <a:rPr lang="zh-CN" altLang="en-US" sz="1600" b="0" kern="0" dirty="0" smtClean="0">
                <a:latin typeface="+mn-ea"/>
                <a:ea typeface="+mn-ea"/>
              </a:rPr>
              <a:t>通过侦测器侦测事件，按照任务定义和任务依赖关系触发任务运行，触发方式把主要包括</a:t>
            </a:r>
            <a:endParaRPr lang="en-US" altLang="zh-CN" sz="1600" b="0" kern="0" dirty="0" smtClean="0">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dirty="0">
                <a:solidFill>
                  <a:schemeClr val="tx1">
                    <a:lumMod val="50000"/>
                    <a:lumOff val="50000"/>
                  </a:schemeClr>
                </a:solidFill>
                <a:latin typeface="+mn-ea"/>
                <a:ea typeface="+mn-ea"/>
              </a:rPr>
              <a:t>自动触发</a:t>
            </a:r>
            <a:endParaRPr lang="en-US" altLang="zh-CN" dirty="0">
              <a:solidFill>
                <a:schemeClr val="tx1">
                  <a:lumMod val="50000"/>
                  <a:lumOff val="50000"/>
                </a:schemeClr>
              </a:solidFill>
              <a:latin typeface="+mn-ea"/>
              <a:ea typeface="+mn-ea"/>
            </a:endParaRPr>
          </a:p>
          <a:p>
            <a:pPr marL="908050" lvl="2" indent="-177800" defTabSz="714375">
              <a:spcAft>
                <a:spcPct val="5000"/>
              </a:spcAft>
              <a:buClr>
                <a:srgbClr val="EE8A04"/>
              </a:buClr>
              <a:buSzPct val="80000"/>
              <a:buFont typeface="Wingdings" pitchFamily="2" charset="2"/>
              <a:buChar char="ü"/>
              <a:defRPr/>
            </a:pPr>
            <a:r>
              <a:rPr lang="zh-CN" altLang="en-US" sz="1200" dirty="0" smtClean="0">
                <a:solidFill>
                  <a:schemeClr val="tx1">
                    <a:lumMod val="50000"/>
                    <a:lumOff val="50000"/>
                  </a:schemeClr>
                </a:solidFill>
                <a:latin typeface="+mn-ea"/>
                <a:ea typeface="+mn-ea"/>
              </a:rPr>
              <a:t>定时触发，按照</a:t>
            </a:r>
            <a:r>
              <a:rPr lang="zh-CN" altLang="en-US" sz="1200" dirty="0">
                <a:solidFill>
                  <a:schemeClr val="tx1">
                    <a:lumMod val="50000"/>
                    <a:lumOff val="50000"/>
                  </a:schemeClr>
                </a:solidFill>
                <a:latin typeface="+mn-ea"/>
                <a:ea typeface="+mn-ea"/>
              </a:rPr>
              <a:t>预先定义的时间周期，如每日、每周、每月，或任何有规律的时间间隔</a:t>
            </a:r>
            <a:r>
              <a:rPr lang="zh-CN" altLang="en-US" sz="1200" dirty="0" smtClean="0">
                <a:solidFill>
                  <a:schemeClr val="tx1">
                    <a:lumMod val="50000"/>
                    <a:lumOff val="50000"/>
                  </a:schemeClr>
                </a:solidFill>
                <a:latin typeface="+mn-ea"/>
                <a:ea typeface="+mn-ea"/>
              </a:rPr>
              <a:t>执行任务。目前可明确的任务主要是每月执行的基础计算平台、管理分析平台数据归档。</a:t>
            </a:r>
            <a:endParaRPr lang="zh-CN" altLang="en-US" sz="1200" dirty="0">
              <a:solidFill>
                <a:schemeClr val="tx1">
                  <a:lumMod val="50000"/>
                  <a:lumOff val="50000"/>
                </a:schemeClr>
              </a:solidFill>
              <a:latin typeface="+mn-ea"/>
              <a:ea typeface="+mn-ea"/>
            </a:endParaRPr>
          </a:p>
          <a:p>
            <a:pPr marL="908050" lvl="2" indent="-177800" defTabSz="714375">
              <a:spcAft>
                <a:spcPct val="5000"/>
              </a:spcAft>
              <a:buClr>
                <a:srgbClr val="EE8A04"/>
              </a:buClr>
              <a:buSzPct val="80000"/>
              <a:buFont typeface="Wingdings" pitchFamily="2" charset="2"/>
              <a:buChar char="ü"/>
              <a:defRPr/>
            </a:pPr>
            <a:r>
              <a:rPr lang="zh-CN" altLang="en-US" sz="1200" dirty="0">
                <a:solidFill>
                  <a:schemeClr val="tx1">
                    <a:lumMod val="50000"/>
                    <a:lumOff val="50000"/>
                  </a:schemeClr>
                </a:solidFill>
                <a:latin typeface="+mn-ea"/>
                <a:ea typeface="+mn-ea"/>
              </a:rPr>
              <a:t>事件</a:t>
            </a:r>
            <a:r>
              <a:rPr lang="zh-CN" altLang="en-US" sz="1200" dirty="0" smtClean="0">
                <a:solidFill>
                  <a:schemeClr val="tx1">
                    <a:lumMod val="50000"/>
                    <a:lumOff val="50000"/>
                  </a:schemeClr>
                </a:solidFill>
                <a:latin typeface="+mn-ea"/>
                <a:ea typeface="+mn-ea"/>
              </a:rPr>
              <a:t>触发，按照特定的事件触发、执行任务。如：数据文件到达指定目录，会触发数据加载任务。同样</a:t>
            </a:r>
            <a:r>
              <a:rPr lang="zh-CN" altLang="en-US" sz="1200" dirty="0">
                <a:solidFill>
                  <a:schemeClr val="tx1">
                    <a:lumMod val="50000"/>
                    <a:lumOff val="50000"/>
                  </a:schemeClr>
                </a:solidFill>
                <a:latin typeface="+mn-ea"/>
                <a:ea typeface="+mn-ea"/>
              </a:rPr>
              <a:t>，流程失败也会触发新的</a:t>
            </a:r>
            <a:r>
              <a:rPr lang="en-US" altLang="zh-CN" sz="1200" dirty="0">
                <a:solidFill>
                  <a:schemeClr val="tx1">
                    <a:lumMod val="50000"/>
                    <a:lumOff val="50000"/>
                  </a:schemeClr>
                </a:solidFill>
                <a:latin typeface="+mn-ea"/>
                <a:ea typeface="+mn-ea"/>
              </a:rPr>
              <a:t>job</a:t>
            </a:r>
            <a:r>
              <a:rPr lang="zh-CN" altLang="en-US" sz="1200" dirty="0">
                <a:solidFill>
                  <a:schemeClr val="tx1">
                    <a:lumMod val="50000"/>
                    <a:lumOff val="50000"/>
                  </a:schemeClr>
                </a:solidFill>
                <a:latin typeface="+mn-ea"/>
                <a:ea typeface="+mn-ea"/>
              </a:rPr>
              <a:t>，如错误处理、例外处理等</a:t>
            </a:r>
            <a:r>
              <a:rPr lang="zh-CN" altLang="en-US" sz="1200" dirty="0" smtClean="0">
                <a:solidFill>
                  <a:schemeClr val="tx1">
                    <a:lumMod val="50000"/>
                    <a:lumOff val="50000"/>
                  </a:schemeClr>
                </a:solidFill>
                <a:latin typeface="+mn-ea"/>
                <a:ea typeface="+mn-ea"/>
              </a:rPr>
              <a:t>。</a:t>
            </a:r>
            <a:endParaRPr lang="en-US" altLang="zh-CN" sz="1200" dirty="0">
              <a:solidFill>
                <a:schemeClr val="tx1">
                  <a:lumMod val="50000"/>
                  <a:lumOff val="50000"/>
                </a:schemeClr>
              </a:solidFill>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dirty="0">
                <a:solidFill>
                  <a:schemeClr val="tx1">
                    <a:lumMod val="50000"/>
                    <a:lumOff val="50000"/>
                  </a:schemeClr>
                </a:solidFill>
                <a:latin typeface="+mn-ea"/>
                <a:ea typeface="+mn-ea"/>
              </a:rPr>
              <a:t>手动触发</a:t>
            </a:r>
            <a:endParaRPr lang="en-US" altLang="zh-CN" dirty="0">
              <a:solidFill>
                <a:schemeClr val="tx1">
                  <a:lumMod val="50000"/>
                  <a:lumOff val="50000"/>
                </a:schemeClr>
              </a:solidFill>
              <a:latin typeface="+mn-ea"/>
              <a:ea typeface="+mn-ea"/>
            </a:endParaRPr>
          </a:p>
          <a:p>
            <a:pPr marL="908050" lvl="2" indent="-177800" defTabSz="714375">
              <a:spcAft>
                <a:spcPct val="5000"/>
              </a:spcAft>
              <a:buClr>
                <a:srgbClr val="EE8A04"/>
              </a:buClr>
              <a:buSzPct val="80000"/>
              <a:buFont typeface="Wingdings" pitchFamily="2" charset="2"/>
              <a:buChar char="ü"/>
              <a:defRPr/>
            </a:pPr>
            <a:r>
              <a:rPr lang="zh-CN" altLang="en-US" sz="1200" dirty="0">
                <a:solidFill>
                  <a:schemeClr val="tx1">
                    <a:lumMod val="50000"/>
                    <a:lumOff val="50000"/>
                  </a:schemeClr>
                </a:solidFill>
                <a:latin typeface="+mn-ea"/>
                <a:ea typeface="+mn-ea"/>
              </a:rPr>
              <a:t>系统</a:t>
            </a:r>
            <a:r>
              <a:rPr lang="zh-CN" altLang="en-US" sz="1200" dirty="0" smtClean="0">
                <a:solidFill>
                  <a:schemeClr val="tx1">
                    <a:lumMod val="50000"/>
                    <a:lumOff val="50000"/>
                  </a:schemeClr>
                </a:solidFill>
                <a:latin typeface="+mn-ea"/>
                <a:ea typeface="+mn-ea"/>
              </a:rPr>
              <a:t>管理员可以使用</a:t>
            </a:r>
            <a:r>
              <a:rPr lang="en-US" altLang="zh-CN" sz="1200" dirty="0" smtClean="0">
                <a:solidFill>
                  <a:schemeClr val="tx1">
                    <a:lumMod val="50000"/>
                    <a:lumOff val="50000"/>
                  </a:schemeClr>
                </a:solidFill>
                <a:latin typeface="+mn-ea"/>
                <a:ea typeface="+mn-ea"/>
              </a:rPr>
              <a:t>Task Automation</a:t>
            </a:r>
            <a:r>
              <a:rPr lang="zh-CN" altLang="en-US" sz="1200" dirty="0" smtClean="0">
                <a:solidFill>
                  <a:schemeClr val="tx1">
                    <a:lumMod val="50000"/>
                    <a:lumOff val="50000"/>
                  </a:schemeClr>
                </a:solidFill>
                <a:latin typeface="+mn-ea"/>
                <a:ea typeface="+mn-ea"/>
              </a:rPr>
              <a:t>提供的界面或命令接口执行</a:t>
            </a:r>
            <a:r>
              <a:rPr lang="zh-CN" altLang="en-US" sz="1200" dirty="0">
                <a:solidFill>
                  <a:schemeClr val="tx1">
                    <a:lumMod val="50000"/>
                    <a:lumOff val="50000"/>
                  </a:schemeClr>
                </a:solidFill>
                <a:latin typeface="+mn-ea"/>
                <a:ea typeface="+mn-ea"/>
              </a:rPr>
              <a:t>一些</a:t>
            </a:r>
            <a:r>
              <a:rPr lang="en-US" altLang="zh-CN" sz="1200" dirty="0">
                <a:solidFill>
                  <a:schemeClr val="tx1">
                    <a:lumMod val="50000"/>
                    <a:lumOff val="50000"/>
                  </a:schemeClr>
                </a:solidFill>
                <a:latin typeface="+mn-ea"/>
                <a:ea typeface="+mn-ea"/>
              </a:rPr>
              <a:t>job</a:t>
            </a:r>
            <a:r>
              <a:rPr lang="zh-CN" altLang="en-US" sz="1200" dirty="0">
                <a:solidFill>
                  <a:schemeClr val="tx1">
                    <a:lumMod val="50000"/>
                    <a:lumOff val="50000"/>
                  </a:schemeClr>
                </a:solidFill>
                <a:latin typeface="+mn-ea"/>
                <a:ea typeface="+mn-ea"/>
              </a:rPr>
              <a:t>。这些</a:t>
            </a:r>
            <a:r>
              <a:rPr lang="en-US" altLang="zh-CN" sz="1200" dirty="0">
                <a:solidFill>
                  <a:schemeClr val="tx1">
                    <a:lumMod val="50000"/>
                    <a:lumOff val="50000"/>
                  </a:schemeClr>
                </a:solidFill>
                <a:latin typeface="+mn-ea"/>
                <a:ea typeface="+mn-ea"/>
              </a:rPr>
              <a:t>job</a:t>
            </a:r>
            <a:r>
              <a:rPr lang="zh-CN" altLang="en-US" sz="1200" dirty="0">
                <a:solidFill>
                  <a:schemeClr val="tx1">
                    <a:lumMod val="50000"/>
                    <a:lumOff val="50000"/>
                  </a:schemeClr>
                </a:solidFill>
                <a:latin typeface="+mn-ea"/>
                <a:ea typeface="+mn-ea"/>
              </a:rPr>
              <a:t>的功能通常包括对特定范围的数据进行审计与验证、对特定范围的数据进行针对性很强的数据清洗、或者是对某流程失败后的</a:t>
            </a:r>
            <a:r>
              <a:rPr lang="zh-CN" altLang="en-US" sz="1200" dirty="0" smtClean="0">
                <a:solidFill>
                  <a:schemeClr val="tx1">
                    <a:lumMod val="50000"/>
                    <a:lumOff val="50000"/>
                  </a:schemeClr>
                </a:solidFill>
                <a:latin typeface="+mn-ea"/>
                <a:ea typeface="+mn-ea"/>
              </a:rPr>
              <a:t>修复。</a:t>
            </a:r>
            <a:endParaRPr lang="en-US" altLang="zh-CN" sz="1200" dirty="0" smtClean="0">
              <a:solidFill>
                <a:schemeClr val="tx1">
                  <a:lumMod val="50000"/>
                  <a:lumOff val="50000"/>
                </a:schemeClr>
              </a:solidFill>
              <a:latin typeface="+mn-ea"/>
              <a:ea typeface="+mn-ea"/>
            </a:endParaRPr>
          </a:p>
          <a:p>
            <a:pPr defTabSz="714375">
              <a:buSzPct val="100000"/>
              <a:defRPr/>
            </a:pPr>
            <a:r>
              <a:rPr lang="zh-CN" altLang="en-US" sz="1600" b="0" kern="0" dirty="0">
                <a:latin typeface="+mn-ea"/>
                <a:ea typeface="+mn-ea"/>
              </a:rPr>
              <a:t>每个要执行的任务均由任务执行</a:t>
            </a:r>
            <a:r>
              <a:rPr lang="zh-CN" altLang="en-US" sz="1600" b="0" kern="0" dirty="0" smtClean="0">
                <a:latin typeface="+mn-ea"/>
                <a:ea typeface="+mn-ea"/>
              </a:rPr>
              <a:t>代理启动运行</a:t>
            </a:r>
            <a:endParaRPr lang="zh-CN" altLang="en-US" sz="1600" b="0" kern="0" dirty="0">
              <a:latin typeface="+mn-ea"/>
              <a:ea typeface="+mn-ea"/>
            </a:endParaRPr>
          </a:p>
        </p:txBody>
      </p:sp>
      <p:pic>
        <p:nvPicPr>
          <p:cNvPr id="3074"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36243" y="3313673"/>
            <a:ext cx="10580687" cy="30289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415463912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9"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84943" y="1508570"/>
            <a:ext cx="5872586" cy="353234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流程调度平台 </a:t>
            </a:r>
            <a:r>
              <a:rPr lang="en-US" altLang="zh-CN" dirty="0" smtClean="0"/>
              <a:t>— </a:t>
            </a:r>
            <a:r>
              <a:rPr lang="zh-CN" altLang="en-US" dirty="0" smtClean="0"/>
              <a:t>集群可靠性和可扩展性</a:t>
            </a:r>
            <a:endParaRPr lang="zh-CN" altLang="en-US" dirty="0"/>
          </a:p>
        </p:txBody>
      </p:sp>
      <p:sp>
        <p:nvSpPr>
          <p:cNvPr id="5" name="AutoShape 3"/>
          <p:cNvSpPr>
            <a:spLocks noChangeArrowheads="1"/>
          </p:cNvSpPr>
          <p:nvPr/>
        </p:nvSpPr>
        <p:spPr bwMode="auto">
          <a:xfrm>
            <a:off x="6194042" y="1390651"/>
            <a:ext cx="4895850" cy="2425700"/>
          </a:xfrm>
          <a:prstGeom prst="flowChartAlternateProcess">
            <a:avLst/>
          </a:prstGeom>
          <a:solidFill>
            <a:srgbClr val="EAEAEA">
              <a:alpha val="80000"/>
            </a:srgbClr>
          </a:solidFill>
          <a:ln>
            <a:noFill/>
          </a:ln>
          <a:effectLst/>
          <a:extLst>
            <a:ext uri="{91240B29-F687-4F45-9708-019B960494DF}">
              <a14:hiddenLine xmlns="" xmlns:a14="http://schemas.microsoft.com/office/drawing/2010/main" w="9525">
                <a:solidFill>
                  <a:srgbClr val="9999FF"/>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l">
              <a:spcBef>
                <a:spcPct val="20000"/>
              </a:spcBef>
              <a:buClr>
                <a:srgbClr val="000000"/>
              </a:buClr>
              <a:buSzTx/>
            </a:pPr>
            <a:endParaRPr lang="zh-CN" altLang="en-US" sz="1400" b="0">
              <a:solidFill>
                <a:srgbClr val="000000"/>
              </a:solidFill>
              <a:latin typeface="+mn-ea"/>
              <a:ea typeface="+mn-ea"/>
            </a:endParaRPr>
          </a:p>
        </p:txBody>
      </p:sp>
      <p:sp>
        <p:nvSpPr>
          <p:cNvPr id="6" name="AutoShape 4"/>
          <p:cNvSpPr>
            <a:spLocks noChangeArrowheads="1"/>
          </p:cNvSpPr>
          <p:nvPr/>
        </p:nvSpPr>
        <p:spPr bwMode="gray">
          <a:xfrm>
            <a:off x="5401879" y="1231901"/>
            <a:ext cx="1511300" cy="543644"/>
          </a:xfrm>
          <a:prstGeom prst="flowChartDocument">
            <a:avLst/>
          </a:prstGeom>
          <a:solidFill>
            <a:srgbClr val="CCCCFF">
              <a:alpha val="80000"/>
            </a:srgbClr>
          </a:solidFill>
          <a:ln w="9525" algn="ctr">
            <a:solidFill>
              <a:srgbClr val="CCCCFF"/>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72000" tIns="72000" rIns="72000" bIns="72000">
            <a:spAutoFit/>
          </a:bodyPr>
          <a:lstStyle/>
          <a:p>
            <a:r>
              <a:rPr lang="zh-CN" altLang="en-US" dirty="0">
                <a:latin typeface="+mn-ea"/>
                <a:ea typeface="+mn-ea"/>
              </a:rPr>
              <a:t>高可用性 </a:t>
            </a:r>
          </a:p>
        </p:txBody>
      </p:sp>
      <p:sp>
        <p:nvSpPr>
          <p:cNvPr id="7" name="Rectangle 5"/>
          <p:cNvSpPr>
            <a:spLocks noChangeArrowheads="1"/>
          </p:cNvSpPr>
          <p:nvPr/>
        </p:nvSpPr>
        <p:spPr bwMode="auto">
          <a:xfrm>
            <a:off x="6516304" y="1728789"/>
            <a:ext cx="4357688" cy="18002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spcBef>
                <a:spcPct val="20000"/>
              </a:spcBef>
              <a:buClr>
                <a:srgbClr val="000000"/>
              </a:buClr>
            </a:pPr>
            <a:r>
              <a:rPr lang="zh-CN" altLang="en-US" dirty="0" smtClean="0">
                <a:latin typeface="+mn-ea"/>
                <a:ea typeface="+mn-ea"/>
              </a:rPr>
              <a:t>流程调度所需的元数据信息统一保存在</a:t>
            </a:r>
            <a:r>
              <a:rPr lang="en-US" altLang="zh-CN" dirty="0" smtClean="0">
                <a:latin typeface="+mn-ea"/>
                <a:ea typeface="+mn-ea"/>
              </a:rPr>
              <a:t>MySQL</a:t>
            </a:r>
            <a:r>
              <a:rPr lang="zh-CN" altLang="en-US" dirty="0" smtClean="0">
                <a:latin typeface="+mn-ea"/>
                <a:ea typeface="+mn-ea"/>
              </a:rPr>
              <a:t>数据库中，集群中任何服务器发生故障不会破坏</a:t>
            </a:r>
            <a:r>
              <a:rPr lang="zh-CN" altLang="en-US" dirty="0">
                <a:solidFill>
                  <a:srgbClr val="000000"/>
                </a:solidFill>
                <a:latin typeface="微软雅黑"/>
                <a:ea typeface="微软雅黑"/>
              </a:rPr>
              <a:t>元数据</a:t>
            </a:r>
            <a:r>
              <a:rPr lang="zh-CN" altLang="en-US" dirty="0" smtClean="0">
                <a:solidFill>
                  <a:srgbClr val="000000"/>
                </a:solidFill>
                <a:latin typeface="微软雅黑"/>
                <a:ea typeface="微软雅黑"/>
              </a:rPr>
              <a:t>完整性。服务器故障时，</a:t>
            </a:r>
            <a:r>
              <a:rPr lang="zh-CN" altLang="en-US" dirty="0" smtClean="0">
                <a:latin typeface="+mn-ea"/>
                <a:ea typeface="+mn-ea"/>
              </a:rPr>
              <a:t>只需要修改</a:t>
            </a:r>
            <a:r>
              <a:rPr lang="en-US" altLang="zh-CN" dirty="0" smtClean="0">
                <a:latin typeface="+mn-ea"/>
                <a:ea typeface="+mn-ea"/>
              </a:rPr>
              <a:t>ETL</a:t>
            </a:r>
            <a:r>
              <a:rPr lang="zh-CN" altLang="en-US" dirty="0" smtClean="0">
                <a:latin typeface="+mn-ea"/>
                <a:ea typeface="+mn-ea"/>
              </a:rPr>
              <a:t>任务属性，指定其他服务器</a:t>
            </a:r>
            <a:r>
              <a:rPr lang="zh-CN" altLang="en-US" dirty="0">
                <a:latin typeface="+mn-ea"/>
                <a:ea typeface="+mn-ea"/>
              </a:rPr>
              <a:t>执行任务</a:t>
            </a:r>
            <a:r>
              <a:rPr lang="zh-CN" altLang="en-US" dirty="0" smtClean="0">
                <a:latin typeface="+mn-ea"/>
                <a:ea typeface="+mn-ea"/>
              </a:rPr>
              <a:t>即可，故障不会影响任务依赖关系、任务组关系。</a:t>
            </a:r>
            <a:endParaRPr lang="zh-CN" altLang="en-US" dirty="0">
              <a:latin typeface="+mn-ea"/>
              <a:ea typeface="+mn-ea"/>
            </a:endParaRPr>
          </a:p>
        </p:txBody>
      </p:sp>
      <p:sp>
        <p:nvSpPr>
          <p:cNvPr id="9" name="AutoShape 7"/>
          <p:cNvSpPr>
            <a:spLocks noChangeArrowheads="1"/>
          </p:cNvSpPr>
          <p:nvPr/>
        </p:nvSpPr>
        <p:spPr bwMode="auto">
          <a:xfrm>
            <a:off x="6194042" y="4191200"/>
            <a:ext cx="4895850" cy="2073070"/>
          </a:xfrm>
          <a:prstGeom prst="flowChartAlternateProcess">
            <a:avLst/>
          </a:prstGeom>
          <a:solidFill>
            <a:srgbClr val="EAEAEA">
              <a:alpha val="80000"/>
            </a:srgbClr>
          </a:solidFill>
          <a:ln>
            <a:noFill/>
          </a:ln>
          <a:effectLst/>
          <a:extLst>
            <a:ext uri="{91240B29-F687-4F45-9708-019B960494DF}">
              <a14:hiddenLine xmlns="" xmlns:a14="http://schemas.microsoft.com/office/drawing/2010/main" w="9525">
                <a:solidFill>
                  <a:srgbClr val="9999FF"/>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l">
              <a:spcBef>
                <a:spcPct val="20000"/>
              </a:spcBef>
              <a:buClr>
                <a:srgbClr val="000000"/>
              </a:buClr>
              <a:buSzTx/>
            </a:pPr>
            <a:endParaRPr lang="zh-CN" altLang="en-US" sz="1400" b="0">
              <a:solidFill>
                <a:srgbClr val="000000"/>
              </a:solidFill>
              <a:latin typeface="+mn-ea"/>
              <a:ea typeface="+mn-ea"/>
            </a:endParaRPr>
          </a:p>
        </p:txBody>
      </p:sp>
      <p:sp>
        <p:nvSpPr>
          <p:cNvPr id="10" name="AutoShape 8"/>
          <p:cNvSpPr>
            <a:spLocks noChangeArrowheads="1"/>
          </p:cNvSpPr>
          <p:nvPr/>
        </p:nvSpPr>
        <p:spPr bwMode="gray">
          <a:xfrm>
            <a:off x="5401879" y="4032450"/>
            <a:ext cx="1511300" cy="543644"/>
          </a:xfrm>
          <a:prstGeom prst="flowChartDocument">
            <a:avLst/>
          </a:prstGeom>
          <a:solidFill>
            <a:srgbClr val="CCCCFF">
              <a:alpha val="80000"/>
            </a:srgbClr>
          </a:solidFill>
          <a:ln w="9525" algn="ctr">
            <a:solidFill>
              <a:srgbClr val="CCCCFF"/>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72000" tIns="72000" rIns="72000" bIns="72000">
            <a:spAutoFit/>
          </a:bodyPr>
          <a:lstStyle/>
          <a:p>
            <a:r>
              <a:rPr lang="zh-CN" altLang="en-US">
                <a:latin typeface="+mn-ea"/>
                <a:ea typeface="+mn-ea"/>
              </a:rPr>
              <a:t>扩展能力</a:t>
            </a:r>
          </a:p>
        </p:txBody>
      </p:sp>
      <p:sp>
        <p:nvSpPr>
          <p:cNvPr id="11" name="Rectangle 9"/>
          <p:cNvSpPr>
            <a:spLocks noChangeArrowheads="1"/>
          </p:cNvSpPr>
          <p:nvPr/>
        </p:nvSpPr>
        <p:spPr bwMode="auto">
          <a:xfrm>
            <a:off x="6516304" y="4537275"/>
            <a:ext cx="4357688" cy="151209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l">
              <a:spcBef>
                <a:spcPct val="20000"/>
              </a:spcBef>
              <a:buClr>
                <a:srgbClr val="000000"/>
              </a:buClr>
              <a:buSzTx/>
            </a:pPr>
            <a:r>
              <a:rPr lang="zh-CN" altLang="en-US" dirty="0" smtClean="0">
                <a:latin typeface="+mn-ea"/>
                <a:ea typeface="+mn-ea"/>
              </a:rPr>
              <a:t>流程调度集群由多台服务器构成，按工作负载划分不同角色，分别实现</a:t>
            </a:r>
            <a:r>
              <a:rPr lang="en-US" altLang="zh-CN" dirty="0" smtClean="0">
                <a:latin typeface="+mn-ea"/>
                <a:ea typeface="+mn-ea"/>
              </a:rPr>
              <a:t>ETL</a:t>
            </a:r>
            <a:r>
              <a:rPr lang="zh-CN" altLang="en-US" dirty="0" smtClean="0">
                <a:latin typeface="+mn-ea"/>
                <a:ea typeface="+mn-ea"/>
              </a:rPr>
              <a:t>处理过程中不同类型任务的调度。当某类调度工作负载较大时，可通过增加服务器的方式，实现集群的横向扩展</a:t>
            </a:r>
            <a:endParaRPr lang="zh-CN" altLang="en-US" dirty="0">
              <a:latin typeface="+mn-ea"/>
              <a:ea typeface="+mn-ea"/>
            </a:endParaRPr>
          </a:p>
        </p:txBody>
      </p:sp>
    </p:spTree>
    <p:extLst>
      <p:ext uri="{BB962C8B-B14F-4D97-AF65-F5344CB8AC3E}">
        <p14:creationId xmlns="" xmlns:p14="http://schemas.microsoft.com/office/powerpoint/2010/main" val="408114305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流程调度平台 </a:t>
            </a:r>
            <a:r>
              <a:rPr lang="en-US" altLang="zh-CN" dirty="0" smtClean="0"/>
              <a:t>—</a:t>
            </a:r>
            <a:r>
              <a:rPr lang="zh-CN" altLang="en-US" dirty="0"/>
              <a:t> </a:t>
            </a:r>
            <a:r>
              <a:rPr lang="zh-CN" altLang="en-US" dirty="0" smtClean="0"/>
              <a:t>平台</a:t>
            </a:r>
            <a:r>
              <a:rPr lang="zh-CN" altLang="en-US" dirty="0"/>
              <a:t>部署架构</a:t>
            </a:r>
          </a:p>
        </p:txBody>
      </p:sp>
      <p:sp>
        <p:nvSpPr>
          <p:cNvPr id="3" name="文本占位符 2"/>
          <p:cNvSpPr>
            <a:spLocks noGrp="1"/>
          </p:cNvSpPr>
          <p:nvPr>
            <p:ph type="body" sz="quarter" idx="10"/>
          </p:nvPr>
        </p:nvSpPr>
        <p:spPr>
          <a:xfrm>
            <a:off x="1675925" y="718932"/>
            <a:ext cx="8348285" cy="1080495"/>
          </a:xfrm>
        </p:spPr>
        <p:txBody>
          <a:bodyPr/>
          <a:lstStyle/>
          <a:p>
            <a:r>
              <a:rPr lang="zh-CN" altLang="en-US" sz="1600" b="0" dirty="0">
                <a:latin typeface="+mn-ea"/>
                <a:ea typeface="+mn-ea"/>
              </a:rPr>
              <a:t>流程</a:t>
            </a:r>
            <a:r>
              <a:rPr lang="zh-CN" altLang="en-US" sz="1600" b="0" dirty="0" smtClean="0">
                <a:latin typeface="+mn-ea"/>
                <a:ea typeface="+mn-ea"/>
              </a:rPr>
              <a:t>调度平台由八台</a:t>
            </a:r>
            <a:r>
              <a:rPr lang="en-US" altLang="zh-CN" sz="1600" b="0" dirty="0" smtClean="0">
                <a:latin typeface="+mn-ea"/>
                <a:ea typeface="+mn-ea"/>
              </a:rPr>
              <a:t>X86 </a:t>
            </a:r>
            <a:r>
              <a:rPr lang="zh-CN" altLang="en-US" sz="1600" b="0" dirty="0" smtClean="0">
                <a:latin typeface="+mn-ea"/>
                <a:ea typeface="+mn-ea"/>
              </a:rPr>
              <a:t>服务器构成，服务器按照功能分为两类</a:t>
            </a:r>
            <a:endParaRPr lang="en-US" altLang="zh-CN" sz="1600" b="0" dirty="0" smtClean="0">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sz="1600" kern="1200" dirty="0">
                <a:solidFill>
                  <a:schemeClr val="tx1">
                    <a:lumMod val="50000"/>
                    <a:lumOff val="50000"/>
                  </a:schemeClr>
                </a:solidFill>
                <a:latin typeface="+mn-ea"/>
                <a:ea typeface="+mn-ea"/>
                <a:cs typeface="+mn-cs"/>
              </a:rPr>
              <a:t>两台</a:t>
            </a:r>
            <a:r>
              <a:rPr lang="en-US" altLang="zh-CN" sz="1600" kern="1200" dirty="0">
                <a:solidFill>
                  <a:schemeClr val="tx1">
                    <a:lumMod val="50000"/>
                    <a:lumOff val="50000"/>
                  </a:schemeClr>
                </a:solidFill>
                <a:latin typeface="+mn-ea"/>
                <a:ea typeface="+mn-ea"/>
                <a:cs typeface="+mn-cs"/>
              </a:rPr>
              <a:t>X86 </a:t>
            </a:r>
            <a:r>
              <a:rPr lang="zh-CN" altLang="en-US" sz="1600" kern="1200" dirty="0">
                <a:solidFill>
                  <a:schemeClr val="tx1">
                    <a:lumMod val="50000"/>
                    <a:lumOff val="50000"/>
                  </a:schemeClr>
                </a:solidFill>
                <a:latin typeface="+mn-ea"/>
                <a:ea typeface="+mn-ea"/>
                <a:cs typeface="+mn-cs"/>
              </a:rPr>
              <a:t>服务器部署</a:t>
            </a:r>
            <a:r>
              <a:rPr lang="en-US" altLang="zh-CN" sz="1600" kern="1200" dirty="0">
                <a:solidFill>
                  <a:schemeClr val="tx1">
                    <a:lumMod val="50000"/>
                    <a:lumOff val="50000"/>
                  </a:schemeClr>
                </a:solidFill>
                <a:latin typeface="+mn-ea"/>
                <a:ea typeface="+mn-ea"/>
                <a:cs typeface="+mn-cs"/>
              </a:rPr>
              <a:t>MySQL</a:t>
            </a:r>
            <a:r>
              <a:rPr lang="zh-CN" altLang="en-US" sz="1600" kern="1200" dirty="0">
                <a:solidFill>
                  <a:schemeClr val="tx1">
                    <a:lumMod val="50000"/>
                    <a:lumOff val="50000"/>
                  </a:schemeClr>
                </a:solidFill>
                <a:latin typeface="+mn-ea"/>
                <a:ea typeface="+mn-ea"/>
                <a:cs typeface="+mn-cs"/>
              </a:rPr>
              <a:t>数据库集群，存储流程调度元数据</a:t>
            </a:r>
            <a:endParaRPr lang="en-US" altLang="zh-CN" sz="1600" kern="1200" dirty="0">
              <a:solidFill>
                <a:schemeClr val="tx1">
                  <a:lumMod val="50000"/>
                  <a:lumOff val="50000"/>
                </a:schemeClr>
              </a:solidFill>
              <a:latin typeface="+mn-ea"/>
              <a:ea typeface="+mn-ea"/>
              <a:cs typeface="+mn-cs"/>
            </a:endParaRPr>
          </a:p>
          <a:p>
            <a:pPr marL="450850" lvl="1" indent="-177800" defTabSz="714375">
              <a:spcAft>
                <a:spcPct val="5000"/>
              </a:spcAft>
              <a:buClr>
                <a:srgbClr val="EE8A04"/>
              </a:buClr>
              <a:buSzPct val="80000"/>
              <a:buFont typeface="Wingdings" pitchFamily="2" charset="2"/>
              <a:buChar char="v"/>
              <a:defRPr/>
            </a:pPr>
            <a:r>
              <a:rPr lang="zh-CN" altLang="en-US" sz="1600" kern="1200" dirty="0">
                <a:solidFill>
                  <a:schemeClr val="tx1">
                    <a:lumMod val="50000"/>
                    <a:lumOff val="50000"/>
                  </a:schemeClr>
                </a:solidFill>
                <a:latin typeface="+mn-ea"/>
                <a:ea typeface="+mn-ea"/>
                <a:cs typeface="+mn-cs"/>
              </a:rPr>
              <a:t>六台</a:t>
            </a:r>
            <a:r>
              <a:rPr lang="en-US" altLang="zh-CN" sz="1600" kern="1200" dirty="0">
                <a:solidFill>
                  <a:schemeClr val="tx1">
                    <a:lumMod val="50000"/>
                    <a:lumOff val="50000"/>
                  </a:schemeClr>
                </a:solidFill>
                <a:latin typeface="+mn-ea"/>
                <a:ea typeface="+mn-ea"/>
                <a:cs typeface="+mn-cs"/>
              </a:rPr>
              <a:t>X86 </a:t>
            </a:r>
            <a:r>
              <a:rPr lang="zh-CN" altLang="en-US" sz="1600" kern="1200" dirty="0">
                <a:solidFill>
                  <a:schemeClr val="tx1">
                    <a:lumMod val="50000"/>
                    <a:lumOff val="50000"/>
                  </a:schemeClr>
                </a:solidFill>
                <a:latin typeface="+mn-ea"/>
                <a:ea typeface="+mn-ea"/>
                <a:cs typeface="+mn-cs"/>
              </a:rPr>
              <a:t>服务器部署流程调度引擎，负责各数据区数据处理流程调度与运行</a:t>
            </a:r>
          </a:p>
        </p:txBody>
      </p:sp>
      <p:grpSp>
        <p:nvGrpSpPr>
          <p:cNvPr id="150" name="组合 149"/>
          <p:cNvGrpSpPr/>
          <p:nvPr/>
        </p:nvGrpSpPr>
        <p:grpSpPr>
          <a:xfrm>
            <a:off x="1941701" y="1806658"/>
            <a:ext cx="2016000" cy="1872858"/>
            <a:chOff x="992069" y="1871460"/>
            <a:chExt cx="1728192" cy="1872858"/>
          </a:xfrm>
        </p:grpSpPr>
        <p:sp>
          <p:nvSpPr>
            <p:cNvPr id="33" name="Rectangle 116"/>
            <p:cNvSpPr>
              <a:spLocks noChangeArrowheads="1"/>
            </p:cNvSpPr>
            <p:nvPr/>
          </p:nvSpPr>
          <p:spPr bwMode="auto">
            <a:xfrm>
              <a:off x="992069" y="3489507"/>
              <a:ext cx="864000" cy="254811"/>
            </a:xfrm>
            <a:prstGeom prst="rect">
              <a:avLst/>
            </a:prstGeom>
            <a:solidFill>
              <a:srgbClr val="C0C0C0"/>
            </a:solidFill>
            <a:ln w="9525">
              <a:solidFill>
                <a:schemeClr val="tx1"/>
              </a:solidFill>
              <a:miter lim="800000"/>
              <a:headEnd/>
              <a:tailEnd/>
            </a:ln>
            <a:effectLst/>
          </p:spPr>
          <p:txBody>
            <a:bodyPr wrap="none" anchor="ctr"/>
            <a:lstStyle/>
            <a:p>
              <a:endParaRPr lang="en-US">
                <a:latin typeface="+mn-ea"/>
                <a:ea typeface="+mn-ea"/>
              </a:endParaRPr>
            </a:p>
          </p:txBody>
        </p:sp>
        <p:sp>
          <p:nvSpPr>
            <p:cNvPr id="34" name="Rectangle 117"/>
            <p:cNvSpPr>
              <a:spLocks noChangeArrowheads="1"/>
            </p:cNvSpPr>
            <p:nvPr/>
          </p:nvSpPr>
          <p:spPr bwMode="auto">
            <a:xfrm>
              <a:off x="1856165" y="3489507"/>
              <a:ext cx="864000" cy="254811"/>
            </a:xfrm>
            <a:prstGeom prst="rect">
              <a:avLst/>
            </a:prstGeom>
            <a:solidFill>
              <a:srgbClr val="C0C0C0"/>
            </a:solidFill>
            <a:ln w="9525">
              <a:solidFill>
                <a:schemeClr val="tx1"/>
              </a:solidFill>
              <a:miter lim="800000"/>
              <a:headEnd/>
              <a:tailEnd/>
            </a:ln>
            <a:effectLst/>
          </p:spPr>
          <p:txBody>
            <a:bodyPr wrap="none" anchor="ctr"/>
            <a:lstStyle/>
            <a:p>
              <a:endParaRPr lang="en-US">
                <a:latin typeface="+mn-ea"/>
                <a:ea typeface="+mn-ea"/>
              </a:endParaRPr>
            </a:p>
          </p:txBody>
        </p:sp>
        <p:sp>
          <p:nvSpPr>
            <p:cNvPr id="35" name="Rectangle 408"/>
            <p:cNvSpPr/>
            <p:nvPr/>
          </p:nvSpPr>
          <p:spPr>
            <a:xfrm>
              <a:off x="992069" y="2159592"/>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Task Automation</a:t>
              </a:r>
              <a:endParaRPr lang="en-US" altLang="zh-CN" sz="1400" baseline="-25000" dirty="0">
                <a:solidFill>
                  <a:srgbClr val="0A1738"/>
                </a:solidFill>
                <a:latin typeface="+mn-ea"/>
                <a:ea typeface="+mn-ea"/>
              </a:endParaRPr>
            </a:p>
          </p:txBody>
        </p:sp>
        <p:sp>
          <p:nvSpPr>
            <p:cNvPr id="37" name="Rectangle 410"/>
            <p:cNvSpPr/>
            <p:nvPr/>
          </p:nvSpPr>
          <p:spPr>
            <a:xfrm>
              <a:off x="992069" y="268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Perl Runtime</a:t>
              </a:r>
              <a:endParaRPr lang="en-US" altLang="zh-CN" sz="1400" dirty="0">
                <a:solidFill>
                  <a:srgbClr val="0A1738"/>
                </a:solidFill>
                <a:latin typeface="+mn-ea"/>
                <a:ea typeface="+mn-ea"/>
              </a:endParaRPr>
            </a:p>
          </p:txBody>
        </p:sp>
        <p:sp>
          <p:nvSpPr>
            <p:cNvPr id="38" name="Rectangle 411"/>
            <p:cNvSpPr/>
            <p:nvPr/>
          </p:nvSpPr>
          <p:spPr>
            <a:xfrm>
              <a:off x="992069" y="241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Hadoop Hive</a:t>
              </a:r>
              <a:endParaRPr lang="en-US" altLang="zh-CN" sz="1400" dirty="0">
                <a:solidFill>
                  <a:srgbClr val="0A1738"/>
                </a:solidFill>
                <a:latin typeface="+mn-ea"/>
                <a:ea typeface="+mn-ea"/>
              </a:endParaRPr>
            </a:p>
          </p:txBody>
        </p:sp>
        <p:sp>
          <p:nvSpPr>
            <p:cNvPr id="39" name="Rectangle 412"/>
            <p:cNvSpPr/>
            <p:nvPr/>
          </p:nvSpPr>
          <p:spPr>
            <a:xfrm>
              <a:off x="992069" y="322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err="1">
                  <a:solidFill>
                    <a:srgbClr val="0A1738"/>
                  </a:solidFill>
                  <a:latin typeface="+mn-ea"/>
                </a:rPr>
                <a:t>Redhat</a:t>
              </a:r>
              <a:r>
                <a:rPr lang="en-US" altLang="zh-CN" sz="1400" dirty="0">
                  <a:solidFill>
                    <a:srgbClr val="0A1738"/>
                  </a:solidFill>
                  <a:latin typeface="+mn-ea"/>
                </a:rPr>
                <a:t> Linux</a:t>
              </a:r>
            </a:p>
          </p:txBody>
        </p:sp>
        <p:sp>
          <p:nvSpPr>
            <p:cNvPr id="40" name="Rectangle 413"/>
            <p:cNvSpPr/>
            <p:nvPr/>
          </p:nvSpPr>
          <p:spPr>
            <a:xfrm>
              <a:off x="992069" y="295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MySQL Client</a:t>
              </a:r>
              <a:endParaRPr lang="en-US" altLang="zh-CN" sz="1400" dirty="0">
                <a:solidFill>
                  <a:srgbClr val="0A1738"/>
                </a:solidFill>
                <a:latin typeface="+mn-ea"/>
                <a:ea typeface="+mn-ea"/>
              </a:endParaRPr>
            </a:p>
          </p:txBody>
        </p:sp>
        <p:sp>
          <p:nvSpPr>
            <p:cNvPr id="149" name="Rectangle 179"/>
            <p:cNvSpPr/>
            <p:nvPr/>
          </p:nvSpPr>
          <p:spPr>
            <a:xfrm>
              <a:off x="992070" y="1871460"/>
              <a:ext cx="1728096" cy="288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400" dirty="0" smtClean="0">
                  <a:solidFill>
                    <a:srgbClr val="0A1738"/>
                  </a:solidFill>
                  <a:latin typeface="+mn-ea"/>
                  <a:ea typeface="+mn-ea"/>
                </a:rPr>
                <a:t>临时</a:t>
              </a:r>
              <a:r>
                <a:rPr lang="en-US" altLang="zh-CN" sz="1400" dirty="0" smtClean="0">
                  <a:solidFill>
                    <a:srgbClr val="0A1738"/>
                  </a:solidFill>
                  <a:latin typeface="+mn-ea"/>
                  <a:ea typeface="+mn-ea"/>
                </a:rPr>
                <a:t>/</a:t>
              </a:r>
              <a:r>
                <a:rPr lang="zh-CN" altLang="en-US" sz="1400" dirty="0" smtClean="0">
                  <a:solidFill>
                    <a:srgbClr val="0A1738"/>
                  </a:solidFill>
                  <a:latin typeface="+mn-ea"/>
                  <a:ea typeface="+mn-ea"/>
                </a:rPr>
                <a:t>归档区调度服务器</a:t>
              </a:r>
              <a:r>
                <a:rPr lang="en-US" altLang="zh-CN" sz="1400" baseline="-25000" dirty="0" smtClean="0">
                  <a:solidFill>
                    <a:srgbClr val="0A1738"/>
                  </a:solidFill>
                  <a:latin typeface="+mn-ea"/>
                  <a:ea typeface="+mn-ea"/>
                </a:rPr>
                <a:t>1</a:t>
              </a:r>
              <a:endParaRPr lang="en-US" altLang="zh-CN" sz="1400" baseline="-25000" dirty="0">
                <a:solidFill>
                  <a:srgbClr val="0A1738"/>
                </a:solidFill>
                <a:latin typeface="+mn-ea"/>
                <a:ea typeface="+mn-ea"/>
              </a:endParaRPr>
            </a:p>
          </p:txBody>
        </p:sp>
      </p:grpSp>
      <p:grpSp>
        <p:nvGrpSpPr>
          <p:cNvPr id="151" name="组合 150"/>
          <p:cNvGrpSpPr/>
          <p:nvPr/>
        </p:nvGrpSpPr>
        <p:grpSpPr>
          <a:xfrm>
            <a:off x="6695879" y="1806658"/>
            <a:ext cx="2016000" cy="1872858"/>
            <a:chOff x="992069" y="1871460"/>
            <a:chExt cx="1728192" cy="1872858"/>
          </a:xfrm>
        </p:grpSpPr>
        <p:sp>
          <p:nvSpPr>
            <p:cNvPr id="152" name="Rectangle 116"/>
            <p:cNvSpPr>
              <a:spLocks noChangeArrowheads="1"/>
            </p:cNvSpPr>
            <p:nvPr/>
          </p:nvSpPr>
          <p:spPr bwMode="auto">
            <a:xfrm>
              <a:off x="992069" y="3489507"/>
              <a:ext cx="864000" cy="254811"/>
            </a:xfrm>
            <a:prstGeom prst="rect">
              <a:avLst/>
            </a:prstGeom>
            <a:solidFill>
              <a:srgbClr val="C0C0C0"/>
            </a:solidFill>
            <a:ln w="9525">
              <a:solidFill>
                <a:schemeClr val="tx1"/>
              </a:solidFill>
              <a:miter lim="800000"/>
              <a:headEnd/>
              <a:tailEnd/>
            </a:ln>
            <a:effectLst/>
          </p:spPr>
          <p:txBody>
            <a:bodyPr wrap="none" anchor="ctr"/>
            <a:lstStyle/>
            <a:p>
              <a:endParaRPr lang="en-US">
                <a:latin typeface="+mn-ea"/>
                <a:ea typeface="+mn-ea"/>
              </a:endParaRPr>
            </a:p>
          </p:txBody>
        </p:sp>
        <p:sp>
          <p:nvSpPr>
            <p:cNvPr id="153" name="Rectangle 117"/>
            <p:cNvSpPr>
              <a:spLocks noChangeArrowheads="1"/>
            </p:cNvSpPr>
            <p:nvPr/>
          </p:nvSpPr>
          <p:spPr bwMode="auto">
            <a:xfrm>
              <a:off x="1856165" y="3489507"/>
              <a:ext cx="864000" cy="254811"/>
            </a:xfrm>
            <a:prstGeom prst="rect">
              <a:avLst/>
            </a:prstGeom>
            <a:solidFill>
              <a:srgbClr val="C0C0C0"/>
            </a:solidFill>
            <a:ln w="9525">
              <a:solidFill>
                <a:schemeClr val="tx1"/>
              </a:solidFill>
              <a:miter lim="800000"/>
              <a:headEnd/>
              <a:tailEnd/>
            </a:ln>
            <a:effectLst/>
          </p:spPr>
          <p:txBody>
            <a:bodyPr wrap="none" anchor="ctr"/>
            <a:lstStyle/>
            <a:p>
              <a:endParaRPr lang="en-US">
                <a:latin typeface="+mn-ea"/>
                <a:ea typeface="+mn-ea"/>
              </a:endParaRPr>
            </a:p>
          </p:txBody>
        </p:sp>
        <p:sp>
          <p:nvSpPr>
            <p:cNvPr id="154" name="Rectangle 408"/>
            <p:cNvSpPr/>
            <p:nvPr/>
          </p:nvSpPr>
          <p:spPr>
            <a:xfrm>
              <a:off x="992069" y="2159592"/>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Task Automation</a:t>
              </a:r>
              <a:endParaRPr lang="en-US" altLang="zh-CN" sz="1400" baseline="-25000" dirty="0">
                <a:solidFill>
                  <a:srgbClr val="0A1738"/>
                </a:solidFill>
                <a:latin typeface="+mn-ea"/>
                <a:ea typeface="+mn-ea"/>
              </a:endParaRPr>
            </a:p>
          </p:txBody>
        </p:sp>
        <p:sp>
          <p:nvSpPr>
            <p:cNvPr id="155" name="Rectangle 410"/>
            <p:cNvSpPr/>
            <p:nvPr/>
          </p:nvSpPr>
          <p:spPr>
            <a:xfrm>
              <a:off x="992069" y="268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Perl Runtime</a:t>
              </a:r>
              <a:endParaRPr lang="en-US" altLang="zh-CN" sz="1400" dirty="0">
                <a:solidFill>
                  <a:srgbClr val="0A1738"/>
                </a:solidFill>
                <a:latin typeface="+mn-ea"/>
                <a:ea typeface="+mn-ea"/>
              </a:endParaRPr>
            </a:p>
          </p:txBody>
        </p:sp>
        <p:sp>
          <p:nvSpPr>
            <p:cNvPr id="156" name="Rectangle 411"/>
            <p:cNvSpPr/>
            <p:nvPr/>
          </p:nvSpPr>
          <p:spPr>
            <a:xfrm>
              <a:off x="992069" y="241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Hadoop Hive</a:t>
              </a:r>
              <a:endParaRPr lang="en-US" altLang="zh-CN" sz="1400" dirty="0">
                <a:solidFill>
                  <a:srgbClr val="0A1738"/>
                </a:solidFill>
                <a:latin typeface="+mn-ea"/>
                <a:ea typeface="+mn-ea"/>
              </a:endParaRPr>
            </a:p>
          </p:txBody>
        </p:sp>
        <p:sp>
          <p:nvSpPr>
            <p:cNvPr id="157" name="Rectangle 412"/>
            <p:cNvSpPr/>
            <p:nvPr/>
          </p:nvSpPr>
          <p:spPr>
            <a:xfrm>
              <a:off x="992069" y="322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err="1">
                  <a:solidFill>
                    <a:srgbClr val="0A1738"/>
                  </a:solidFill>
                  <a:latin typeface="+mn-ea"/>
                </a:rPr>
                <a:t>Redhat</a:t>
              </a:r>
              <a:r>
                <a:rPr lang="en-US" altLang="zh-CN" sz="1400" dirty="0">
                  <a:solidFill>
                    <a:srgbClr val="0A1738"/>
                  </a:solidFill>
                  <a:latin typeface="+mn-ea"/>
                </a:rPr>
                <a:t> Linux</a:t>
              </a:r>
            </a:p>
          </p:txBody>
        </p:sp>
        <p:sp>
          <p:nvSpPr>
            <p:cNvPr id="158" name="Rectangle 413"/>
            <p:cNvSpPr/>
            <p:nvPr/>
          </p:nvSpPr>
          <p:spPr>
            <a:xfrm>
              <a:off x="992069" y="295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MySQL Client</a:t>
              </a:r>
              <a:endParaRPr lang="en-US" altLang="zh-CN" sz="1400" dirty="0">
                <a:solidFill>
                  <a:srgbClr val="0A1738"/>
                </a:solidFill>
                <a:latin typeface="+mn-ea"/>
                <a:ea typeface="+mn-ea"/>
              </a:endParaRPr>
            </a:p>
          </p:txBody>
        </p:sp>
        <p:sp>
          <p:nvSpPr>
            <p:cNvPr id="159" name="Rectangle 179"/>
            <p:cNvSpPr/>
            <p:nvPr/>
          </p:nvSpPr>
          <p:spPr>
            <a:xfrm>
              <a:off x="992070" y="1871460"/>
              <a:ext cx="1728096" cy="288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400" dirty="0" smtClean="0">
                  <a:solidFill>
                    <a:srgbClr val="0A1738"/>
                  </a:solidFill>
                  <a:latin typeface="+mn-ea"/>
                  <a:ea typeface="+mn-ea"/>
                </a:rPr>
                <a:t>贴源区调度服务器</a:t>
              </a:r>
              <a:endParaRPr lang="en-US" altLang="zh-CN" sz="1400" dirty="0">
                <a:solidFill>
                  <a:srgbClr val="0A1738"/>
                </a:solidFill>
                <a:latin typeface="+mn-ea"/>
                <a:ea typeface="+mn-ea"/>
              </a:endParaRPr>
            </a:p>
          </p:txBody>
        </p:sp>
      </p:grpSp>
      <p:grpSp>
        <p:nvGrpSpPr>
          <p:cNvPr id="160" name="组合 159"/>
          <p:cNvGrpSpPr/>
          <p:nvPr/>
        </p:nvGrpSpPr>
        <p:grpSpPr>
          <a:xfrm>
            <a:off x="9000935" y="1806658"/>
            <a:ext cx="2016000" cy="1872858"/>
            <a:chOff x="992069" y="1871460"/>
            <a:chExt cx="1728192" cy="1872858"/>
          </a:xfrm>
        </p:grpSpPr>
        <p:sp>
          <p:nvSpPr>
            <p:cNvPr id="161" name="Rectangle 116"/>
            <p:cNvSpPr>
              <a:spLocks noChangeArrowheads="1"/>
            </p:cNvSpPr>
            <p:nvPr/>
          </p:nvSpPr>
          <p:spPr bwMode="auto">
            <a:xfrm>
              <a:off x="992069" y="3489507"/>
              <a:ext cx="864000" cy="254811"/>
            </a:xfrm>
            <a:prstGeom prst="rect">
              <a:avLst/>
            </a:prstGeom>
            <a:solidFill>
              <a:srgbClr val="C0C0C0"/>
            </a:solidFill>
            <a:ln w="9525">
              <a:solidFill>
                <a:schemeClr val="tx1"/>
              </a:solidFill>
              <a:miter lim="800000"/>
              <a:headEnd/>
              <a:tailEnd/>
            </a:ln>
            <a:effectLst/>
          </p:spPr>
          <p:txBody>
            <a:bodyPr wrap="none" anchor="ctr"/>
            <a:lstStyle/>
            <a:p>
              <a:endParaRPr lang="en-US">
                <a:latin typeface="+mn-ea"/>
                <a:ea typeface="+mn-ea"/>
              </a:endParaRPr>
            </a:p>
          </p:txBody>
        </p:sp>
        <p:sp>
          <p:nvSpPr>
            <p:cNvPr id="162" name="Rectangle 117"/>
            <p:cNvSpPr>
              <a:spLocks noChangeArrowheads="1"/>
            </p:cNvSpPr>
            <p:nvPr/>
          </p:nvSpPr>
          <p:spPr bwMode="auto">
            <a:xfrm>
              <a:off x="1856165" y="3489507"/>
              <a:ext cx="864000" cy="254811"/>
            </a:xfrm>
            <a:prstGeom prst="rect">
              <a:avLst/>
            </a:prstGeom>
            <a:solidFill>
              <a:srgbClr val="C0C0C0"/>
            </a:solidFill>
            <a:ln w="9525">
              <a:solidFill>
                <a:schemeClr val="tx1"/>
              </a:solidFill>
              <a:miter lim="800000"/>
              <a:headEnd/>
              <a:tailEnd/>
            </a:ln>
            <a:effectLst/>
          </p:spPr>
          <p:txBody>
            <a:bodyPr wrap="none" anchor="ctr"/>
            <a:lstStyle/>
            <a:p>
              <a:endParaRPr lang="en-US">
                <a:latin typeface="+mn-ea"/>
                <a:ea typeface="+mn-ea"/>
              </a:endParaRPr>
            </a:p>
          </p:txBody>
        </p:sp>
        <p:sp>
          <p:nvSpPr>
            <p:cNvPr id="163" name="Rectangle 408"/>
            <p:cNvSpPr/>
            <p:nvPr/>
          </p:nvSpPr>
          <p:spPr>
            <a:xfrm>
              <a:off x="992069" y="2159592"/>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Task Automation</a:t>
              </a:r>
              <a:endParaRPr lang="en-US" altLang="zh-CN" sz="1400" baseline="-25000" dirty="0">
                <a:solidFill>
                  <a:srgbClr val="0A1738"/>
                </a:solidFill>
                <a:latin typeface="+mn-ea"/>
                <a:ea typeface="+mn-ea"/>
              </a:endParaRPr>
            </a:p>
          </p:txBody>
        </p:sp>
        <p:sp>
          <p:nvSpPr>
            <p:cNvPr id="164" name="Rectangle 410"/>
            <p:cNvSpPr/>
            <p:nvPr/>
          </p:nvSpPr>
          <p:spPr>
            <a:xfrm>
              <a:off x="992069" y="268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Perl Runtime</a:t>
              </a:r>
              <a:endParaRPr lang="en-US" altLang="zh-CN" sz="1400" dirty="0">
                <a:solidFill>
                  <a:srgbClr val="0A1738"/>
                </a:solidFill>
                <a:latin typeface="+mn-ea"/>
                <a:ea typeface="+mn-ea"/>
              </a:endParaRPr>
            </a:p>
          </p:txBody>
        </p:sp>
        <p:sp>
          <p:nvSpPr>
            <p:cNvPr id="165" name="Rectangle 411"/>
            <p:cNvSpPr/>
            <p:nvPr/>
          </p:nvSpPr>
          <p:spPr>
            <a:xfrm>
              <a:off x="992069" y="241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Hadoop Hive</a:t>
              </a:r>
              <a:endParaRPr lang="en-US" altLang="zh-CN" sz="1400" dirty="0">
                <a:solidFill>
                  <a:srgbClr val="0A1738"/>
                </a:solidFill>
                <a:latin typeface="+mn-ea"/>
                <a:ea typeface="+mn-ea"/>
              </a:endParaRPr>
            </a:p>
          </p:txBody>
        </p:sp>
        <p:sp>
          <p:nvSpPr>
            <p:cNvPr id="166" name="Rectangle 412"/>
            <p:cNvSpPr/>
            <p:nvPr/>
          </p:nvSpPr>
          <p:spPr>
            <a:xfrm>
              <a:off x="992069" y="322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err="1">
                  <a:solidFill>
                    <a:srgbClr val="0A1738"/>
                  </a:solidFill>
                  <a:latin typeface="+mn-ea"/>
                </a:rPr>
                <a:t>Redhat</a:t>
              </a:r>
              <a:r>
                <a:rPr lang="en-US" altLang="zh-CN" sz="1400" dirty="0">
                  <a:solidFill>
                    <a:srgbClr val="0A1738"/>
                  </a:solidFill>
                  <a:latin typeface="+mn-ea"/>
                </a:rPr>
                <a:t> Linux</a:t>
              </a:r>
            </a:p>
          </p:txBody>
        </p:sp>
        <p:sp>
          <p:nvSpPr>
            <p:cNvPr id="167" name="Rectangle 413"/>
            <p:cNvSpPr/>
            <p:nvPr/>
          </p:nvSpPr>
          <p:spPr>
            <a:xfrm>
              <a:off x="992069" y="295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MySQL Client</a:t>
              </a:r>
              <a:endParaRPr lang="en-US" altLang="zh-CN" sz="1400" dirty="0">
                <a:solidFill>
                  <a:srgbClr val="0A1738"/>
                </a:solidFill>
                <a:latin typeface="+mn-ea"/>
                <a:ea typeface="+mn-ea"/>
              </a:endParaRPr>
            </a:p>
          </p:txBody>
        </p:sp>
        <p:sp>
          <p:nvSpPr>
            <p:cNvPr id="168" name="Rectangle 179"/>
            <p:cNvSpPr/>
            <p:nvPr/>
          </p:nvSpPr>
          <p:spPr>
            <a:xfrm>
              <a:off x="992070" y="1871460"/>
              <a:ext cx="1728096" cy="288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400" dirty="0" smtClean="0">
                  <a:solidFill>
                    <a:srgbClr val="0A1738"/>
                  </a:solidFill>
                  <a:latin typeface="+mn-ea"/>
                  <a:ea typeface="+mn-ea"/>
                </a:rPr>
                <a:t>汇总区调度服务器</a:t>
              </a:r>
              <a:endParaRPr lang="en-US" altLang="zh-CN" sz="1400" dirty="0">
                <a:solidFill>
                  <a:srgbClr val="0A1738"/>
                </a:solidFill>
                <a:latin typeface="+mn-ea"/>
                <a:ea typeface="+mn-ea"/>
              </a:endParaRPr>
            </a:p>
          </p:txBody>
        </p:sp>
      </p:grpSp>
      <p:grpSp>
        <p:nvGrpSpPr>
          <p:cNvPr id="178" name="组合 177"/>
          <p:cNvGrpSpPr/>
          <p:nvPr/>
        </p:nvGrpSpPr>
        <p:grpSpPr>
          <a:xfrm>
            <a:off x="4391748" y="1799427"/>
            <a:ext cx="2016000" cy="1872858"/>
            <a:chOff x="992069" y="1871460"/>
            <a:chExt cx="1728192" cy="1872858"/>
          </a:xfrm>
        </p:grpSpPr>
        <p:sp>
          <p:nvSpPr>
            <p:cNvPr id="179" name="Rectangle 116"/>
            <p:cNvSpPr>
              <a:spLocks noChangeArrowheads="1"/>
            </p:cNvSpPr>
            <p:nvPr/>
          </p:nvSpPr>
          <p:spPr bwMode="auto">
            <a:xfrm>
              <a:off x="992069" y="3489507"/>
              <a:ext cx="864000" cy="254811"/>
            </a:xfrm>
            <a:prstGeom prst="rect">
              <a:avLst/>
            </a:prstGeom>
            <a:solidFill>
              <a:srgbClr val="C0C0C0"/>
            </a:solidFill>
            <a:ln w="9525">
              <a:solidFill>
                <a:schemeClr val="tx1"/>
              </a:solidFill>
              <a:miter lim="800000"/>
              <a:headEnd/>
              <a:tailEnd/>
            </a:ln>
            <a:effectLst/>
          </p:spPr>
          <p:txBody>
            <a:bodyPr wrap="none" anchor="ctr"/>
            <a:lstStyle/>
            <a:p>
              <a:endParaRPr lang="en-US">
                <a:latin typeface="+mn-ea"/>
                <a:ea typeface="+mn-ea"/>
              </a:endParaRPr>
            </a:p>
          </p:txBody>
        </p:sp>
        <p:sp>
          <p:nvSpPr>
            <p:cNvPr id="180" name="Rectangle 117"/>
            <p:cNvSpPr>
              <a:spLocks noChangeArrowheads="1"/>
            </p:cNvSpPr>
            <p:nvPr/>
          </p:nvSpPr>
          <p:spPr bwMode="auto">
            <a:xfrm>
              <a:off x="1856165" y="3489507"/>
              <a:ext cx="864000" cy="254811"/>
            </a:xfrm>
            <a:prstGeom prst="rect">
              <a:avLst/>
            </a:prstGeom>
            <a:solidFill>
              <a:srgbClr val="C0C0C0"/>
            </a:solidFill>
            <a:ln w="9525">
              <a:solidFill>
                <a:schemeClr val="tx1"/>
              </a:solidFill>
              <a:miter lim="800000"/>
              <a:headEnd/>
              <a:tailEnd/>
            </a:ln>
            <a:effectLst/>
          </p:spPr>
          <p:txBody>
            <a:bodyPr wrap="none" anchor="ctr"/>
            <a:lstStyle/>
            <a:p>
              <a:endParaRPr lang="en-US">
                <a:latin typeface="+mn-ea"/>
                <a:ea typeface="+mn-ea"/>
              </a:endParaRPr>
            </a:p>
          </p:txBody>
        </p:sp>
        <p:sp>
          <p:nvSpPr>
            <p:cNvPr id="181" name="Rectangle 408"/>
            <p:cNvSpPr/>
            <p:nvPr/>
          </p:nvSpPr>
          <p:spPr>
            <a:xfrm>
              <a:off x="992069" y="2159592"/>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Task Automation</a:t>
              </a:r>
              <a:endParaRPr lang="en-US" altLang="zh-CN" sz="1400" baseline="-25000" dirty="0">
                <a:solidFill>
                  <a:srgbClr val="0A1738"/>
                </a:solidFill>
                <a:latin typeface="+mn-ea"/>
                <a:ea typeface="+mn-ea"/>
              </a:endParaRPr>
            </a:p>
          </p:txBody>
        </p:sp>
        <p:sp>
          <p:nvSpPr>
            <p:cNvPr id="182" name="Rectangle 410"/>
            <p:cNvSpPr/>
            <p:nvPr/>
          </p:nvSpPr>
          <p:spPr>
            <a:xfrm>
              <a:off x="992069" y="268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Perl Runtime</a:t>
              </a:r>
              <a:endParaRPr lang="en-US" altLang="zh-CN" sz="1400" dirty="0">
                <a:solidFill>
                  <a:srgbClr val="0A1738"/>
                </a:solidFill>
                <a:latin typeface="+mn-ea"/>
                <a:ea typeface="+mn-ea"/>
              </a:endParaRPr>
            </a:p>
          </p:txBody>
        </p:sp>
        <p:sp>
          <p:nvSpPr>
            <p:cNvPr id="183" name="Rectangle 411"/>
            <p:cNvSpPr/>
            <p:nvPr/>
          </p:nvSpPr>
          <p:spPr>
            <a:xfrm>
              <a:off x="992069" y="241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Hadoop Hive</a:t>
              </a:r>
              <a:endParaRPr lang="en-US" altLang="zh-CN" sz="1400" dirty="0">
                <a:solidFill>
                  <a:srgbClr val="0A1738"/>
                </a:solidFill>
                <a:latin typeface="+mn-ea"/>
                <a:ea typeface="+mn-ea"/>
              </a:endParaRPr>
            </a:p>
          </p:txBody>
        </p:sp>
        <p:sp>
          <p:nvSpPr>
            <p:cNvPr id="184" name="Rectangle 412"/>
            <p:cNvSpPr/>
            <p:nvPr/>
          </p:nvSpPr>
          <p:spPr>
            <a:xfrm>
              <a:off x="992069" y="322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err="1">
                  <a:solidFill>
                    <a:srgbClr val="0A1738"/>
                  </a:solidFill>
                  <a:latin typeface="+mn-ea"/>
                </a:rPr>
                <a:t>Redhat</a:t>
              </a:r>
              <a:r>
                <a:rPr lang="en-US" altLang="zh-CN" sz="1400" dirty="0">
                  <a:solidFill>
                    <a:srgbClr val="0A1738"/>
                  </a:solidFill>
                  <a:latin typeface="+mn-ea"/>
                </a:rPr>
                <a:t> Linux</a:t>
              </a:r>
            </a:p>
          </p:txBody>
        </p:sp>
        <p:sp>
          <p:nvSpPr>
            <p:cNvPr id="185" name="Rectangle 413"/>
            <p:cNvSpPr/>
            <p:nvPr/>
          </p:nvSpPr>
          <p:spPr>
            <a:xfrm>
              <a:off x="992069" y="2952230"/>
              <a:ext cx="1728192" cy="270000"/>
            </a:xfrm>
            <a:prstGeom prst="rect">
              <a:avLst/>
            </a:prstGeom>
            <a:solidFill>
              <a:srgbClr val="F8F8F8"/>
            </a:solidFill>
            <a:ln w="9525">
              <a:solidFill>
                <a:schemeClr val="tx1"/>
              </a:solidFill>
              <a:miter lim="800000"/>
              <a:headEnd/>
              <a:tailEnd/>
            </a:ln>
            <a:effectLst/>
          </p:spPr>
          <p:txBody>
            <a:bodyPr wrap="none" anchor="ctr"/>
            <a:lstStyle/>
            <a:p>
              <a:pPr algn="ctr"/>
              <a:r>
                <a:rPr lang="en-US" altLang="zh-CN" sz="1400" dirty="0" smtClean="0">
                  <a:solidFill>
                    <a:srgbClr val="0A1738"/>
                  </a:solidFill>
                  <a:latin typeface="+mn-ea"/>
                  <a:ea typeface="+mn-ea"/>
                </a:rPr>
                <a:t>MySQL Client</a:t>
              </a:r>
              <a:endParaRPr lang="en-US" altLang="zh-CN" sz="1400" dirty="0">
                <a:solidFill>
                  <a:srgbClr val="0A1738"/>
                </a:solidFill>
                <a:latin typeface="+mn-ea"/>
                <a:ea typeface="+mn-ea"/>
              </a:endParaRPr>
            </a:p>
          </p:txBody>
        </p:sp>
        <p:sp>
          <p:nvSpPr>
            <p:cNvPr id="186" name="Rectangle 179"/>
            <p:cNvSpPr/>
            <p:nvPr/>
          </p:nvSpPr>
          <p:spPr>
            <a:xfrm>
              <a:off x="992070" y="1871460"/>
              <a:ext cx="1728096" cy="288000"/>
            </a:xfrm>
            <a:prstGeom prst="rect">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400" dirty="0" smtClean="0">
                  <a:solidFill>
                    <a:srgbClr val="0A1738"/>
                  </a:solidFill>
                  <a:latin typeface="+mn-ea"/>
                  <a:ea typeface="+mn-ea"/>
                </a:rPr>
                <a:t>临时</a:t>
              </a:r>
              <a:r>
                <a:rPr lang="en-US" altLang="zh-CN" sz="1400" dirty="0" smtClean="0">
                  <a:solidFill>
                    <a:srgbClr val="0A1738"/>
                  </a:solidFill>
                  <a:latin typeface="+mn-ea"/>
                  <a:ea typeface="+mn-ea"/>
                </a:rPr>
                <a:t>/</a:t>
              </a:r>
              <a:r>
                <a:rPr lang="zh-CN" altLang="en-US" sz="1400" dirty="0" smtClean="0">
                  <a:solidFill>
                    <a:srgbClr val="0A1738"/>
                  </a:solidFill>
                  <a:latin typeface="+mn-ea"/>
                  <a:ea typeface="+mn-ea"/>
                </a:rPr>
                <a:t>归档区调度服务器</a:t>
              </a:r>
              <a:r>
                <a:rPr lang="en-US" altLang="zh-CN" sz="1400" baseline="-25000" dirty="0" smtClean="0">
                  <a:solidFill>
                    <a:srgbClr val="0A1738"/>
                  </a:solidFill>
                  <a:latin typeface="+mn-ea"/>
                  <a:ea typeface="+mn-ea"/>
                </a:rPr>
                <a:t>4</a:t>
              </a:r>
              <a:endParaRPr lang="en-US" altLang="zh-CN" sz="1400" baseline="-25000" dirty="0">
                <a:solidFill>
                  <a:srgbClr val="0A1738"/>
                </a:solidFill>
                <a:latin typeface="+mn-ea"/>
                <a:ea typeface="+mn-ea"/>
              </a:endParaRPr>
            </a:p>
          </p:txBody>
        </p:sp>
      </p:grpSp>
      <p:sp>
        <p:nvSpPr>
          <p:cNvPr id="201" name="Rectangle 3"/>
          <p:cNvSpPr>
            <a:spLocks noChangeArrowheads="1"/>
          </p:cNvSpPr>
          <p:nvPr/>
        </p:nvSpPr>
        <p:spPr bwMode="auto">
          <a:xfrm>
            <a:off x="4492578" y="4602673"/>
            <a:ext cx="1844764" cy="483638"/>
          </a:xfrm>
          <a:prstGeom prst="rect">
            <a:avLst/>
          </a:prstGeom>
          <a:solidFill>
            <a:srgbClr val="F8F8F8"/>
          </a:solidFill>
          <a:ln w="9525">
            <a:solidFill>
              <a:schemeClr val="tx1"/>
            </a:solidFill>
            <a:miter lim="800000"/>
            <a:headEnd/>
            <a:tailEnd/>
          </a:ln>
          <a:effectLst/>
        </p:spPr>
        <p:txBody>
          <a:bodyPr wrap="none" anchor="ctr"/>
          <a:lstStyle/>
          <a:p>
            <a:pPr algn="ctr" eaLnBrk="1" hangingPunct="1"/>
            <a:endParaRPr lang="en-US" altLang="zh-CN" sz="1400" baseline="-25000" dirty="0">
              <a:solidFill>
                <a:srgbClr val="0A1738"/>
              </a:solidFill>
              <a:latin typeface="+mn-ea"/>
            </a:endParaRPr>
          </a:p>
        </p:txBody>
      </p:sp>
      <p:sp>
        <p:nvSpPr>
          <p:cNvPr id="202" name="Rectangle 116"/>
          <p:cNvSpPr>
            <a:spLocks noChangeArrowheads="1"/>
          </p:cNvSpPr>
          <p:nvPr/>
        </p:nvSpPr>
        <p:spPr bwMode="auto">
          <a:xfrm>
            <a:off x="4492578" y="4879792"/>
            <a:ext cx="922279" cy="206520"/>
          </a:xfrm>
          <a:prstGeom prst="rect">
            <a:avLst/>
          </a:prstGeom>
          <a:solidFill>
            <a:schemeClr val="bg2">
              <a:lumMod val="90000"/>
            </a:schemeClr>
          </a:solidFill>
          <a:ln w="9525">
            <a:solidFill>
              <a:schemeClr val="tx1"/>
            </a:solidFill>
            <a:miter lim="800000"/>
            <a:headEnd/>
            <a:tailEnd/>
          </a:ln>
          <a:effectLst/>
        </p:spPr>
        <p:txBody>
          <a:bodyPr wrap="none" anchor="ctr"/>
          <a:lstStyle/>
          <a:p>
            <a:endParaRPr lang="en-US"/>
          </a:p>
        </p:txBody>
      </p:sp>
      <p:sp>
        <p:nvSpPr>
          <p:cNvPr id="203" name="Rectangle 117"/>
          <p:cNvSpPr>
            <a:spLocks noChangeArrowheads="1"/>
          </p:cNvSpPr>
          <p:nvPr/>
        </p:nvSpPr>
        <p:spPr bwMode="auto">
          <a:xfrm>
            <a:off x="5414960" y="4879792"/>
            <a:ext cx="922279" cy="206520"/>
          </a:xfrm>
          <a:prstGeom prst="rect">
            <a:avLst/>
          </a:prstGeom>
          <a:solidFill>
            <a:schemeClr val="bg2">
              <a:lumMod val="90000"/>
            </a:schemeClr>
          </a:solidFill>
          <a:ln w="9525">
            <a:solidFill>
              <a:schemeClr val="tx1"/>
            </a:solidFill>
            <a:miter lim="800000"/>
            <a:headEnd/>
            <a:tailEnd/>
          </a:ln>
          <a:effectLst/>
        </p:spPr>
        <p:txBody>
          <a:bodyPr wrap="none" anchor="ctr"/>
          <a:lstStyle/>
          <a:p>
            <a:endParaRPr lang="en-US"/>
          </a:p>
        </p:txBody>
      </p:sp>
      <p:sp>
        <p:nvSpPr>
          <p:cNvPr id="204" name="Rectangle 132"/>
          <p:cNvSpPr>
            <a:spLocks noChangeArrowheads="1"/>
          </p:cNvSpPr>
          <p:nvPr/>
        </p:nvSpPr>
        <p:spPr bwMode="auto">
          <a:xfrm>
            <a:off x="4492578" y="5282592"/>
            <a:ext cx="1844764" cy="692598"/>
          </a:xfrm>
          <a:prstGeom prst="rect">
            <a:avLst/>
          </a:prstGeom>
          <a:solidFill>
            <a:srgbClr val="F8F8F8"/>
          </a:solidFill>
          <a:ln w="9525">
            <a:solidFill>
              <a:schemeClr val="tx1"/>
            </a:solidFill>
            <a:miter lim="800000"/>
            <a:headEnd/>
            <a:tailEnd/>
          </a:ln>
          <a:effectLst/>
        </p:spPr>
        <p:txBody>
          <a:bodyPr wrap="none" anchor="b"/>
          <a:lstStyle/>
          <a:p>
            <a:pPr algn="ctr" eaLnBrk="1" hangingPunct="1"/>
            <a:endParaRPr lang="en-US" altLang="zh-CN" sz="1200" baseline="-25000" dirty="0">
              <a:solidFill>
                <a:srgbClr val="0A1738"/>
              </a:solidFill>
              <a:latin typeface="+mn-ea"/>
            </a:endParaRPr>
          </a:p>
        </p:txBody>
      </p:sp>
      <p:grpSp>
        <p:nvGrpSpPr>
          <p:cNvPr id="205" name="Group 261"/>
          <p:cNvGrpSpPr/>
          <p:nvPr/>
        </p:nvGrpSpPr>
        <p:grpSpPr>
          <a:xfrm>
            <a:off x="5480196" y="5592553"/>
            <a:ext cx="203350" cy="138164"/>
            <a:chOff x="1572567" y="5237506"/>
            <a:chExt cx="174625" cy="150812"/>
          </a:xfrm>
        </p:grpSpPr>
        <p:sp>
          <p:nvSpPr>
            <p:cNvPr id="283" name="AutoShape 136"/>
            <p:cNvSpPr>
              <a:spLocks noChangeArrowheads="1"/>
            </p:cNvSpPr>
            <p:nvPr/>
          </p:nvSpPr>
          <p:spPr bwMode="auto">
            <a:xfrm>
              <a:off x="1572567"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84" name="AutoShape 137"/>
            <p:cNvSpPr>
              <a:spLocks noChangeArrowheads="1"/>
            </p:cNvSpPr>
            <p:nvPr/>
          </p:nvSpPr>
          <p:spPr bwMode="auto">
            <a:xfrm>
              <a:off x="165829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06" name="Group 263"/>
          <p:cNvGrpSpPr/>
          <p:nvPr/>
        </p:nvGrpSpPr>
        <p:grpSpPr>
          <a:xfrm>
            <a:off x="5782067" y="5592553"/>
            <a:ext cx="205198" cy="138164"/>
            <a:chOff x="1834505" y="5237506"/>
            <a:chExt cx="176212" cy="150812"/>
          </a:xfrm>
        </p:grpSpPr>
        <p:sp>
          <p:nvSpPr>
            <p:cNvPr id="281" name="AutoShape 138"/>
            <p:cNvSpPr>
              <a:spLocks noChangeArrowheads="1"/>
            </p:cNvSpPr>
            <p:nvPr/>
          </p:nvSpPr>
          <p:spPr bwMode="auto">
            <a:xfrm>
              <a:off x="1834505"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82" name="AutoShape 139"/>
            <p:cNvSpPr>
              <a:spLocks noChangeArrowheads="1"/>
            </p:cNvSpPr>
            <p:nvPr/>
          </p:nvSpPr>
          <p:spPr bwMode="auto">
            <a:xfrm>
              <a:off x="1921817"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07" name="Group 259"/>
          <p:cNvGrpSpPr/>
          <p:nvPr/>
        </p:nvGrpSpPr>
        <p:grpSpPr>
          <a:xfrm>
            <a:off x="4876454" y="5592553"/>
            <a:ext cx="201502" cy="138164"/>
            <a:chOff x="1048692" y="5237506"/>
            <a:chExt cx="173038" cy="150812"/>
          </a:xfrm>
        </p:grpSpPr>
        <p:sp>
          <p:nvSpPr>
            <p:cNvPr id="279" name="AutoShape 232"/>
            <p:cNvSpPr>
              <a:spLocks noChangeArrowheads="1"/>
            </p:cNvSpPr>
            <p:nvPr/>
          </p:nvSpPr>
          <p:spPr bwMode="auto">
            <a:xfrm>
              <a:off x="104869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80" name="AutoShape 233"/>
            <p:cNvSpPr>
              <a:spLocks noChangeArrowheads="1"/>
            </p:cNvSpPr>
            <p:nvPr/>
          </p:nvSpPr>
          <p:spPr bwMode="auto">
            <a:xfrm>
              <a:off x="1136005"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208" name="Group 260"/>
          <p:cNvGrpSpPr/>
          <p:nvPr/>
        </p:nvGrpSpPr>
        <p:grpSpPr>
          <a:xfrm>
            <a:off x="5176476" y="5592553"/>
            <a:ext cx="205199" cy="138164"/>
            <a:chOff x="1309042" y="5237506"/>
            <a:chExt cx="176213" cy="150812"/>
          </a:xfrm>
        </p:grpSpPr>
        <p:sp>
          <p:nvSpPr>
            <p:cNvPr id="277" name="AutoShape 234"/>
            <p:cNvSpPr>
              <a:spLocks noChangeArrowheads="1"/>
            </p:cNvSpPr>
            <p:nvPr/>
          </p:nvSpPr>
          <p:spPr bwMode="auto">
            <a:xfrm>
              <a:off x="130904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78" name="AutoShape 235"/>
            <p:cNvSpPr>
              <a:spLocks noChangeArrowheads="1"/>
            </p:cNvSpPr>
            <p:nvPr/>
          </p:nvSpPr>
          <p:spPr bwMode="auto">
            <a:xfrm>
              <a:off x="139794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sp>
        <p:nvSpPr>
          <p:cNvPr id="209" name="Rectangle 62"/>
          <p:cNvSpPr/>
          <p:nvPr/>
        </p:nvSpPr>
        <p:spPr>
          <a:xfrm>
            <a:off x="4492578" y="4602674"/>
            <a:ext cx="1844764" cy="253769"/>
          </a:xfrm>
          <a:prstGeom prst="rect">
            <a:avLst/>
          </a:prstGeom>
        </p:spPr>
        <p:txBody>
          <a:bodyPr wrap="square" anchor="ctr">
            <a:spAutoFit/>
          </a:bodyPr>
          <a:lstStyle/>
          <a:p>
            <a:pPr algn="ctr"/>
            <a:r>
              <a:rPr lang="en-US" altLang="zh-CN" sz="1200" dirty="0" smtClean="0">
                <a:solidFill>
                  <a:srgbClr val="0A1738"/>
                </a:solidFill>
                <a:latin typeface="+mn-ea"/>
              </a:rPr>
              <a:t>Master Node</a:t>
            </a:r>
            <a:endParaRPr lang="en-US" altLang="zh-CN" sz="1200" baseline="-25000" dirty="0" smtClean="0">
              <a:solidFill>
                <a:srgbClr val="0A1738"/>
              </a:solidFill>
              <a:latin typeface="+mn-ea"/>
            </a:endParaRPr>
          </a:p>
        </p:txBody>
      </p:sp>
      <p:sp>
        <p:nvSpPr>
          <p:cNvPr id="210" name="Rectangle 116"/>
          <p:cNvSpPr>
            <a:spLocks noChangeArrowheads="1"/>
          </p:cNvSpPr>
          <p:nvPr/>
        </p:nvSpPr>
        <p:spPr bwMode="auto">
          <a:xfrm>
            <a:off x="4492578" y="5282046"/>
            <a:ext cx="922279" cy="206520"/>
          </a:xfrm>
          <a:prstGeom prst="rect">
            <a:avLst/>
          </a:prstGeom>
          <a:solidFill>
            <a:schemeClr val="bg2">
              <a:lumMod val="90000"/>
            </a:schemeClr>
          </a:solidFill>
          <a:ln w="9525">
            <a:solidFill>
              <a:schemeClr val="tx1"/>
            </a:solidFill>
            <a:miter lim="800000"/>
            <a:headEnd/>
            <a:tailEnd/>
          </a:ln>
          <a:effectLst/>
        </p:spPr>
        <p:txBody>
          <a:bodyPr wrap="none" anchor="ctr"/>
          <a:lstStyle/>
          <a:p>
            <a:endParaRPr lang="en-US"/>
          </a:p>
        </p:txBody>
      </p:sp>
      <p:sp>
        <p:nvSpPr>
          <p:cNvPr id="211" name="Rectangle 117"/>
          <p:cNvSpPr>
            <a:spLocks noChangeArrowheads="1"/>
          </p:cNvSpPr>
          <p:nvPr/>
        </p:nvSpPr>
        <p:spPr bwMode="auto">
          <a:xfrm>
            <a:off x="5414960" y="5282046"/>
            <a:ext cx="922279" cy="206520"/>
          </a:xfrm>
          <a:prstGeom prst="rect">
            <a:avLst/>
          </a:prstGeom>
          <a:solidFill>
            <a:schemeClr val="bg2">
              <a:lumMod val="90000"/>
            </a:schemeClr>
          </a:solidFill>
          <a:ln w="9525">
            <a:solidFill>
              <a:schemeClr val="tx1"/>
            </a:solidFill>
            <a:miter lim="800000"/>
            <a:headEnd/>
            <a:tailEnd/>
          </a:ln>
          <a:effectLst/>
        </p:spPr>
        <p:txBody>
          <a:bodyPr wrap="none" anchor="ctr"/>
          <a:lstStyle/>
          <a:p>
            <a:endParaRPr lang="en-US"/>
          </a:p>
        </p:txBody>
      </p:sp>
      <p:grpSp>
        <p:nvGrpSpPr>
          <p:cNvPr id="212" name="Group 63"/>
          <p:cNvGrpSpPr/>
          <p:nvPr/>
        </p:nvGrpSpPr>
        <p:grpSpPr>
          <a:xfrm>
            <a:off x="5149614" y="5094088"/>
            <a:ext cx="654723" cy="197907"/>
            <a:chOff x="1075860" y="4346640"/>
            <a:chExt cx="562238" cy="378504"/>
          </a:xfrm>
        </p:grpSpPr>
        <p:sp>
          <p:nvSpPr>
            <p:cNvPr id="273" name="Line 408"/>
            <p:cNvSpPr>
              <a:spLocks noChangeShapeType="1"/>
            </p:cNvSpPr>
            <p:nvPr/>
          </p:nvSpPr>
          <p:spPr bwMode="auto">
            <a:xfrm>
              <a:off x="1171514" y="4346640"/>
              <a:ext cx="360039" cy="378504"/>
            </a:xfrm>
            <a:prstGeom prst="line">
              <a:avLst/>
            </a:prstGeom>
            <a:noFill/>
            <a:ln w="9525">
              <a:solidFill>
                <a:schemeClr val="tx1"/>
              </a:solidFill>
              <a:round/>
              <a:headEnd type="oval" w="med" len="med"/>
              <a:tailEnd type="oval" w="med" len="med"/>
            </a:ln>
            <a:effectLst/>
          </p:spPr>
          <p:txBody>
            <a:bodyPr/>
            <a:lstStyle/>
            <a:p>
              <a:endParaRPr lang="en-US"/>
            </a:p>
          </p:txBody>
        </p:sp>
        <p:cxnSp>
          <p:nvCxnSpPr>
            <p:cNvPr id="274" name="Straight Connector 65"/>
            <p:cNvCxnSpPr/>
            <p:nvPr/>
          </p:nvCxnSpPr>
          <p:spPr bwMode="auto">
            <a:xfrm>
              <a:off x="1075860" y="4346640"/>
              <a:ext cx="0"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75" name="Straight Connector 66"/>
            <p:cNvCxnSpPr/>
            <p:nvPr/>
          </p:nvCxnSpPr>
          <p:spPr bwMode="auto">
            <a:xfrm>
              <a:off x="1638097" y="4346640"/>
              <a:ext cx="1"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76" name="Line 408"/>
            <p:cNvSpPr>
              <a:spLocks noChangeShapeType="1"/>
            </p:cNvSpPr>
            <p:nvPr/>
          </p:nvSpPr>
          <p:spPr bwMode="auto">
            <a:xfrm flipV="1">
              <a:off x="1171514" y="4346640"/>
              <a:ext cx="360040" cy="360040"/>
            </a:xfrm>
            <a:prstGeom prst="line">
              <a:avLst/>
            </a:prstGeom>
            <a:noFill/>
            <a:ln w="9525">
              <a:solidFill>
                <a:schemeClr val="tx1"/>
              </a:solidFill>
              <a:round/>
              <a:headEnd type="oval" w="med" len="med"/>
              <a:tailEnd type="oval" w="med" len="med"/>
            </a:ln>
            <a:effectLst/>
          </p:spPr>
          <p:txBody>
            <a:bodyPr/>
            <a:lstStyle/>
            <a:p>
              <a:endParaRPr lang="en-US"/>
            </a:p>
          </p:txBody>
        </p:sp>
      </p:grpSp>
      <p:grpSp>
        <p:nvGrpSpPr>
          <p:cNvPr id="213" name="Group 258"/>
          <p:cNvGrpSpPr/>
          <p:nvPr/>
        </p:nvGrpSpPr>
        <p:grpSpPr>
          <a:xfrm>
            <a:off x="4576431" y="5592553"/>
            <a:ext cx="201502" cy="138164"/>
            <a:chOff x="755576" y="5237506"/>
            <a:chExt cx="173038" cy="150812"/>
          </a:xfrm>
        </p:grpSpPr>
        <p:sp>
          <p:nvSpPr>
            <p:cNvPr id="271" name="AutoShape 232"/>
            <p:cNvSpPr>
              <a:spLocks noChangeArrowheads="1"/>
            </p:cNvSpPr>
            <p:nvPr/>
          </p:nvSpPr>
          <p:spPr bwMode="auto">
            <a:xfrm>
              <a:off x="755576"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72" name="AutoShape 233"/>
            <p:cNvSpPr>
              <a:spLocks noChangeArrowheads="1"/>
            </p:cNvSpPr>
            <p:nvPr/>
          </p:nvSpPr>
          <p:spPr bwMode="auto">
            <a:xfrm>
              <a:off x="842889"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214" name="Group 262"/>
          <p:cNvGrpSpPr/>
          <p:nvPr/>
        </p:nvGrpSpPr>
        <p:grpSpPr>
          <a:xfrm>
            <a:off x="6085783" y="5592553"/>
            <a:ext cx="205198" cy="138164"/>
            <a:chOff x="2091532" y="5237506"/>
            <a:chExt cx="176212" cy="150812"/>
          </a:xfrm>
        </p:grpSpPr>
        <p:sp>
          <p:nvSpPr>
            <p:cNvPr id="269" name="AutoShape 138"/>
            <p:cNvSpPr>
              <a:spLocks noChangeArrowheads="1"/>
            </p:cNvSpPr>
            <p:nvPr/>
          </p:nvSpPr>
          <p:spPr bwMode="auto">
            <a:xfrm>
              <a:off x="2091532"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70" name="AutoShape 139"/>
            <p:cNvSpPr>
              <a:spLocks noChangeArrowheads="1"/>
            </p:cNvSpPr>
            <p:nvPr/>
          </p:nvSpPr>
          <p:spPr bwMode="auto">
            <a:xfrm>
              <a:off x="2178844"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15" name="Group 264"/>
          <p:cNvGrpSpPr/>
          <p:nvPr/>
        </p:nvGrpSpPr>
        <p:grpSpPr>
          <a:xfrm>
            <a:off x="5480196" y="5790460"/>
            <a:ext cx="203350" cy="138164"/>
            <a:chOff x="1572567" y="5237506"/>
            <a:chExt cx="174625" cy="150812"/>
          </a:xfrm>
        </p:grpSpPr>
        <p:sp>
          <p:nvSpPr>
            <p:cNvPr id="267" name="AutoShape 136"/>
            <p:cNvSpPr>
              <a:spLocks noChangeArrowheads="1"/>
            </p:cNvSpPr>
            <p:nvPr/>
          </p:nvSpPr>
          <p:spPr bwMode="auto">
            <a:xfrm>
              <a:off x="1572567"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68" name="AutoShape 137"/>
            <p:cNvSpPr>
              <a:spLocks noChangeArrowheads="1"/>
            </p:cNvSpPr>
            <p:nvPr/>
          </p:nvSpPr>
          <p:spPr bwMode="auto">
            <a:xfrm>
              <a:off x="165829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16" name="Group 267"/>
          <p:cNvGrpSpPr/>
          <p:nvPr/>
        </p:nvGrpSpPr>
        <p:grpSpPr>
          <a:xfrm>
            <a:off x="5782067" y="5790460"/>
            <a:ext cx="205198" cy="138164"/>
            <a:chOff x="1834505" y="5237506"/>
            <a:chExt cx="176212" cy="150812"/>
          </a:xfrm>
        </p:grpSpPr>
        <p:sp>
          <p:nvSpPr>
            <p:cNvPr id="265" name="AutoShape 138"/>
            <p:cNvSpPr>
              <a:spLocks noChangeArrowheads="1"/>
            </p:cNvSpPr>
            <p:nvPr/>
          </p:nvSpPr>
          <p:spPr bwMode="auto">
            <a:xfrm>
              <a:off x="1834505"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66" name="AutoShape 139"/>
            <p:cNvSpPr>
              <a:spLocks noChangeArrowheads="1"/>
            </p:cNvSpPr>
            <p:nvPr/>
          </p:nvSpPr>
          <p:spPr bwMode="auto">
            <a:xfrm>
              <a:off x="1921817"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17" name="Group 270"/>
          <p:cNvGrpSpPr/>
          <p:nvPr/>
        </p:nvGrpSpPr>
        <p:grpSpPr>
          <a:xfrm>
            <a:off x="4876454" y="5790460"/>
            <a:ext cx="201502" cy="138164"/>
            <a:chOff x="1048692" y="5237506"/>
            <a:chExt cx="173038" cy="150812"/>
          </a:xfrm>
        </p:grpSpPr>
        <p:sp>
          <p:nvSpPr>
            <p:cNvPr id="263" name="AutoShape 232"/>
            <p:cNvSpPr>
              <a:spLocks noChangeArrowheads="1"/>
            </p:cNvSpPr>
            <p:nvPr/>
          </p:nvSpPr>
          <p:spPr bwMode="auto">
            <a:xfrm>
              <a:off x="104869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64" name="AutoShape 233"/>
            <p:cNvSpPr>
              <a:spLocks noChangeArrowheads="1"/>
            </p:cNvSpPr>
            <p:nvPr/>
          </p:nvSpPr>
          <p:spPr bwMode="auto">
            <a:xfrm>
              <a:off x="1136005"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218" name="Group 273"/>
          <p:cNvGrpSpPr/>
          <p:nvPr/>
        </p:nvGrpSpPr>
        <p:grpSpPr>
          <a:xfrm>
            <a:off x="5176476" y="5790460"/>
            <a:ext cx="205199" cy="138164"/>
            <a:chOff x="1309042" y="5237506"/>
            <a:chExt cx="176213" cy="150812"/>
          </a:xfrm>
        </p:grpSpPr>
        <p:sp>
          <p:nvSpPr>
            <p:cNvPr id="261" name="AutoShape 234"/>
            <p:cNvSpPr>
              <a:spLocks noChangeArrowheads="1"/>
            </p:cNvSpPr>
            <p:nvPr/>
          </p:nvSpPr>
          <p:spPr bwMode="auto">
            <a:xfrm>
              <a:off x="130904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62" name="AutoShape 235"/>
            <p:cNvSpPr>
              <a:spLocks noChangeArrowheads="1"/>
            </p:cNvSpPr>
            <p:nvPr/>
          </p:nvSpPr>
          <p:spPr bwMode="auto">
            <a:xfrm>
              <a:off x="139794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grpSp>
        <p:nvGrpSpPr>
          <p:cNvPr id="219" name="Group 276"/>
          <p:cNvGrpSpPr/>
          <p:nvPr/>
        </p:nvGrpSpPr>
        <p:grpSpPr>
          <a:xfrm>
            <a:off x="4576431" y="5790460"/>
            <a:ext cx="201502" cy="138164"/>
            <a:chOff x="755576" y="5237506"/>
            <a:chExt cx="173038" cy="150812"/>
          </a:xfrm>
        </p:grpSpPr>
        <p:sp>
          <p:nvSpPr>
            <p:cNvPr id="259" name="AutoShape 232"/>
            <p:cNvSpPr>
              <a:spLocks noChangeArrowheads="1"/>
            </p:cNvSpPr>
            <p:nvPr/>
          </p:nvSpPr>
          <p:spPr bwMode="auto">
            <a:xfrm>
              <a:off x="755576"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60" name="AutoShape 233"/>
            <p:cNvSpPr>
              <a:spLocks noChangeArrowheads="1"/>
            </p:cNvSpPr>
            <p:nvPr/>
          </p:nvSpPr>
          <p:spPr bwMode="auto">
            <a:xfrm>
              <a:off x="842889"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220" name="Group 279"/>
          <p:cNvGrpSpPr/>
          <p:nvPr/>
        </p:nvGrpSpPr>
        <p:grpSpPr>
          <a:xfrm>
            <a:off x="6085783" y="5790460"/>
            <a:ext cx="205198" cy="138164"/>
            <a:chOff x="2091532" y="5237506"/>
            <a:chExt cx="176212" cy="150812"/>
          </a:xfrm>
        </p:grpSpPr>
        <p:sp>
          <p:nvSpPr>
            <p:cNvPr id="257" name="AutoShape 138"/>
            <p:cNvSpPr>
              <a:spLocks noChangeArrowheads="1"/>
            </p:cNvSpPr>
            <p:nvPr/>
          </p:nvSpPr>
          <p:spPr bwMode="auto">
            <a:xfrm>
              <a:off x="2091532"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58" name="AutoShape 139"/>
            <p:cNvSpPr>
              <a:spLocks noChangeArrowheads="1"/>
            </p:cNvSpPr>
            <p:nvPr/>
          </p:nvSpPr>
          <p:spPr bwMode="auto">
            <a:xfrm>
              <a:off x="2178844"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sp>
        <p:nvSpPr>
          <p:cNvPr id="372" name="矩形 371"/>
          <p:cNvSpPr/>
          <p:nvPr/>
        </p:nvSpPr>
        <p:spPr bwMode="auto">
          <a:xfrm>
            <a:off x="4391748" y="4536681"/>
            <a:ext cx="2033207" cy="1451159"/>
          </a:xfrm>
          <a:prstGeom prst="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371" name="Rectangle 179"/>
          <p:cNvSpPr/>
          <p:nvPr/>
        </p:nvSpPr>
        <p:spPr>
          <a:xfrm>
            <a:off x="4391748" y="5975191"/>
            <a:ext cx="2033207" cy="280337"/>
          </a:xfrm>
          <a:prstGeom prst="rect">
            <a:avLst/>
          </a:prstGeom>
          <a:ln>
            <a:headEnd/>
            <a:tailEnd/>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zh-CN" sz="1400" dirty="0" smtClean="0">
                <a:solidFill>
                  <a:srgbClr val="0A1738"/>
                </a:solidFill>
                <a:latin typeface="+mn-ea"/>
                <a:ea typeface="+mn-ea"/>
              </a:rPr>
              <a:t>MySQL </a:t>
            </a:r>
            <a:r>
              <a:rPr lang="zh-CN" altLang="en-US" sz="1400" dirty="0" smtClean="0">
                <a:solidFill>
                  <a:srgbClr val="0A1738"/>
                </a:solidFill>
                <a:latin typeface="+mn-ea"/>
                <a:ea typeface="+mn-ea"/>
              </a:rPr>
              <a:t>主服务器</a:t>
            </a:r>
            <a:endParaRPr lang="en-US" altLang="zh-CN" sz="1400" dirty="0">
              <a:solidFill>
                <a:srgbClr val="0A1738"/>
              </a:solidFill>
              <a:latin typeface="+mn-ea"/>
              <a:ea typeface="+mn-ea"/>
            </a:endParaRPr>
          </a:p>
        </p:txBody>
      </p:sp>
      <p:sp>
        <p:nvSpPr>
          <p:cNvPr id="375" name="Rectangle 3"/>
          <p:cNvSpPr>
            <a:spLocks noChangeArrowheads="1"/>
          </p:cNvSpPr>
          <p:nvPr/>
        </p:nvSpPr>
        <p:spPr bwMode="auto">
          <a:xfrm>
            <a:off x="6992098" y="4602673"/>
            <a:ext cx="1780690" cy="483638"/>
          </a:xfrm>
          <a:prstGeom prst="rect">
            <a:avLst/>
          </a:prstGeom>
          <a:solidFill>
            <a:srgbClr val="F8F8F8"/>
          </a:solidFill>
          <a:ln w="9525">
            <a:solidFill>
              <a:schemeClr val="tx1"/>
            </a:solidFill>
            <a:miter lim="800000"/>
            <a:headEnd/>
            <a:tailEnd/>
          </a:ln>
          <a:effectLst/>
        </p:spPr>
        <p:txBody>
          <a:bodyPr wrap="none" anchor="ctr"/>
          <a:lstStyle/>
          <a:p>
            <a:pPr algn="ctr" eaLnBrk="1" hangingPunct="1"/>
            <a:endParaRPr lang="en-US" altLang="zh-CN" sz="1400" baseline="-25000" dirty="0">
              <a:solidFill>
                <a:srgbClr val="0A1738"/>
              </a:solidFill>
              <a:latin typeface="+mn-ea"/>
            </a:endParaRPr>
          </a:p>
        </p:txBody>
      </p:sp>
      <p:sp>
        <p:nvSpPr>
          <p:cNvPr id="376" name="Rectangle 116"/>
          <p:cNvSpPr>
            <a:spLocks noChangeArrowheads="1"/>
          </p:cNvSpPr>
          <p:nvPr/>
        </p:nvSpPr>
        <p:spPr bwMode="auto">
          <a:xfrm>
            <a:off x="6992098" y="4879792"/>
            <a:ext cx="890246" cy="206520"/>
          </a:xfrm>
          <a:prstGeom prst="rect">
            <a:avLst/>
          </a:prstGeom>
          <a:solidFill>
            <a:schemeClr val="bg2">
              <a:lumMod val="90000"/>
            </a:schemeClr>
          </a:solidFill>
          <a:ln w="9525">
            <a:solidFill>
              <a:schemeClr val="tx1"/>
            </a:solidFill>
            <a:miter lim="800000"/>
            <a:headEnd/>
            <a:tailEnd/>
          </a:ln>
          <a:effectLst/>
        </p:spPr>
        <p:txBody>
          <a:bodyPr wrap="none" anchor="ctr"/>
          <a:lstStyle/>
          <a:p>
            <a:endParaRPr lang="en-US"/>
          </a:p>
        </p:txBody>
      </p:sp>
      <p:sp>
        <p:nvSpPr>
          <p:cNvPr id="377" name="Rectangle 117"/>
          <p:cNvSpPr>
            <a:spLocks noChangeArrowheads="1"/>
          </p:cNvSpPr>
          <p:nvPr/>
        </p:nvSpPr>
        <p:spPr bwMode="auto">
          <a:xfrm>
            <a:off x="7882443" y="4879792"/>
            <a:ext cx="890246" cy="206520"/>
          </a:xfrm>
          <a:prstGeom prst="rect">
            <a:avLst/>
          </a:prstGeom>
          <a:solidFill>
            <a:schemeClr val="bg2">
              <a:lumMod val="90000"/>
            </a:schemeClr>
          </a:solidFill>
          <a:ln w="9525">
            <a:solidFill>
              <a:schemeClr val="tx1"/>
            </a:solidFill>
            <a:miter lim="800000"/>
            <a:headEnd/>
            <a:tailEnd/>
          </a:ln>
          <a:effectLst/>
        </p:spPr>
        <p:txBody>
          <a:bodyPr wrap="none" anchor="ctr"/>
          <a:lstStyle/>
          <a:p>
            <a:endParaRPr lang="en-US"/>
          </a:p>
        </p:txBody>
      </p:sp>
      <p:sp>
        <p:nvSpPr>
          <p:cNvPr id="378" name="Rectangle 132"/>
          <p:cNvSpPr>
            <a:spLocks noChangeArrowheads="1"/>
          </p:cNvSpPr>
          <p:nvPr/>
        </p:nvSpPr>
        <p:spPr bwMode="auto">
          <a:xfrm>
            <a:off x="6992098" y="5282592"/>
            <a:ext cx="1780690" cy="692598"/>
          </a:xfrm>
          <a:prstGeom prst="rect">
            <a:avLst/>
          </a:prstGeom>
          <a:solidFill>
            <a:srgbClr val="F8F8F8"/>
          </a:solidFill>
          <a:ln w="9525">
            <a:solidFill>
              <a:schemeClr val="tx1"/>
            </a:solidFill>
            <a:miter lim="800000"/>
            <a:headEnd/>
            <a:tailEnd/>
          </a:ln>
          <a:effectLst/>
        </p:spPr>
        <p:txBody>
          <a:bodyPr wrap="none" anchor="b"/>
          <a:lstStyle/>
          <a:p>
            <a:pPr algn="ctr" eaLnBrk="1" hangingPunct="1"/>
            <a:endParaRPr lang="en-US" altLang="zh-CN" sz="1200" baseline="-25000" dirty="0">
              <a:solidFill>
                <a:srgbClr val="0A1738"/>
              </a:solidFill>
              <a:latin typeface="+mn-ea"/>
            </a:endParaRPr>
          </a:p>
        </p:txBody>
      </p:sp>
      <p:grpSp>
        <p:nvGrpSpPr>
          <p:cNvPr id="379" name="Group 261"/>
          <p:cNvGrpSpPr/>
          <p:nvPr/>
        </p:nvGrpSpPr>
        <p:grpSpPr>
          <a:xfrm>
            <a:off x="7945413" y="5592553"/>
            <a:ext cx="196287" cy="138164"/>
            <a:chOff x="1572567" y="5237506"/>
            <a:chExt cx="174625" cy="150812"/>
          </a:xfrm>
        </p:grpSpPr>
        <p:sp>
          <p:nvSpPr>
            <p:cNvPr id="423" name="AutoShape 136"/>
            <p:cNvSpPr>
              <a:spLocks noChangeArrowheads="1"/>
            </p:cNvSpPr>
            <p:nvPr/>
          </p:nvSpPr>
          <p:spPr bwMode="auto">
            <a:xfrm>
              <a:off x="1572567"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424" name="AutoShape 137"/>
            <p:cNvSpPr>
              <a:spLocks noChangeArrowheads="1"/>
            </p:cNvSpPr>
            <p:nvPr/>
          </p:nvSpPr>
          <p:spPr bwMode="auto">
            <a:xfrm>
              <a:off x="165829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380" name="Group 263"/>
          <p:cNvGrpSpPr/>
          <p:nvPr/>
        </p:nvGrpSpPr>
        <p:grpSpPr>
          <a:xfrm>
            <a:off x="8236799" y="5592553"/>
            <a:ext cx="198071" cy="138164"/>
            <a:chOff x="1834505" y="5237506"/>
            <a:chExt cx="176212" cy="150812"/>
          </a:xfrm>
        </p:grpSpPr>
        <p:sp>
          <p:nvSpPr>
            <p:cNvPr id="421" name="AutoShape 138"/>
            <p:cNvSpPr>
              <a:spLocks noChangeArrowheads="1"/>
            </p:cNvSpPr>
            <p:nvPr/>
          </p:nvSpPr>
          <p:spPr bwMode="auto">
            <a:xfrm>
              <a:off x="1834505"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422" name="AutoShape 139"/>
            <p:cNvSpPr>
              <a:spLocks noChangeArrowheads="1"/>
            </p:cNvSpPr>
            <p:nvPr/>
          </p:nvSpPr>
          <p:spPr bwMode="auto">
            <a:xfrm>
              <a:off x="1921817"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381" name="Group 259"/>
          <p:cNvGrpSpPr/>
          <p:nvPr/>
        </p:nvGrpSpPr>
        <p:grpSpPr>
          <a:xfrm>
            <a:off x="7362640" y="5592553"/>
            <a:ext cx="194503" cy="138164"/>
            <a:chOff x="1048692" y="5237506"/>
            <a:chExt cx="173038" cy="150812"/>
          </a:xfrm>
        </p:grpSpPr>
        <p:sp>
          <p:nvSpPr>
            <p:cNvPr id="419" name="AutoShape 232"/>
            <p:cNvSpPr>
              <a:spLocks noChangeArrowheads="1"/>
            </p:cNvSpPr>
            <p:nvPr/>
          </p:nvSpPr>
          <p:spPr bwMode="auto">
            <a:xfrm>
              <a:off x="104869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420" name="AutoShape 233"/>
            <p:cNvSpPr>
              <a:spLocks noChangeArrowheads="1"/>
            </p:cNvSpPr>
            <p:nvPr/>
          </p:nvSpPr>
          <p:spPr bwMode="auto">
            <a:xfrm>
              <a:off x="1136005"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382" name="Group 260"/>
          <p:cNvGrpSpPr/>
          <p:nvPr/>
        </p:nvGrpSpPr>
        <p:grpSpPr>
          <a:xfrm>
            <a:off x="7652242" y="5592553"/>
            <a:ext cx="198072" cy="138164"/>
            <a:chOff x="1309042" y="5237506"/>
            <a:chExt cx="176213" cy="150812"/>
          </a:xfrm>
        </p:grpSpPr>
        <p:sp>
          <p:nvSpPr>
            <p:cNvPr id="417" name="AutoShape 234"/>
            <p:cNvSpPr>
              <a:spLocks noChangeArrowheads="1"/>
            </p:cNvSpPr>
            <p:nvPr/>
          </p:nvSpPr>
          <p:spPr bwMode="auto">
            <a:xfrm>
              <a:off x="130904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418" name="AutoShape 235"/>
            <p:cNvSpPr>
              <a:spLocks noChangeArrowheads="1"/>
            </p:cNvSpPr>
            <p:nvPr/>
          </p:nvSpPr>
          <p:spPr bwMode="auto">
            <a:xfrm>
              <a:off x="139794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sp>
        <p:nvSpPr>
          <p:cNvPr id="383" name="Rectangle 62"/>
          <p:cNvSpPr/>
          <p:nvPr/>
        </p:nvSpPr>
        <p:spPr>
          <a:xfrm>
            <a:off x="6992098" y="4602674"/>
            <a:ext cx="1780690" cy="253769"/>
          </a:xfrm>
          <a:prstGeom prst="rect">
            <a:avLst/>
          </a:prstGeom>
        </p:spPr>
        <p:txBody>
          <a:bodyPr wrap="square" anchor="ctr">
            <a:spAutoFit/>
          </a:bodyPr>
          <a:lstStyle/>
          <a:p>
            <a:pPr algn="ctr"/>
            <a:r>
              <a:rPr lang="en-US" altLang="zh-CN" sz="1200" dirty="0" smtClean="0">
                <a:solidFill>
                  <a:srgbClr val="0A1738"/>
                </a:solidFill>
                <a:latin typeface="+mn-ea"/>
              </a:rPr>
              <a:t>Master Node</a:t>
            </a:r>
            <a:endParaRPr lang="en-US" altLang="zh-CN" sz="1200" baseline="-25000" dirty="0" smtClean="0">
              <a:solidFill>
                <a:srgbClr val="0A1738"/>
              </a:solidFill>
              <a:latin typeface="+mn-ea"/>
            </a:endParaRPr>
          </a:p>
        </p:txBody>
      </p:sp>
      <p:sp>
        <p:nvSpPr>
          <p:cNvPr id="384" name="Rectangle 116"/>
          <p:cNvSpPr>
            <a:spLocks noChangeArrowheads="1"/>
          </p:cNvSpPr>
          <p:nvPr/>
        </p:nvSpPr>
        <p:spPr bwMode="auto">
          <a:xfrm>
            <a:off x="6992098" y="5282046"/>
            <a:ext cx="890246" cy="206520"/>
          </a:xfrm>
          <a:prstGeom prst="rect">
            <a:avLst/>
          </a:prstGeom>
          <a:solidFill>
            <a:schemeClr val="bg2">
              <a:lumMod val="90000"/>
            </a:schemeClr>
          </a:solidFill>
          <a:ln w="9525">
            <a:solidFill>
              <a:schemeClr val="tx1"/>
            </a:solidFill>
            <a:miter lim="800000"/>
            <a:headEnd/>
            <a:tailEnd/>
          </a:ln>
          <a:effectLst/>
        </p:spPr>
        <p:txBody>
          <a:bodyPr wrap="none" anchor="ctr"/>
          <a:lstStyle/>
          <a:p>
            <a:endParaRPr lang="en-US"/>
          </a:p>
        </p:txBody>
      </p:sp>
      <p:sp>
        <p:nvSpPr>
          <p:cNvPr id="385" name="Rectangle 117"/>
          <p:cNvSpPr>
            <a:spLocks noChangeArrowheads="1"/>
          </p:cNvSpPr>
          <p:nvPr/>
        </p:nvSpPr>
        <p:spPr bwMode="auto">
          <a:xfrm>
            <a:off x="7882443" y="5282046"/>
            <a:ext cx="890246" cy="206520"/>
          </a:xfrm>
          <a:prstGeom prst="rect">
            <a:avLst/>
          </a:prstGeom>
          <a:solidFill>
            <a:schemeClr val="bg2">
              <a:lumMod val="90000"/>
            </a:schemeClr>
          </a:solidFill>
          <a:ln w="9525">
            <a:solidFill>
              <a:schemeClr val="tx1"/>
            </a:solidFill>
            <a:miter lim="800000"/>
            <a:headEnd/>
            <a:tailEnd/>
          </a:ln>
          <a:effectLst/>
        </p:spPr>
        <p:txBody>
          <a:bodyPr wrap="none" anchor="ctr"/>
          <a:lstStyle/>
          <a:p>
            <a:endParaRPr lang="en-US"/>
          </a:p>
        </p:txBody>
      </p:sp>
      <p:grpSp>
        <p:nvGrpSpPr>
          <p:cNvPr id="386" name="Group 63"/>
          <p:cNvGrpSpPr/>
          <p:nvPr/>
        </p:nvGrpSpPr>
        <p:grpSpPr>
          <a:xfrm>
            <a:off x="7626313" y="5094088"/>
            <a:ext cx="631983" cy="197907"/>
            <a:chOff x="1075860" y="4346640"/>
            <a:chExt cx="562238" cy="378504"/>
          </a:xfrm>
        </p:grpSpPr>
        <p:sp>
          <p:nvSpPr>
            <p:cNvPr id="413" name="Line 408"/>
            <p:cNvSpPr>
              <a:spLocks noChangeShapeType="1"/>
            </p:cNvSpPr>
            <p:nvPr/>
          </p:nvSpPr>
          <p:spPr bwMode="auto">
            <a:xfrm>
              <a:off x="1171514" y="4346640"/>
              <a:ext cx="360039" cy="378504"/>
            </a:xfrm>
            <a:prstGeom prst="line">
              <a:avLst/>
            </a:prstGeom>
            <a:noFill/>
            <a:ln w="9525">
              <a:solidFill>
                <a:schemeClr val="tx1"/>
              </a:solidFill>
              <a:round/>
              <a:headEnd type="oval" w="med" len="med"/>
              <a:tailEnd type="oval" w="med" len="med"/>
            </a:ln>
            <a:effectLst/>
          </p:spPr>
          <p:txBody>
            <a:bodyPr/>
            <a:lstStyle/>
            <a:p>
              <a:endParaRPr lang="en-US"/>
            </a:p>
          </p:txBody>
        </p:sp>
        <p:cxnSp>
          <p:nvCxnSpPr>
            <p:cNvPr id="414" name="Straight Connector 65"/>
            <p:cNvCxnSpPr/>
            <p:nvPr/>
          </p:nvCxnSpPr>
          <p:spPr bwMode="auto">
            <a:xfrm>
              <a:off x="1075860" y="4346640"/>
              <a:ext cx="0"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15" name="Straight Connector 66"/>
            <p:cNvCxnSpPr/>
            <p:nvPr/>
          </p:nvCxnSpPr>
          <p:spPr bwMode="auto">
            <a:xfrm>
              <a:off x="1638097" y="4346640"/>
              <a:ext cx="1"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16" name="Line 408"/>
            <p:cNvSpPr>
              <a:spLocks noChangeShapeType="1"/>
            </p:cNvSpPr>
            <p:nvPr/>
          </p:nvSpPr>
          <p:spPr bwMode="auto">
            <a:xfrm flipV="1">
              <a:off x="1171514" y="4346640"/>
              <a:ext cx="360040" cy="360040"/>
            </a:xfrm>
            <a:prstGeom prst="line">
              <a:avLst/>
            </a:prstGeom>
            <a:noFill/>
            <a:ln w="9525">
              <a:solidFill>
                <a:schemeClr val="tx1"/>
              </a:solidFill>
              <a:round/>
              <a:headEnd type="oval" w="med" len="med"/>
              <a:tailEnd type="oval" w="med" len="med"/>
            </a:ln>
            <a:effectLst/>
          </p:spPr>
          <p:txBody>
            <a:bodyPr/>
            <a:lstStyle/>
            <a:p>
              <a:endParaRPr lang="en-US"/>
            </a:p>
          </p:txBody>
        </p:sp>
      </p:grpSp>
      <p:grpSp>
        <p:nvGrpSpPr>
          <p:cNvPr id="387" name="Group 258"/>
          <p:cNvGrpSpPr/>
          <p:nvPr/>
        </p:nvGrpSpPr>
        <p:grpSpPr>
          <a:xfrm>
            <a:off x="7073038" y="5592553"/>
            <a:ext cx="194503" cy="138164"/>
            <a:chOff x="755576" y="5237506"/>
            <a:chExt cx="173038" cy="150812"/>
          </a:xfrm>
        </p:grpSpPr>
        <p:sp>
          <p:nvSpPr>
            <p:cNvPr id="411" name="AutoShape 232"/>
            <p:cNvSpPr>
              <a:spLocks noChangeArrowheads="1"/>
            </p:cNvSpPr>
            <p:nvPr/>
          </p:nvSpPr>
          <p:spPr bwMode="auto">
            <a:xfrm>
              <a:off x="755576"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412" name="AutoShape 233"/>
            <p:cNvSpPr>
              <a:spLocks noChangeArrowheads="1"/>
            </p:cNvSpPr>
            <p:nvPr/>
          </p:nvSpPr>
          <p:spPr bwMode="auto">
            <a:xfrm>
              <a:off x="842889"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388" name="Group 262"/>
          <p:cNvGrpSpPr/>
          <p:nvPr/>
        </p:nvGrpSpPr>
        <p:grpSpPr>
          <a:xfrm>
            <a:off x="8529967" y="5592553"/>
            <a:ext cx="198071" cy="138164"/>
            <a:chOff x="2091532" y="5237506"/>
            <a:chExt cx="176212" cy="150812"/>
          </a:xfrm>
        </p:grpSpPr>
        <p:sp>
          <p:nvSpPr>
            <p:cNvPr id="409" name="AutoShape 138"/>
            <p:cNvSpPr>
              <a:spLocks noChangeArrowheads="1"/>
            </p:cNvSpPr>
            <p:nvPr/>
          </p:nvSpPr>
          <p:spPr bwMode="auto">
            <a:xfrm>
              <a:off x="2091532"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410" name="AutoShape 139"/>
            <p:cNvSpPr>
              <a:spLocks noChangeArrowheads="1"/>
            </p:cNvSpPr>
            <p:nvPr/>
          </p:nvSpPr>
          <p:spPr bwMode="auto">
            <a:xfrm>
              <a:off x="2178844"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389" name="Group 264"/>
          <p:cNvGrpSpPr/>
          <p:nvPr/>
        </p:nvGrpSpPr>
        <p:grpSpPr>
          <a:xfrm>
            <a:off x="7945413" y="5790460"/>
            <a:ext cx="196287" cy="138164"/>
            <a:chOff x="1572567" y="5237506"/>
            <a:chExt cx="174625" cy="150812"/>
          </a:xfrm>
        </p:grpSpPr>
        <p:sp>
          <p:nvSpPr>
            <p:cNvPr id="407" name="AutoShape 136"/>
            <p:cNvSpPr>
              <a:spLocks noChangeArrowheads="1"/>
            </p:cNvSpPr>
            <p:nvPr/>
          </p:nvSpPr>
          <p:spPr bwMode="auto">
            <a:xfrm>
              <a:off x="1572567"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408" name="AutoShape 137"/>
            <p:cNvSpPr>
              <a:spLocks noChangeArrowheads="1"/>
            </p:cNvSpPr>
            <p:nvPr/>
          </p:nvSpPr>
          <p:spPr bwMode="auto">
            <a:xfrm>
              <a:off x="165829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390" name="Group 267"/>
          <p:cNvGrpSpPr/>
          <p:nvPr/>
        </p:nvGrpSpPr>
        <p:grpSpPr>
          <a:xfrm>
            <a:off x="8236799" y="5790460"/>
            <a:ext cx="198071" cy="138164"/>
            <a:chOff x="1834505" y="5237506"/>
            <a:chExt cx="176212" cy="150812"/>
          </a:xfrm>
        </p:grpSpPr>
        <p:sp>
          <p:nvSpPr>
            <p:cNvPr id="405" name="AutoShape 138"/>
            <p:cNvSpPr>
              <a:spLocks noChangeArrowheads="1"/>
            </p:cNvSpPr>
            <p:nvPr/>
          </p:nvSpPr>
          <p:spPr bwMode="auto">
            <a:xfrm>
              <a:off x="1834505"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406" name="AutoShape 139"/>
            <p:cNvSpPr>
              <a:spLocks noChangeArrowheads="1"/>
            </p:cNvSpPr>
            <p:nvPr/>
          </p:nvSpPr>
          <p:spPr bwMode="auto">
            <a:xfrm>
              <a:off x="1921817"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391" name="Group 270"/>
          <p:cNvGrpSpPr/>
          <p:nvPr/>
        </p:nvGrpSpPr>
        <p:grpSpPr>
          <a:xfrm>
            <a:off x="7362640" y="5790460"/>
            <a:ext cx="194503" cy="138164"/>
            <a:chOff x="1048692" y="5237506"/>
            <a:chExt cx="173038" cy="150812"/>
          </a:xfrm>
        </p:grpSpPr>
        <p:sp>
          <p:nvSpPr>
            <p:cNvPr id="403" name="AutoShape 232"/>
            <p:cNvSpPr>
              <a:spLocks noChangeArrowheads="1"/>
            </p:cNvSpPr>
            <p:nvPr/>
          </p:nvSpPr>
          <p:spPr bwMode="auto">
            <a:xfrm>
              <a:off x="104869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404" name="AutoShape 233"/>
            <p:cNvSpPr>
              <a:spLocks noChangeArrowheads="1"/>
            </p:cNvSpPr>
            <p:nvPr/>
          </p:nvSpPr>
          <p:spPr bwMode="auto">
            <a:xfrm>
              <a:off x="1136005"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392" name="Group 273"/>
          <p:cNvGrpSpPr/>
          <p:nvPr/>
        </p:nvGrpSpPr>
        <p:grpSpPr>
          <a:xfrm>
            <a:off x="7652242" y="5790460"/>
            <a:ext cx="198072" cy="138164"/>
            <a:chOff x="1309042" y="5237506"/>
            <a:chExt cx="176213" cy="150812"/>
          </a:xfrm>
        </p:grpSpPr>
        <p:sp>
          <p:nvSpPr>
            <p:cNvPr id="401" name="AutoShape 234"/>
            <p:cNvSpPr>
              <a:spLocks noChangeArrowheads="1"/>
            </p:cNvSpPr>
            <p:nvPr/>
          </p:nvSpPr>
          <p:spPr bwMode="auto">
            <a:xfrm>
              <a:off x="130904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402" name="AutoShape 235"/>
            <p:cNvSpPr>
              <a:spLocks noChangeArrowheads="1"/>
            </p:cNvSpPr>
            <p:nvPr/>
          </p:nvSpPr>
          <p:spPr bwMode="auto">
            <a:xfrm>
              <a:off x="139794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grpSp>
        <p:nvGrpSpPr>
          <p:cNvPr id="393" name="Group 276"/>
          <p:cNvGrpSpPr/>
          <p:nvPr/>
        </p:nvGrpSpPr>
        <p:grpSpPr>
          <a:xfrm>
            <a:off x="7073038" y="5790460"/>
            <a:ext cx="194503" cy="138164"/>
            <a:chOff x="755576" y="5237506"/>
            <a:chExt cx="173038" cy="150812"/>
          </a:xfrm>
        </p:grpSpPr>
        <p:sp>
          <p:nvSpPr>
            <p:cNvPr id="399" name="AutoShape 232"/>
            <p:cNvSpPr>
              <a:spLocks noChangeArrowheads="1"/>
            </p:cNvSpPr>
            <p:nvPr/>
          </p:nvSpPr>
          <p:spPr bwMode="auto">
            <a:xfrm>
              <a:off x="755576"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400" name="AutoShape 233"/>
            <p:cNvSpPr>
              <a:spLocks noChangeArrowheads="1"/>
            </p:cNvSpPr>
            <p:nvPr/>
          </p:nvSpPr>
          <p:spPr bwMode="auto">
            <a:xfrm>
              <a:off x="842889"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394" name="Group 279"/>
          <p:cNvGrpSpPr/>
          <p:nvPr/>
        </p:nvGrpSpPr>
        <p:grpSpPr>
          <a:xfrm>
            <a:off x="8529967" y="5790460"/>
            <a:ext cx="198071" cy="138164"/>
            <a:chOff x="2091532" y="5237506"/>
            <a:chExt cx="176212" cy="150812"/>
          </a:xfrm>
        </p:grpSpPr>
        <p:sp>
          <p:nvSpPr>
            <p:cNvPr id="397" name="AutoShape 138"/>
            <p:cNvSpPr>
              <a:spLocks noChangeArrowheads="1"/>
            </p:cNvSpPr>
            <p:nvPr/>
          </p:nvSpPr>
          <p:spPr bwMode="auto">
            <a:xfrm>
              <a:off x="2091532"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398" name="AutoShape 139"/>
            <p:cNvSpPr>
              <a:spLocks noChangeArrowheads="1"/>
            </p:cNvSpPr>
            <p:nvPr/>
          </p:nvSpPr>
          <p:spPr bwMode="auto">
            <a:xfrm>
              <a:off x="2178844"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sp>
        <p:nvSpPr>
          <p:cNvPr id="395" name="矩形 394"/>
          <p:cNvSpPr/>
          <p:nvPr/>
        </p:nvSpPr>
        <p:spPr bwMode="auto">
          <a:xfrm>
            <a:off x="6894770" y="4536681"/>
            <a:ext cx="1962588" cy="1451159"/>
          </a:xfrm>
          <a:prstGeom prst="rect">
            <a:avLst/>
          </a:prstGeom>
          <a:noFill/>
          <a:ln w="9525" cap="flat" cmpd="sng" algn="ctr">
            <a:solidFill>
              <a:schemeClr val="tx1"/>
            </a:solidFill>
            <a:prstDash val="sys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396" name="Rectangle 179"/>
          <p:cNvSpPr/>
          <p:nvPr/>
        </p:nvSpPr>
        <p:spPr>
          <a:xfrm>
            <a:off x="6894770" y="5975191"/>
            <a:ext cx="1962588" cy="280337"/>
          </a:xfrm>
          <a:prstGeom prst="rect">
            <a:avLst/>
          </a:prstGeom>
          <a:ln>
            <a:headEnd/>
            <a:tailEnd/>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anchor="ctr"/>
          <a:lstStyle/>
          <a:p>
            <a:pPr algn="ctr"/>
            <a:r>
              <a:rPr lang="en-US" altLang="zh-CN" sz="1400" dirty="0" smtClean="0">
                <a:solidFill>
                  <a:srgbClr val="0A1738"/>
                </a:solidFill>
                <a:latin typeface="+mn-ea"/>
                <a:ea typeface="+mn-ea"/>
              </a:rPr>
              <a:t>MySQL </a:t>
            </a:r>
            <a:r>
              <a:rPr lang="zh-CN" altLang="en-US" sz="1400" dirty="0">
                <a:solidFill>
                  <a:srgbClr val="0A1738"/>
                </a:solidFill>
                <a:latin typeface="+mn-ea"/>
              </a:rPr>
              <a:t>从</a:t>
            </a:r>
            <a:r>
              <a:rPr lang="zh-CN" altLang="en-US" sz="1400" dirty="0" smtClean="0">
                <a:solidFill>
                  <a:srgbClr val="0A1738"/>
                </a:solidFill>
                <a:latin typeface="+mn-ea"/>
                <a:ea typeface="+mn-ea"/>
              </a:rPr>
              <a:t>服务器</a:t>
            </a:r>
            <a:endParaRPr lang="en-US" altLang="zh-CN" sz="1400" dirty="0">
              <a:solidFill>
                <a:srgbClr val="0A1738"/>
              </a:solidFill>
              <a:latin typeface="+mn-ea"/>
              <a:ea typeface="+mn-ea"/>
            </a:endParaRPr>
          </a:p>
        </p:txBody>
      </p:sp>
      <p:sp>
        <p:nvSpPr>
          <p:cNvPr id="425" name="TextBox 424"/>
          <p:cNvSpPr txBox="1"/>
          <p:nvPr/>
        </p:nvSpPr>
        <p:spPr>
          <a:xfrm>
            <a:off x="3958857" y="2569554"/>
            <a:ext cx="504000" cy="461665"/>
          </a:xfrm>
          <a:prstGeom prst="rect">
            <a:avLst/>
          </a:prstGeom>
          <a:noFill/>
        </p:spPr>
        <p:txBody>
          <a:bodyPr wrap="square" rtlCol="0">
            <a:spAutoFit/>
          </a:bodyPr>
          <a:lstStyle/>
          <a:p>
            <a:r>
              <a:rPr lang="en-US" altLang="zh-CN" sz="1200" b="1" dirty="0" smtClean="0">
                <a:latin typeface="+mn-ea"/>
                <a:ea typeface="+mn-ea"/>
              </a:rPr>
              <a:t>……</a:t>
            </a:r>
            <a:endParaRPr lang="zh-CN" altLang="en-US" sz="1200" b="1" dirty="0">
              <a:latin typeface="+mn-ea"/>
              <a:ea typeface="+mn-ea"/>
            </a:endParaRPr>
          </a:p>
        </p:txBody>
      </p:sp>
      <p:sp>
        <p:nvSpPr>
          <p:cNvPr id="426" name="Line 540"/>
          <p:cNvSpPr>
            <a:spLocks noChangeShapeType="1"/>
          </p:cNvSpPr>
          <p:nvPr/>
        </p:nvSpPr>
        <p:spPr bwMode="auto">
          <a:xfrm>
            <a:off x="2445932" y="3672285"/>
            <a:ext cx="0" cy="288000"/>
          </a:xfrm>
          <a:prstGeom prst="line">
            <a:avLst/>
          </a:prstGeom>
          <a:noFill/>
          <a:ln w="38100">
            <a:solidFill>
              <a:schemeClr val="tx1"/>
            </a:solidFill>
            <a:round/>
            <a:headEnd/>
            <a:tailEnd/>
          </a:ln>
          <a:effectLst/>
        </p:spPr>
        <p:txBody>
          <a:bodyPr/>
          <a:lstStyle/>
          <a:p>
            <a:endParaRPr lang="en-US"/>
          </a:p>
        </p:txBody>
      </p:sp>
      <p:sp>
        <p:nvSpPr>
          <p:cNvPr id="427" name="Line 540"/>
          <p:cNvSpPr>
            <a:spLocks noChangeShapeType="1"/>
          </p:cNvSpPr>
          <p:nvPr/>
        </p:nvSpPr>
        <p:spPr bwMode="auto">
          <a:xfrm>
            <a:off x="2517940" y="3672285"/>
            <a:ext cx="0" cy="288000"/>
          </a:xfrm>
          <a:prstGeom prst="line">
            <a:avLst/>
          </a:prstGeom>
          <a:noFill/>
          <a:ln w="38100">
            <a:solidFill>
              <a:schemeClr val="tx1"/>
            </a:solidFill>
            <a:round/>
            <a:headEnd/>
            <a:tailEnd/>
          </a:ln>
          <a:effectLst/>
        </p:spPr>
        <p:txBody>
          <a:bodyPr/>
          <a:lstStyle/>
          <a:p>
            <a:endParaRPr lang="en-US"/>
          </a:p>
        </p:txBody>
      </p:sp>
      <p:sp>
        <p:nvSpPr>
          <p:cNvPr id="428" name="Line 540"/>
          <p:cNvSpPr>
            <a:spLocks noChangeShapeType="1"/>
          </p:cNvSpPr>
          <p:nvPr/>
        </p:nvSpPr>
        <p:spPr bwMode="auto">
          <a:xfrm>
            <a:off x="3454419" y="3680845"/>
            <a:ext cx="0" cy="288000"/>
          </a:xfrm>
          <a:prstGeom prst="line">
            <a:avLst/>
          </a:prstGeom>
          <a:noFill/>
          <a:ln w="38100">
            <a:solidFill>
              <a:schemeClr val="tx1"/>
            </a:solidFill>
            <a:round/>
            <a:headEnd/>
            <a:tailEnd/>
          </a:ln>
          <a:effectLst/>
        </p:spPr>
        <p:txBody>
          <a:bodyPr/>
          <a:lstStyle/>
          <a:p>
            <a:endParaRPr lang="en-US"/>
          </a:p>
        </p:txBody>
      </p:sp>
      <p:sp>
        <p:nvSpPr>
          <p:cNvPr id="429" name="Line 540"/>
          <p:cNvSpPr>
            <a:spLocks noChangeShapeType="1"/>
          </p:cNvSpPr>
          <p:nvPr/>
        </p:nvSpPr>
        <p:spPr bwMode="auto">
          <a:xfrm>
            <a:off x="3526427" y="3680845"/>
            <a:ext cx="0" cy="288000"/>
          </a:xfrm>
          <a:prstGeom prst="line">
            <a:avLst/>
          </a:prstGeom>
          <a:noFill/>
          <a:ln w="38100">
            <a:solidFill>
              <a:schemeClr val="tx1"/>
            </a:solidFill>
            <a:round/>
            <a:headEnd/>
            <a:tailEnd/>
          </a:ln>
          <a:effectLst/>
        </p:spPr>
        <p:txBody>
          <a:bodyPr/>
          <a:lstStyle/>
          <a:p>
            <a:endParaRPr lang="en-US"/>
          </a:p>
        </p:txBody>
      </p:sp>
      <p:sp>
        <p:nvSpPr>
          <p:cNvPr id="430" name="Line 540"/>
          <p:cNvSpPr>
            <a:spLocks noChangeShapeType="1"/>
          </p:cNvSpPr>
          <p:nvPr/>
        </p:nvSpPr>
        <p:spPr bwMode="auto">
          <a:xfrm>
            <a:off x="4895054" y="3672285"/>
            <a:ext cx="0" cy="288000"/>
          </a:xfrm>
          <a:prstGeom prst="line">
            <a:avLst/>
          </a:prstGeom>
          <a:noFill/>
          <a:ln w="38100">
            <a:solidFill>
              <a:schemeClr val="tx1"/>
            </a:solidFill>
            <a:round/>
            <a:headEnd/>
            <a:tailEnd/>
          </a:ln>
          <a:effectLst/>
        </p:spPr>
        <p:txBody>
          <a:bodyPr/>
          <a:lstStyle/>
          <a:p>
            <a:endParaRPr lang="en-US"/>
          </a:p>
        </p:txBody>
      </p:sp>
      <p:sp>
        <p:nvSpPr>
          <p:cNvPr id="431" name="Line 540"/>
          <p:cNvSpPr>
            <a:spLocks noChangeShapeType="1"/>
          </p:cNvSpPr>
          <p:nvPr/>
        </p:nvSpPr>
        <p:spPr bwMode="auto">
          <a:xfrm>
            <a:off x="4967062" y="3672285"/>
            <a:ext cx="0" cy="288000"/>
          </a:xfrm>
          <a:prstGeom prst="line">
            <a:avLst/>
          </a:prstGeom>
          <a:noFill/>
          <a:ln w="38100">
            <a:solidFill>
              <a:schemeClr val="tx1"/>
            </a:solidFill>
            <a:round/>
            <a:headEnd/>
            <a:tailEnd/>
          </a:ln>
          <a:effectLst/>
        </p:spPr>
        <p:txBody>
          <a:bodyPr/>
          <a:lstStyle/>
          <a:p>
            <a:endParaRPr lang="en-US"/>
          </a:p>
        </p:txBody>
      </p:sp>
      <p:sp>
        <p:nvSpPr>
          <p:cNvPr id="432" name="Line 540"/>
          <p:cNvSpPr>
            <a:spLocks noChangeShapeType="1"/>
          </p:cNvSpPr>
          <p:nvPr/>
        </p:nvSpPr>
        <p:spPr bwMode="auto">
          <a:xfrm>
            <a:off x="5903541" y="3680845"/>
            <a:ext cx="0" cy="288000"/>
          </a:xfrm>
          <a:prstGeom prst="line">
            <a:avLst/>
          </a:prstGeom>
          <a:noFill/>
          <a:ln w="38100">
            <a:solidFill>
              <a:schemeClr val="tx1"/>
            </a:solidFill>
            <a:round/>
            <a:headEnd/>
            <a:tailEnd/>
          </a:ln>
          <a:effectLst/>
        </p:spPr>
        <p:txBody>
          <a:bodyPr/>
          <a:lstStyle/>
          <a:p>
            <a:endParaRPr lang="en-US"/>
          </a:p>
        </p:txBody>
      </p:sp>
      <p:sp>
        <p:nvSpPr>
          <p:cNvPr id="433" name="Line 540"/>
          <p:cNvSpPr>
            <a:spLocks noChangeShapeType="1"/>
          </p:cNvSpPr>
          <p:nvPr/>
        </p:nvSpPr>
        <p:spPr bwMode="auto">
          <a:xfrm>
            <a:off x="5975549" y="3680845"/>
            <a:ext cx="0" cy="288000"/>
          </a:xfrm>
          <a:prstGeom prst="line">
            <a:avLst/>
          </a:prstGeom>
          <a:noFill/>
          <a:ln w="38100">
            <a:solidFill>
              <a:schemeClr val="tx1"/>
            </a:solidFill>
            <a:round/>
            <a:headEnd/>
            <a:tailEnd/>
          </a:ln>
          <a:effectLst/>
        </p:spPr>
        <p:txBody>
          <a:bodyPr/>
          <a:lstStyle/>
          <a:p>
            <a:endParaRPr lang="en-US"/>
          </a:p>
        </p:txBody>
      </p:sp>
      <p:sp>
        <p:nvSpPr>
          <p:cNvPr id="434" name="Line 540"/>
          <p:cNvSpPr>
            <a:spLocks noChangeShapeType="1"/>
          </p:cNvSpPr>
          <p:nvPr/>
        </p:nvSpPr>
        <p:spPr bwMode="auto">
          <a:xfrm>
            <a:off x="7272143" y="3663725"/>
            <a:ext cx="0" cy="288000"/>
          </a:xfrm>
          <a:prstGeom prst="line">
            <a:avLst/>
          </a:prstGeom>
          <a:noFill/>
          <a:ln w="38100">
            <a:solidFill>
              <a:schemeClr val="tx1"/>
            </a:solidFill>
            <a:round/>
            <a:headEnd/>
            <a:tailEnd/>
          </a:ln>
          <a:effectLst/>
        </p:spPr>
        <p:txBody>
          <a:bodyPr/>
          <a:lstStyle/>
          <a:p>
            <a:endParaRPr lang="en-US"/>
          </a:p>
        </p:txBody>
      </p:sp>
      <p:sp>
        <p:nvSpPr>
          <p:cNvPr id="435" name="Line 540"/>
          <p:cNvSpPr>
            <a:spLocks noChangeShapeType="1"/>
          </p:cNvSpPr>
          <p:nvPr/>
        </p:nvSpPr>
        <p:spPr bwMode="auto">
          <a:xfrm>
            <a:off x="7344151" y="3663725"/>
            <a:ext cx="0" cy="288000"/>
          </a:xfrm>
          <a:prstGeom prst="line">
            <a:avLst/>
          </a:prstGeom>
          <a:noFill/>
          <a:ln w="38100">
            <a:solidFill>
              <a:schemeClr val="tx1"/>
            </a:solidFill>
            <a:round/>
            <a:headEnd/>
            <a:tailEnd/>
          </a:ln>
          <a:effectLst/>
        </p:spPr>
        <p:txBody>
          <a:bodyPr/>
          <a:lstStyle/>
          <a:p>
            <a:endParaRPr lang="en-US"/>
          </a:p>
        </p:txBody>
      </p:sp>
      <p:sp>
        <p:nvSpPr>
          <p:cNvPr id="436" name="Line 540"/>
          <p:cNvSpPr>
            <a:spLocks noChangeShapeType="1"/>
          </p:cNvSpPr>
          <p:nvPr/>
        </p:nvSpPr>
        <p:spPr bwMode="auto">
          <a:xfrm>
            <a:off x="8280630" y="3672285"/>
            <a:ext cx="0" cy="288000"/>
          </a:xfrm>
          <a:prstGeom prst="line">
            <a:avLst/>
          </a:prstGeom>
          <a:noFill/>
          <a:ln w="38100">
            <a:solidFill>
              <a:schemeClr val="tx1"/>
            </a:solidFill>
            <a:round/>
            <a:headEnd/>
            <a:tailEnd/>
          </a:ln>
          <a:effectLst/>
        </p:spPr>
        <p:txBody>
          <a:bodyPr/>
          <a:lstStyle/>
          <a:p>
            <a:endParaRPr lang="en-US"/>
          </a:p>
        </p:txBody>
      </p:sp>
      <p:sp>
        <p:nvSpPr>
          <p:cNvPr id="437" name="Line 540"/>
          <p:cNvSpPr>
            <a:spLocks noChangeShapeType="1"/>
          </p:cNvSpPr>
          <p:nvPr/>
        </p:nvSpPr>
        <p:spPr bwMode="auto">
          <a:xfrm>
            <a:off x="8352638" y="3672285"/>
            <a:ext cx="0" cy="288000"/>
          </a:xfrm>
          <a:prstGeom prst="line">
            <a:avLst/>
          </a:prstGeom>
          <a:noFill/>
          <a:ln w="38100">
            <a:solidFill>
              <a:schemeClr val="tx1"/>
            </a:solidFill>
            <a:round/>
            <a:headEnd/>
            <a:tailEnd/>
          </a:ln>
          <a:effectLst/>
        </p:spPr>
        <p:txBody>
          <a:bodyPr/>
          <a:lstStyle/>
          <a:p>
            <a:endParaRPr lang="en-US"/>
          </a:p>
        </p:txBody>
      </p:sp>
      <p:sp>
        <p:nvSpPr>
          <p:cNvPr id="438" name="Line 540"/>
          <p:cNvSpPr>
            <a:spLocks noChangeShapeType="1"/>
          </p:cNvSpPr>
          <p:nvPr/>
        </p:nvSpPr>
        <p:spPr bwMode="auto">
          <a:xfrm>
            <a:off x="9577199" y="3704668"/>
            <a:ext cx="0" cy="288000"/>
          </a:xfrm>
          <a:prstGeom prst="line">
            <a:avLst/>
          </a:prstGeom>
          <a:noFill/>
          <a:ln w="38100">
            <a:solidFill>
              <a:schemeClr val="tx1"/>
            </a:solidFill>
            <a:round/>
            <a:headEnd/>
            <a:tailEnd/>
          </a:ln>
          <a:effectLst/>
        </p:spPr>
        <p:txBody>
          <a:bodyPr/>
          <a:lstStyle/>
          <a:p>
            <a:endParaRPr lang="en-US"/>
          </a:p>
        </p:txBody>
      </p:sp>
      <p:sp>
        <p:nvSpPr>
          <p:cNvPr id="439" name="Line 540"/>
          <p:cNvSpPr>
            <a:spLocks noChangeShapeType="1"/>
          </p:cNvSpPr>
          <p:nvPr/>
        </p:nvSpPr>
        <p:spPr bwMode="auto">
          <a:xfrm>
            <a:off x="9649207" y="3704668"/>
            <a:ext cx="0" cy="288000"/>
          </a:xfrm>
          <a:prstGeom prst="line">
            <a:avLst/>
          </a:prstGeom>
          <a:noFill/>
          <a:ln w="38100">
            <a:solidFill>
              <a:schemeClr val="tx1"/>
            </a:solidFill>
            <a:round/>
            <a:headEnd/>
            <a:tailEnd/>
          </a:ln>
          <a:effectLst/>
        </p:spPr>
        <p:txBody>
          <a:bodyPr/>
          <a:lstStyle/>
          <a:p>
            <a:endParaRPr lang="en-US"/>
          </a:p>
        </p:txBody>
      </p:sp>
      <p:sp>
        <p:nvSpPr>
          <p:cNvPr id="440" name="Line 540"/>
          <p:cNvSpPr>
            <a:spLocks noChangeShapeType="1"/>
          </p:cNvSpPr>
          <p:nvPr/>
        </p:nvSpPr>
        <p:spPr bwMode="auto">
          <a:xfrm>
            <a:off x="10585686" y="3713228"/>
            <a:ext cx="0" cy="288000"/>
          </a:xfrm>
          <a:prstGeom prst="line">
            <a:avLst/>
          </a:prstGeom>
          <a:noFill/>
          <a:ln w="38100">
            <a:solidFill>
              <a:schemeClr val="tx1"/>
            </a:solidFill>
            <a:round/>
            <a:headEnd/>
            <a:tailEnd/>
          </a:ln>
          <a:effectLst/>
        </p:spPr>
        <p:txBody>
          <a:bodyPr/>
          <a:lstStyle/>
          <a:p>
            <a:endParaRPr lang="en-US"/>
          </a:p>
        </p:txBody>
      </p:sp>
      <p:sp>
        <p:nvSpPr>
          <p:cNvPr id="441" name="Line 540"/>
          <p:cNvSpPr>
            <a:spLocks noChangeShapeType="1"/>
          </p:cNvSpPr>
          <p:nvPr/>
        </p:nvSpPr>
        <p:spPr bwMode="auto">
          <a:xfrm>
            <a:off x="10657694" y="3713228"/>
            <a:ext cx="0" cy="288000"/>
          </a:xfrm>
          <a:prstGeom prst="line">
            <a:avLst/>
          </a:prstGeom>
          <a:noFill/>
          <a:ln w="38100">
            <a:solidFill>
              <a:schemeClr val="tx1"/>
            </a:solidFill>
            <a:round/>
            <a:headEnd/>
            <a:tailEnd/>
          </a:ln>
          <a:effectLst/>
        </p:spPr>
        <p:txBody>
          <a:bodyPr/>
          <a:lstStyle/>
          <a:p>
            <a:endParaRPr lang="en-US"/>
          </a:p>
        </p:txBody>
      </p:sp>
      <p:sp>
        <p:nvSpPr>
          <p:cNvPr id="197" name="Rectangle 2"/>
          <p:cNvSpPr>
            <a:spLocks noChangeArrowheads="1"/>
          </p:cNvSpPr>
          <p:nvPr/>
        </p:nvSpPr>
        <p:spPr bwMode="auto">
          <a:xfrm>
            <a:off x="1926223" y="4056659"/>
            <a:ext cx="9324000" cy="288925"/>
          </a:xfrm>
          <a:prstGeom prst="rect">
            <a:avLst/>
          </a:prstGeom>
          <a:gradFill rotWithShape="0">
            <a:gsLst>
              <a:gs pos="0">
                <a:srgbClr val="3399FF"/>
              </a:gs>
              <a:gs pos="50000">
                <a:srgbClr val="FFFFFF"/>
              </a:gs>
              <a:gs pos="100000">
                <a:srgbClr val="3399FF"/>
              </a:gs>
            </a:gsLst>
            <a:lin ang="5400000" scaled="1"/>
          </a:gradFill>
          <a:ln w="19050">
            <a:solidFill>
              <a:srgbClr val="000000"/>
            </a:solidFill>
            <a:miter lim="800000"/>
            <a:headEnd/>
            <a:tailEnd/>
          </a:ln>
        </p:spPr>
        <p:txBody>
          <a:bodyPr/>
          <a:lstStyle/>
          <a:p>
            <a:endParaRPr lang="en-US"/>
          </a:p>
        </p:txBody>
      </p:sp>
      <p:sp>
        <p:nvSpPr>
          <p:cNvPr id="198" name="Rectangle 536"/>
          <p:cNvSpPr>
            <a:spLocks noChangeArrowheads="1"/>
          </p:cNvSpPr>
          <p:nvPr/>
        </p:nvSpPr>
        <p:spPr bwMode="auto">
          <a:xfrm>
            <a:off x="1797635" y="3888384"/>
            <a:ext cx="9324000" cy="290513"/>
          </a:xfrm>
          <a:prstGeom prst="rect">
            <a:avLst/>
          </a:prstGeom>
          <a:gradFill rotWithShape="0">
            <a:gsLst>
              <a:gs pos="0">
                <a:srgbClr val="3399FF"/>
              </a:gs>
              <a:gs pos="50000">
                <a:srgbClr val="FFFFFF"/>
              </a:gs>
              <a:gs pos="100000">
                <a:srgbClr val="3399FF"/>
              </a:gs>
            </a:gsLst>
            <a:lin ang="5400000" scaled="1"/>
          </a:gradFill>
          <a:ln w="19050">
            <a:solidFill>
              <a:srgbClr val="000000"/>
            </a:solidFill>
            <a:miter lim="800000"/>
            <a:headEnd/>
            <a:tailEnd/>
          </a:ln>
        </p:spPr>
        <p:txBody>
          <a:bodyPr/>
          <a:lstStyle/>
          <a:p>
            <a:pPr algn="ctr"/>
            <a:r>
              <a:rPr lang="en-US" altLang="zh-CN" sz="1400" dirty="0" smtClean="0">
                <a:solidFill>
                  <a:srgbClr val="0A1738"/>
                </a:solidFill>
                <a:latin typeface="+mn-ea"/>
              </a:rPr>
              <a:t>LAN</a:t>
            </a:r>
            <a:endParaRPr lang="en-US" sz="1400" dirty="0">
              <a:solidFill>
                <a:srgbClr val="0A1738"/>
              </a:solidFill>
              <a:latin typeface="+mn-ea"/>
            </a:endParaRPr>
          </a:p>
        </p:txBody>
      </p:sp>
      <p:sp>
        <p:nvSpPr>
          <p:cNvPr id="442" name="Line 540"/>
          <p:cNvSpPr>
            <a:spLocks noChangeShapeType="1"/>
          </p:cNvSpPr>
          <p:nvPr/>
        </p:nvSpPr>
        <p:spPr bwMode="auto">
          <a:xfrm>
            <a:off x="5471318" y="4320681"/>
            <a:ext cx="0" cy="216000"/>
          </a:xfrm>
          <a:prstGeom prst="line">
            <a:avLst/>
          </a:prstGeom>
          <a:noFill/>
          <a:ln w="38100">
            <a:solidFill>
              <a:schemeClr val="tx1"/>
            </a:solidFill>
            <a:round/>
            <a:headEnd/>
            <a:tailEnd/>
          </a:ln>
          <a:effectLst/>
        </p:spPr>
        <p:txBody>
          <a:bodyPr/>
          <a:lstStyle/>
          <a:p>
            <a:endParaRPr lang="en-US"/>
          </a:p>
        </p:txBody>
      </p:sp>
      <p:sp>
        <p:nvSpPr>
          <p:cNvPr id="443" name="Line 540"/>
          <p:cNvSpPr>
            <a:spLocks noChangeShapeType="1"/>
          </p:cNvSpPr>
          <p:nvPr/>
        </p:nvSpPr>
        <p:spPr bwMode="auto">
          <a:xfrm>
            <a:off x="5399310" y="4176681"/>
            <a:ext cx="0" cy="360000"/>
          </a:xfrm>
          <a:prstGeom prst="line">
            <a:avLst/>
          </a:prstGeom>
          <a:noFill/>
          <a:ln w="38100">
            <a:solidFill>
              <a:schemeClr val="tx1"/>
            </a:solidFill>
            <a:round/>
            <a:headEnd/>
            <a:tailEnd/>
          </a:ln>
          <a:effectLst/>
        </p:spPr>
        <p:txBody>
          <a:bodyPr/>
          <a:lstStyle/>
          <a:p>
            <a:endParaRPr lang="en-US"/>
          </a:p>
        </p:txBody>
      </p:sp>
      <p:sp>
        <p:nvSpPr>
          <p:cNvPr id="444" name="Line 540"/>
          <p:cNvSpPr>
            <a:spLocks noChangeShapeType="1"/>
          </p:cNvSpPr>
          <p:nvPr/>
        </p:nvSpPr>
        <p:spPr bwMode="auto">
          <a:xfrm>
            <a:off x="7920440" y="4320681"/>
            <a:ext cx="0" cy="216000"/>
          </a:xfrm>
          <a:prstGeom prst="line">
            <a:avLst/>
          </a:prstGeom>
          <a:noFill/>
          <a:ln w="38100">
            <a:solidFill>
              <a:schemeClr val="tx1"/>
            </a:solidFill>
            <a:round/>
            <a:headEnd/>
            <a:tailEnd/>
          </a:ln>
          <a:effectLst/>
        </p:spPr>
        <p:txBody>
          <a:bodyPr/>
          <a:lstStyle/>
          <a:p>
            <a:endParaRPr lang="en-US"/>
          </a:p>
        </p:txBody>
      </p:sp>
      <p:sp>
        <p:nvSpPr>
          <p:cNvPr id="445" name="Line 540"/>
          <p:cNvSpPr>
            <a:spLocks noChangeShapeType="1"/>
          </p:cNvSpPr>
          <p:nvPr/>
        </p:nvSpPr>
        <p:spPr bwMode="auto">
          <a:xfrm>
            <a:off x="7848432" y="4176681"/>
            <a:ext cx="0" cy="360000"/>
          </a:xfrm>
          <a:prstGeom prst="line">
            <a:avLst/>
          </a:prstGeom>
          <a:noFill/>
          <a:ln w="38100">
            <a:solidFill>
              <a:schemeClr val="tx1"/>
            </a:solidFill>
            <a:round/>
            <a:headEnd/>
            <a:tailEnd/>
          </a:ln>
          <a:effectLst/>
        </p:spPr>
        <p:txBody>
          <a:bodyPr/>
          <a:lstStyle/>
          <a:p>
            <a:endParaRPr lang="en-US"/>
          </a:p>
        </p:txBody>
      </p:sp>
      <p:sp>
        <p:nvSpPr>
          <p:cNvPr id="446" name="Rectangle 101"/>
          <p:cNvSpPr/>
          <p:nvPr/>
        </p:nvSpPr>
        <p:spPr bwMode="auto">
          <a:xfrm>
            <a:off x="1873783" y="1762773"/>
            <a:ext cx="4585852" cy="1944000"/>
          </a:xfrm>
          <a:prstGeom prst="rect">
            <a:avLst/>
          </a:prstGeom>
          <a:noFill/>
          <a:ln w="9525" cap="flat" cmpd="sng" algn="ctr">
            <a:solidFill>
              <a:srgbClr val="FF000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447" name="Rectangle 101"/>
          <p:cNvSpPr/>
          <p:nvPr/>
        </p:nvSpPr>
        <p:spPr bwMode="auto">
          <a:xfrm>
            <a:off x="4318789" y="4465539"/>
            <a:ext cx="4644000" cy="1872000"/>
          </a:xfrm>
          <a:prstGeom prst="rect">
            <a:avLst/>
          </a:prstGeom>
          <a:noFill/>
          <a:ln w="9525" cap="flat" cmpd="sng" algn="ctr">
            <a:solidFill>
              <a:srgbClr val="FF0000"/>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448" name="Left Brace 79"/>
          <p:cNvSpPr/>
          <p:nvPr/>
        </p:nvSpPr>
        <p:spPr bwMode="auto">
          <a:xfrm>
            <a:off x="4125047" y="4482048"/>
            <a:ext cx="144016" cy="1872000"/>
          </a:xfrm>
          <a:prstGeom prst="leftBrace">
            <a:avLst/>
          </a:prstGeom>
          <a:no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smtClean="0">
              <a:latin typeface="Arial" charset="0"/>
              <a:cs typeface="Arial" charset="0"/>
            </a:endParaRPr>
          </a:p>
        </p:txBody>
      </p:sp>
      <p:sp>
        <p:nvSpPr>
          <p:cNvPr id="449" name="文本占位符 2"/>
          <p:cNvSpPr txBox="1">
            <a:spLocks/>
          </p:cNvSpPr>
          <p:nvPr/>
        </p:nvSpPr>
        <p:spPr>
          <a:xfrm>
            <a:off x="2806097" y="4392615"/>
            <a:ext cx="1365437" cy="1889400"/>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pPr marL="177800" indent="-177800"/>
            <a:r>
              <a:rPr lang="en-US" altLang="zh-CN" sz="1200" b="0" kern="0" dirty="0" smtClean="0">
                <a:latin typeface="+mn-ea"/>
                <a:ea typeface="+mn-ea"/>
              </a:rPr>
              <a:t>MySQL</a:t>
            </a:r>
            <a:r>
              <a:rPr lang="zh-CN" altLang="en-US" sz="1200" b="0" kern="0" dirty="0" smtClean="0">
                <a:latin typeface="+mn-ea"/>
                <a:ea typeface="+mn-ea"/>
              </a:rPr>
              <a:t>主</a:t>
            </a:r>
            <a:r>
              <a:rPr lang="en-US" altLang="zh-CN" sz="1200" b="0" kern="0" dirty="0" smtClean="0">
                <a:latin typeface="+mn-ea"/>
                <a:ea typeface="+mn-ea"/>
              </a:rPr>
              <a:t>-</a:t>
            </a:r>
            <a:r>
              <a:rPr lang="zh-CN" altLang="en-US" sz="1200" b="0" kern="0" dirty="0" smtClean="0">
                <a:latin typeface="+mn-ea"/>
                <a:ea typeface="+mn-ea"/>
              </a:rPr>
              <a:t>从集群，存储临时区、归档区、贴源区和汇总区数据处理任务定义，任务依赖关系</a:t>
            </a:r>
            <a:endParaRPr lang="en-US" altLang="zh-CN" sz="1200" b="0" kern="0" dirty="0" smtClean="0">
              <a:latin typeface="+mn-ea"/>
              <a:ea typeface="+mn-ea"/>
            </a:endParaRPr>
          </a:p>
        </p:txBody>
      </p:sp>
      <p:sp>
        <p:nvSpPr>
          <p:cNvPr id="450" name="Left Brace 79"/>
          <p:cNvSpPr/>
          <p:nvPr/>
        </p:nvSpPr>
        <p:spPr bwMode="auto">
          <a:xfrm>
            <a:off x="1675925" y="1744912"/>
            <a:ext cx="144016" cy="1980000"/>
          </a:xfrm>
          <a:prstGeom prst="leftBrace">
            <a:avLst/>
          </a:prstGeom>
          <a:no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smtClean="0">
              <a:latin typeface="Arial" charset="0"/>
              <a:cs typeface="Arial" charset="0"/>
            </a:endParaRPr>
          </a:p>
        </p:txBody>
      </p:sp>
      <p:sp>
        <p:nvSpPr>
          <p:cNvPr id="451" name="文本占位符 2"/>
          <p:cNvSpPr txBox="1">
            <a:spLocks/>
          </p:cNvSpPr>
          <p:nvPr/>
        </p:nvSpPr>
        <p:spPr>
          <a:xfrm>
            <a:off x="1" y="1655479"/>
            <a:ext cx="1873782" cy="1889400"/>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pPr marL="177800" indent="-177800"/>
            <a:r>
              <a:rPr lang="zh-CN" altLang="en-US" sz="1200" b="0" kern="0" dirty="0" smtClean="0">
                <a:latin typeface="+mn-ea"/>
                <a:ea typeface="+mn-ea"/>
              </a:rPr>
              <a:t>按数据区划分工作流，工作流不跨数据区</a:t>
            </a:r>
            <a:endParaRPr lang="en-US" altLang="zh-CN" sz="1200" b="0" kern="0" dirty="0" smtClean="0">
              <a:latin typeface="+mn-ea"/>
              <a:ea typeface="+mn-ea"/>
            </a:endParaRPr>
          </a:p>
          <a:p>
            <a:pPr marL="177800" indent="-177800"/>
            <a:r>
              <a:rPr lang="zh-CN" altLang="en-US" sz="1200" b="0" kern="0" dirty="0">
                <a:latin typeface="+mn-ea"/>
                <a:ea typeface="+mn-ea"/>
              </a:rPr>
              <a:t>临时</a:t>
            </a:r>
            <a:r>
              <a:rPr lang="zh-CN" altLang="en-US" sz="1200" b="0" kern="0" dirty="0" smtClean="0">
                <a:latin typeface="+mn-ea"/>
                <a:ea typeface="+mn-ea"/>
              </a:rPr>
              <a:t>区数据处理的工作流部署在数据交换换平台的加载服务器</a:t>
            </a:r>
            <a:endParaRPr lang="en-US" altLang="zh-CN" sz="1200" b="0" kern="0" dirty="0" smtClean="0">
              <a:latin typeface="+mn-ea"/>
              <a:ea typeface="+mn-ea"/>
            </a:endParaRPr>
          </a:p>
          <a:p>
            <a:pPr marL="177800" indent="-177800"/>
            <a:r>
              <a:rPr lang="zh-CN" altLang="en-US" sz="1200" b="0" kern="0" dirty="0">
                <a:latin typeface="+mn-ea"/>
                <a:ea typeface="+mn-ea"/>
              </a:rPr>
              <a:t>贴</a:t>
            </a:r>
            <a:r>
              <a:rPr lang="zh-CN" altLang="en-US" sz="1200" b="0" kern="0" dirty="0" smtClean="0">
                <a:latin typeface="+mn-ea"/>
                <a:ea typeface="+mn-ea"/>
              </a:rPr>
              <a:t>园区和汇总区工作流分别部署独立的服务器</a:t>
            </a:r>
            <a:endParaRPr lang="en-US" altLang="zh-CN" sz="1200" b="0" kern="0" dirty="0" smtClean="0">
              <a:latin typeface="+mn-ea"/>
              <a:ea typeface="+mn-ea"/>
            </a:endParaRPr>
          </a:p>
        </p:txBody>
      </p:sp>
    </p:spTree>
    <p:extLst>
      <p:ext uri="{BB962C8B-B14F-4D97-AF65-F5344CB8AC3E}">
        <p14:creationId xmlns="" xmlns:p14="http://schemas.microsoft.com/office/powerpoint/2010/main" val="96208729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基础计算平台 </a:t>
            </a:r>
            <a:r>
              <a:rPr lang="en-US" altLang="zh-CN" dirty="0" smtClean="0"/>
              <a:t>— </a:t>
            </a:r>
            <a:r>
              <a:rPr lang="zh-CN" altLang="en-US" dirty="0" smtClean="0"/>
              <a:t>平台逻辑架构</a:t>
            </a:r>
            <a:endParaRPr lang="zh-CN" altLang="en-US" dirty="0"/>
          </a:p>
        </p:txBody>
      </p:sp>
      <p:grpSp>
        <p:nvGrpSpPr>
          <p:cNvPr id="3" name="Group 94"/>
          <p:cNvGrpSpPr/>
          <p:nvPr/>
        </p:nvGrpSpPr>
        <p:grpSpPr>
          <a:xfrm>
            <a:off x="518240" y="2454578"/>
            <a:ext cx="6059573" cy="3046747"/>
            <a:chOff x="769527" y="1618150"/>
            <a:chExt cx="3235960" cy="1716750"/>
          </a:xfrm>
        </p:grpSpPr>
        <p:grpSp>
          <p:nvGrpSpPr>
            <p:cNvPr id="4" name="组合 60"/>
            <p:cNvGrpSpPr>
              <a:grpSpLocks/>
            </p:cNvGrpSpPr>
            <p:nvPr/>
          </p:nvGrpSpPr>
          <p:grpSpPr bwMode="auto">
            <a:xfrm>
              <a:off x="769527" y="2032538"/>
              <a:ext cx="3235960" cy="1302362"/>
              <a:chOff x="4267200" y="3505200"/>
              <a:chExt cx="4572000" cy="1676400"/>
            </a:xfrm>
          </p:grpSpPr>
          <p:grpSp>
            <p:nvGrpSpPr>
              <p:cNvPr id="27" name="组合 24"/>
              <p:cNvGrpSpPr>
                <a:grpSpLocks/>
              </p:cNvGrpSpPr>
              <p:nvPr/>
            </p:nvGrpSpPr>
            <p:grpSpPr bwMode="auto">
              <a:xfrm>
                <a:off x="5410200" y="3505200"/>
                <a:ext cx="3276600" cy="533400"/>
                <a:chOff x="4724400" y="4648200"/>
                <a:chExt cx="3276600" cy="533400"/>
              </a:xfrm>
            </p:grpSpPr>
            <p:sp>
              <p:nvSpPr>
                <p:cNvPr id="63" name="立方体 18"/>
                <p:cNvSpPr/>
                <p:nvPr/>
              </p:nvSpPr>
              <p:spPr bwMode="auto">
                <a:xfrm>
                  <a:off x="47244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64" name="立方体 19"/>
                <p:cNvSpPr/>
                <p:nvPr/>
              </p:nvSpPr>
              <p:spPr bwMode="auto">
                <a:xfrm>
                  <a:off x="52578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65" name="立方体 20"/>
                <p:cNvSpPr/>
                <p:nvPr/>
              </p:nvSpPr>
              <p:spPr bwMode="auto">
                <a:xfrm>
                  <a:off x="57912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66" name="立方体 21"/>
                <p:cNvSpPr/>
                <p:nvPr/>
              </p:nvSpPr>
              <p:spPr bwMode="auto">
                <a:xfrm>
                  <a:off x="63246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67" name="立方体 22"/>
                <p:cNvSpPr/>
                <p:nvPr/>
              </p:nvSpPr>
              <p:spPr bwMode="auto">
                <a:xfrm>
                  <a:off x="68580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68" name="立方体 23"/>
                <p:cNvSpPr/>
                <p:nvPr/>
              </p:nvSpPr>
              <p:spPr bwMode="auto">
                <a:xfrm>
                  <a:off x="73914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b="1" dirty="0">
                    <a:solidFill>
                      <a:srgbClr val="000000"/>
                    </a:solidFill>
                    <a:latin typeface="+mj-ea"/>
                    <a:ea typeface="+mj-ea"/>
                  </a:endParaRPr>
                </a:p>
              </p:txBody>
            </p:sp>
          </p:grpSp>
          <p:grpSp>
            <p:nvGrpSpPr>
              <p:cNvPr id="28" name="组合 25"/>
              <p:cNvGrpSpPr>
                <a:grpSpLocks/>
              </p:cNvGrpSpPr>
              <p:nvPr/>
            </p:nvGrpSpPr>
            <p:grpSpPr bwMode="auto">
              <a:xfrm>
                <a:off x="5181600" y="3733800"/>
                <a:ext cx="3276600" cy="533400"/>
                <a:chOff x="4724400" y="4648200"/>
                <a:chExt cx="3276600" cy="533400"/>
              </a:xfrm>
            </p:grpSpPr>
            <p:sp>
              <p:nvSpPr>
                <p:cNvPr id="57" name="立方体 26"/>
                <p:cNvSpPr/>
                <p:nvPr/>
              </p:nvSpPr>
              <p:spPr bwMode="auto">
                <a:xfrm>
                  <a:off x="47244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58" name="立方体 27"/>
                <p:cNvSpPr/>
                <p:nvPr/>
              </p:nvSpPr>
              <p:spPr bwMode="auto">
                <a:xfrm>
                  <a:off x="52578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59" name="立方体 28"/>
                <p:cNvSpPr/>
                <p:nvPr/>
              </p:nvSpPr>
              <p:spPr bwMode="auto">
                <a:xfrm>
                  <a:off x="57912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60" name="立方体 29"/>
                <p:cNvSpPr/>
                <p:nvPr/>
              </p:nvSpPr>
              <p:spPr bwMode="auto">
                <a:xfrm>
                  <a:off x="63246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61" name="立方体 30"/>
                <p:cNvSpPr/>
                <p:nvPr/>
              </p:nvSpPr>
              <p:spPr bwMode="auto">
                <a:xfrm>
                  <a:off x="68580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62" name="立方体 31"/>
                <p:cNvSpPr/>
                <p:nvPr/>
              </p:nvSpPr>
              <p:spPr bwMode="auto">
                <a:xfrm>
                  <a:off x="73914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b="1" dirty="0">
                    <a:solidFill>
                      <a:srgbClr val="000000"/>
                    </a:solidFill>
                    <a:latin typeface="+mj-ea"/>
                    <a:ea typeface="+mj-ea"/>
                  </a:endParaRPr>
                </a:p>
              </p:txBody>
            </p:sp>
          </p:grpSp>
          <p:grpSp>
            <p:nvGrpSpPr>
              <p:cNvPr id="29" name="组合 32"/>
              <p:cNvGrpSpPr>
                <a:grpSpLocks/>
              </p:cNvGrpSpPr>
              <p:nvPr/>
            </p:nvGrpSpPr>
            <p:grpSpPr bwMode="auto">
              <a:xfrm>
                <a:off x="4953000" y="3962400"/>
                <a:ext cx="3276600" cy="533400"/>
                <a:chOff x="4724400" y="4648200"/>
                <a:chExt cx="3276600" cy="533400"/>
              </a:xfrm>
            </p:grpSpPr>
            <p:sp>
              <p:nvSpPr>
                <p:cNvPr id="51" name="立方体 33"/>
                <p:cNvSpPr/>
                <p:nvPr/>
              </p:nvSpPr>
              <p:spPr bwMode="auto">
                <a:xfrm>
                  <a:off x="47244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52" name="立方体 34"/>
                <p:cNvSpPr/>
                <p:nvPr/>
              </p:nvSpPr>
              <p:spPr bwMode="auto">
                <a:xfrm>
                  <a:off x="52578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53" name="立方体 35"/>
                <p:cNvSpPr/>
                <p:nvPr/>
              </p:nvSpPr>
              <p:spPr bwMode="auto">
                <a:xfrm>
                  <a:off x="57912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54" name="立方体 36"/>
                <p:cNvSpPr/>
                <p:nvPr/>
              </p:nvSpPr>
              <p:spPr bwMode="auto">
                <a:xfrm>
                  <a:off x="63246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55" name="立方体 37"/>
                <p:cNvSpPr/>
                <p:nvPr/>
              </p:nvSpPr>
              <p:spPr bwMode="auto">
                <a:xfrm>
                  <a:off x="68580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56" name="立方体 38"/>
                <p:cNvSpPr/>
                <p:nvPr/>
              </p:nvSpPr>
              <p:spPr bwMode="auto">
                <a:xfrm>
                  <a:off x="73914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zh-CN" altLang="en-US" sz="1400" b="1" dirty="0" smtClean="0">
                      <a:solidFill>
                        <a:srgbClr val="000000"/>
                      </a:solidFill>
                      <a:latin typeface="+mj-ea"/>
                      <a:ea typeface="+mj-ea"/>
                    </a:rPr>
                    <a:t>节点</a:t>
                  </a:r>
                  <a:endParaRPr lang="zh-CN" altLang="en-US" sz="1400" b="1" dirty="0">
                    <a:solidFill>
                      <a:srgbClr val="000000"/>
                    </a:solidFill>
                    <a:latin typeface="+mj-ea"/>
                    <a:ea typeface="+mj-ea"/>
                  </a:endParaRPr>
                </a:p>
              </p:txBody>
            </p:sp>
          </p:grpSp>
          <p:grpSp>
            <p:nvGrpSpPr>
              <p:cNvPr id="30" name="组合 39"/>
              <p:cNvGrpSpPr>
                <a:grpSpLocks/>
              </p:cNvGrpSpPr>
              <p:nvPr/>
            </p:nvGrpSpPr>
            <p:grpSpPr bwMode="auto">
              <a:xfrm>
                <a:off x="4724400" y="4191000"/>
                <a:ext cx="4114800" cy="533400"/>
                <a:chOff x="4724400" y="4648200"/>
                <a:chExt cx="4114800" cy="533400"/>
              </a:xfrm>
            </p:grpSpPr>
            <p:sp>
              <p:nvSpPr>
                <p:cNvPr id="45" name="立方体 40"/>
                <p:cNvSpPr/>
                <p:nvPr/>
              </p:nvSpPr>
              <p:spPr bwMode="auto">
                <a:xfrm>
                  <a:off x="47244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46" name="立方体 41"/>
                <p:cNvSpPr/>
                <p:nvPr/>
              </p:nvSpPr>
              <p:spPr bwMode="auto">
                <a:xfrm>
                  <a:off x="52578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47" name="立方体 42"/>
                <p:cNvSpPr/>
                <p:nvPr/>
              </p:nvSpPr>
              <p:spPr bwMode="auto">
                <a:xfrm>
                  <a:off x="57912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48" name="立方体 43"/>
                <p:cNvSpPr/>
                <p:nvPr/>
              </p:nvSpPr>
              <p:spPr bwMode="auto">
                <a:xfrm>
                  <a:off x="63246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49" name="立方体 44"/>
                <p:cNvSpPr/>
                <p:nvPr/>
              </p:nvSpPr>
              <p:spPr bwMode="auto">
                <a:xfrm>
                  <a:off x="68580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50" name="立方体 45"/>
                <p:cNvSpPr/>
                <p:nvPr/>
              </p:nvSpPr>
              <p:spPr bwMode="auto">
                <a:xfrm>
                  <a:off x="8229600" y="4648200"/>
                  <a:ext cx="609600" cy="533400"/>
                </a:xfrm>
                <a:prstGeom prst="cube">
                  <a:avLst/>
                </a:prstGeom>
                <a:gradFill flip="none" rotWithShape="1">
                  <a:gsLst>
                    <a:gs pos="0">
                      <a:schemeClr val="accent2">
                        <a:lumMod val="75000"/>
                        <a:tint val="66000"/>
                        <a:satMod val="160000"/>
                      </a:schemeClr>
                    </a:gs>
                    <a:gs pos="50000">
                      <a:schemeClr val="accent2">
                        <a:lumMod val="75000"/>
                        <a:tint val="44500"/>
                        <a:satMod val="160000"/>
                      </a:schemeClr>
                    </a:gs>
                    <a:gs pos="100000">
                      <a:schemeClr val="accent2">
                        <a:lumMod val="75000"/>
                        <a:tint val="23500"/>
                        <a:satMod val="160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zh-CN" altLang="en-US" sz="1400" b="1" dirty="0" smtClean="0">
                      <a:solidFill>
                        <a:srgbClr val="000000"/>
                      </a:solidFill>
                      <a:latin typeface="+mj-ea"/>
                      <a:ea typeface="+mj-ea"/>
                    </a:rPr>
                    <a:t>节点</a:t>
                  </a:r>
                  <a:endParaRPr lang="zh-CN" altLang="en-US" sz="1400" b="1" dirty="0">
                    <a:solidFill>
                      <a:srgbClr val="000000"/>
                    </a:solidFill>
                    <a:latin typeface="+mj-ea"/>
                    <a:ea typeface="+mj-ea"/>
                  </a:endParaRPr>
                </a:p>
              </p:txBody>
            </p:sp>
          </p:grpSp>
          <p:grpSp>
            <p:nvGrpSpPr>
              <p:cNvPr id="31" name="组合 46"/>
              <p:cNvGrpSpPr>
                <a:grpSpLocks/>
              </p:cNvGrpSpPr>
              <p:nvPr/>
            </p:nvGrpSpPr>
            <p:grpSpPr bwMode="auto">
              <a:xfrm>
                <a:off x="4495800" y="4419600"/>
                <a:ext cx="3276600" cy="533400"/>
                <a:chOff x="4724400" y="4648200"/>
                <a:chExt cx="3276600" cy="533400"/>
              </a:xfrm>
            </p:grpSpPr>
            <p:sp>
              <p:nvSpPr>
                <p:cNvPr id="39" name="立方体 47"/>
                <p:cNvSpPr/>
                <p:nvPr/>
              </p:nvSpPr>
              <p:spPr bwMode="auto">
                <a:xfrm>
                  <a:off x="47244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40" name="立方体 48"/>
                <p:cNvSpPr/>
                <p:nvPr/>
              </p:nvSpPr>
              <p:spPr bwMode="auto">
                <a:xfrm>
                  <a:off x="52578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41" name="立方体 49"/>
                <p:cNvSpPr/>
                <p:nvPr/>
              </p:nvSpPr>
              <p:spPr bwMode="auto">
                <a:xfrm>
                  <a:off x="57912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42" name="立方体 50"/>
                <p:cNvSpPr/>
                <p:nvPr/>
              </p:nvSpPr>
              <p:spPr bwMode="auto">
                <a:xfrm>
                  <a:off x="63246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43" name="立方体 51"/>
                <p:cNvSpPr/>
                <p:nvPr/>
              </p:nvSpPr>
              <p:spPr bwMode="auto">
                <a:xfrm>
                  <a:off x="68580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en-US" altLang="zh-CN" sz="1400" b="1" dirty="0">
                      <a:solidFill>
                        <a:srgbClr val="000000"/>
                      </a:solidFill>
                      <a:latin typeface="+mj-ea"/>
                      <a:ea typeface="+mj-ea"/>
                    </a:rPr>
                    <a:t>VM</a:t>
                  </a:r>
                  <a:endParaRPr lang="zh-CN" altLang="en-US" sz="1400" b="1" dirty="0">
                    <a:solidFill>
                      <a:srgbClr val="000000"/>
                    </a:solidFill>
                    <a:latin typeface="+mj-ea"/>
                    <a:ea typeface="+mj-ea"/>
                  </a:endParaRPr>
                </a:p>
              </p:txBody>
            </p:sp>
            <p:sp>
              <p:nvSpPr>
                <p:cNvPr id="44" name="立方体 52"/>
                <p:cNvSpPr/>
                <p:nvPr/>
              </p:nvSpPr>
              <p:spPr bwMode="auto">
                <a:xfrm>
                  <a:off x="73914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b="1" dirty="0">
                    <a:solidFill>
                      <a:srgbClr val="000000"/>
                    </a:solidFill>
                    <a:latin typeface="+mj-ea"/>
                    <a:ea typeface="+mj-ea"/>
                  </a:endParaRPr>
                </a:p>
              </p:txBody>
            </p:sp>
          </p:grpSp>
          <p:grpSp>
            <p:nvGrpSpPr>
              <p:cNvPr id="32" name="组合 53"/>
              <p:cNvGrpSpPr>
                <a:grpSpLocks/>
              </p:cNvGrpSpPr>
              <p:nvPr/>
            </p:nvGrpSpPr>
            <p:grpSpPr bwMode="auto">
              <a:xfrm>
                <a:off x="4267200" y="4648200"/>
                <a:ext cx="3276600" cy="533400"/>
                <a:chOff x="4724400" y="4648200"/>
                <a:chExt cx="3276600" cy="533400"/>
              </a:xfrm>
            </p:grpSpPr>
            <p:sp>
              <p:nvSpPr>
                <p:cNvPr id="33" name="立方体 54"/>
                <p:cNvSpPr/>
                <p:nvPr/>
              </p:nvSpPr>
              <p:spPr bwMode="auto">
                <a:xfrm>
                  <a:off x="47244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zh-CN" altLang="en-US" sz="1400" b="1" dirty="0" smtClean="0">
                      <a:solidFill>
                        <a:srgbClr val="000000"/>
                      </a:solidFill>
                      <a:latin typeface="+mj-ea"/>
                      <a:ea typeface="+mj-ea"/>
                    </a:rPr>
                    <a:t>节点</a:t>
                  </a:r>
                  <a:endParaRPr lang="zh-CN" altLang="en-US" sz="1400" b="1" dirty="0">
                    <a:solidFill>
                      <a:srgbClr val="000000"/>
                    </a:solidFill>
                    <a:latin typeface="+mj-ea"/>
                    <a:ea typeface="+mj-ea"/>
                  </a:endParaRPr>
                </a:p>
              </p:txBody>
            </p:sp>
            <p:sp>
              <p:nvSpPr>
                <p:cNvPr id="34" name="立方体 55"/>
                <p:cNvSpPr/>
                <p:nvPr/>
              </p:nvSpPr>
              <p:spPr bwMode="auto">
                <a:xfrm>
                  <a:off x="52578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zh-CN" altLang="en-US" sz="1400" b="1" dirty="0" smtClean="0">
                      <a:solidFill>
                        <a:srgbClr val="000000"/>
                      </a:solidFill>
                      <a:latin typeface="+mj-ea"/>
                      <a:ea typeface="+mj-ea"/>
                    </a:rPr>
                    <a:t>节点</a:t>
                  </a:r>
                </a:p>
              </p:txBody>
            </p:sp>
            <p:sp>
              <p:nvSpPr>
                <p:cNvPr id="35" name="立方体 56"/>
                <p:cNvSpPr/>
                <p:nvPr/>
              </p:nvSpPr>
              <p:spPr bwMode="auto">
                <a:xfrm>
                  <a:off x="57912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zh-CN" altLang="en-US" sz="1400" b="1" dirty="0" smtClean="0">
                      <a:solidFill>
                        <a:srgbClr val="000000"/>
                      </a:solidFill>
                      <a:latin typeface="+mj-ea"/>
                      <a:ea typeface="+mj-ea"/>
                    </a:rPr>
                    <a:t>节点</a:t>
                  </a:r>
                  <a:endParaRPr lang="zh-CN" altLang="en-US" sz="1400" b="1" dirty="0">
                    <a:solidFill>
                      <a:srgbClr val="000000"/>
                    </a:solidFill>
                    <a:latin typeface="+mj-ea"/>
                    <a:ea typeface="+mj-ea"/>
                  </a:endParaRPr>
                </a:p>
              </p:txBody>
            </p:sp>
            <p:sp>
              <p:nvSpPr>
                <p:cNvPr id="36" name="立方体 57"/>
                <p:cNvSpPr/>
                <p:nvPr/>
              </p:nvSpPr>
              <p:spPr bwMode="auto">
                <a:xfrm>
                  <a:off x="63246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zh-CN" altLang="en-US" sz="1400" b="1" dirty="0" smtClean="0">
                      <a:solidFill>
                        <a:srgbClr val="000000"/>
                      </a:solidFill>
                      <a:latin typeface="+mj-ea"/>
                      <a:ea typeface="+mj-ea"/>
                    </a:rPr>
                    <a:t>节点</a:t>
                  </a:r>
                  <a:endParaRPr lang="zh-CN" altLang="en-US" sz="1400" b="1" dirty="0">
                    <a:solidFill>
                      <a:srgbClr val="000000"/>
                    </a:solidFill>
                    <a:latin typeface="+mj-ea"/>
                    <a:ea typeface="+mj-ea"/>
                  </a:endParaRPr>
                </a:p>
              </p:txBody>
            </p:sp>
            <p:sp>
              <p:nvSpPr>
                <p:cNvPr id="37" name="立方体 58"/>
                <p:cNvSpPr/>
                <p:nvPr/>
              </p:nvSpPr>
              <p:spPr bwMode="auto">
                <a:xfrm>
                  <a:off x="6858000" y="4648200"/>
                  <a:ext cx="609600" cy="533400"/>
                </a:xfrm>
                <a:prstGeom prst="cube">
                  <a:avLst/>
                </a:prstGeom>
                <a:gradFill flip="none" rotWithShape="1">
                  <a:gsLst>
                    <a:gs pos="0">
                      <a:schemeClr val="bg1">
                        <a:lumMod val="75000"/>
                        <a:shade val="30000"/>
                        <a:satMod val="115000"/>
                      </a:schemeClr>
                    </a:gs>
                    <a:gs pos="50000">
                      <a:schemeClr val="bg1">
                        <a:lumMod val="75000"/>
                        <a:shade val="67500"/>
                        <a:satMod val="115000"/>
                      </a:schemeClr>
                    </a:gs>
                    <a:gs pos="100000">
                      <a:schemeClr val="bg1">
                        <a:lumMod val="75000"/>
                        <a:shade val="100000"/>
                        <a:satMod val="115000"/>
                      </a:schemeClr>
                    </a:gs>
                  </a:gsLst>
                  <a:lin ang="5400000" scaled="1"/>
                  <a:tileRect/>
                </a:gradFill>
                <a:ln w="12700" cap="flat" cmpd="sng" algn="ctr">
                  <a:solidFill>
                    <a:schemeClr val="tx1"/>
                  </a:solidFill>
                  <a:prstDash val="solid"/>
                  <a:round/>
                  <a:headEnd type="none" w="med" len="med"/>
                  <a:tailEnd type="triangle" w="med" len="med"/>
                </a:ln>
                <a:effectLst/>
              </p:spPr>
              <p:txBody>
                <a:bodyPr wrap="none" anchor="ctr"/>
                <a:lstStyle/>
                <a:p>
                  <a:pPr algn="ctr">
                    <a:defRPr/>
                  </a:pPr>
                  <a:r>
                    <a:rPr lang="zh-CN" altLang="en-US" sz="1400" b="1" dirty="0" smtClean="0">
                      <a:solidFill>
                        <a:srgbClr val="000000"/>
                      </a:solidFill>
                      <a:latin typeface="+mj-ea"/>
                      <a:ea typeface="+mj-ea"/>
                    </a:rPr>
                    <a:t>节点</a:t>
                  </a:r>
                  <a:endParaRPr lang="zh-CN" altLang="en-US" sz="1400" b="1" dirty="0">
                    <a:solidFill>
                      <a:srgbClr val="000000"/>
                    </a:solidFill>
                    <a:latin typeface="+mj-ea"/>
                    <a:ea typeface="+mj-ea"/>
                  </a:endParaRPr>
                </a:p>
              </p:txBody>
            </p:sp>
            <p:sp>
              <p:nvSpPr>
                <p:cNvPr id="38" name="立方体 59"/>
                <p:cNvSpPr>
                  <a:spLocks noChangeArrowheads="1"/>
                </p:cNvSpPr>
                <p:nvPr/>
              </p:nvSpPr>
              <p:spPr bwMode="auto">
                <a:xfrm>
                  <a:off x="7391400" y="4648200"/>
                  <a:ext cx="609600" cy="533400"/>
                </a:xfrm>
                <a:prstGeom prst="cube">
                  <a:avLst>
                    <a:gd name="adj" fmla="val 25000"/>
                  </a:avLst>
                </a:prstGeom>
                <a:gradFill rotWithShape="1">
                  <a:gsLst>
                    <a:gs pos="0">
                      <a:srgbClr val="EA8C8C"/>
                    </a:gs>
                    <a:gs pos="50000">
                      <a:srgbClr val="F0BABA"/>
                    </a:gs>
                    <a:gs pos="100000">
                      <a:srgbClr val="F7DEDE"/>
                    </a:gs>
                  </a:gsLst>
                  <a:lin ang="5400000" scaled="1"/>
                </a:gradFill>
                <a:ln w="12700" algn="ctr">
                  <a:solidFill>
                    <a:schemeClr val="tx1"/>
                  </a:solidFill>
                  <a:round/>
                  <a:headEnd/>
                  <a:tailEnd type="triangle" w="med" len="med"/>
                </a:ln>
              </p:spPr>
              <p:txBody>
                <a:bodyPr wrap="none" anchor="ctr"/>
                <a:lstStyle/>
                <a:p>
                  <a:pPr algn="ctr"/>
                  <a:r>
                    <a:rPr lang="zh-CN" altLang="en-US" sz="1400" b="1" dirty="0" smtClean="0">
                      <a:solidFill>
                        <a:srgbClr val="000000"/>
                      </a:solidFill>
                      <a:latin typeface="+mj-ea"/>
                      <a:ea typeface="+mj-ea"/>
                    </a:rPr>
                    <a:t>节点</a:t>
                  </a:r>
                  <a:endParaRPr lang="zh-CN" altLang="en-US" sz="1400" b="1" dirty="0">
                    <a:solidFill>
                      <a:srgbClr val="000000"/>
                    </a:solidFill>
                    <a:latin typeface="+mj-ea"/>
                    <a:ea typeface="+mj-ea"/>
                  </a:endParaRPr>
                </a:p>
              </p:txBody>
            </p:sp>
          </p:grpSp>
        </p:grpSp>
        <p:sp>
          <p:nvSpPr>
            <p:cNvPr id="5" name="右箭头 67"/>
            <p:cNvSpPr>
              <a:spLocks noChangeArrowheads="1"/>
            </p:cNvSpPr>
            <p:nvPr/>
          </p:nvSpPr>
          <p:spPr bwMode="auto">
            <a:xfrm>
              <a:off x="3088632" y="3098107"/>
              <a:ext cx="431461" cy="236793"/>
            </a:xfrm>
            <a:prstGeom prst="rightArrow">
              <a:avLst>
                <a:gd name="adj1" fmla="val 50000"/>
                <a:gd name="adj2" fmla="val 50000"/>
              </a:avLst>
            </a:prstGeom>
            <a:gradFill rotWithShape="1">
              <a:gsLst>
                <a:gs pos="0">
                  <a:srgbClr val="0B537B"/>
                </a:gs>
                <a:gs pos="50000">
                  <a:srgbClr val="167AB2"/>
                </a:gs>
                <a:gs pos="100000">
                  <a:srgbClr val="1C92D4"/>
                </a:gs>
              </a:gsLst>
              <a:lin ang="10800000" scaled="1"/>
            </a:gradFill>
            <a:ln w="12700" algn="ctr">
              <a:noFill/>
              <a:round/>
              <a:headEnd/>
              <a:tailEnd type="triangle" w="med" len="med"/>
            </a:ln>
          </p:spPr>
          <p:txBody>
            <a:bodyPr wrap="none" anchor="ctr"/>
            <a:lstStyle/>
            <a:p>
              <a:pPr algn="ctr"/>
              <a:endParaRPr lang="zh-CN" altLang="en-US" sz="1400">
                <a:solidFill>
                  <a:srgbClr val="000000"/>
                </a:solidFill>
                <a:latin typeface="+mj-ea"/>
                <a:ea typeface="+mj-ea"/>
              </a:endParaRPr>
            </a:p>
          </p:txBody>
        </p:sp>
        <p:sp>
          <p:nvSpPr>
            <p:cNvPr id="6" name="右箭头 68"/>
            <p:cNvSpPr>
              <a:spLocks noChangeArrowheads="1"/>
            </p:cNvSpPr>
            <p:nvPr/>
          </p:nvSpPr>
          <p:spPr bwMode="auto">
            <a:xfrm rot="10800000">
              <a:off x="3250430" y="2683719"/>
              <a:ext cx="323596" cy="236793"/>
            </a:xfrm>
            <a:prstGeom prst="rightArrow">
              <a:avLst>
                <a:gd name="adj1" fmla="val 50000"/>
                <a:gd name="adj2" fmla="val 50000"/>
              </a:avLst>
            </a:prstGeom>
            <a:gradFill rotWithShape="1">
              <a:gsLst>
                <a:gs pos="0">
                  <a:srgbClr val="0B537B"/>
                </a:gs>
                <a:gs pos="50000">
                  <a:srgbClr val="167AB2"/>
                </a:gs>
                <a:gs pos="100000">
                  <a:srgbClr val="1C92D4"/>
                </a:gs>
              </a:gsLst>
              <a:lin ang="10800000" scaled="1"/>
            </a:gradFill>
            <a:ln w="12700" algn="ctr">
              <a:noFill/>
              <a:round/>
              <a:headEnd/>
              <a:tailEnd type="triangle" w="med" len="med"/>
            </a:ln>
          </p:spPr>
          <p:txBody>
            <a:bodyPr wrap="none" anchor="ctr"/>
            <a:lstStyle/>
            <a:p>
              <a:pPr algn="ctr"/>
              <a:endParaRPr lang="zh-CN" altLang="en-US" sz="1400">
                <a:solidFill>
                  <a:srgbClr val="000000"/>
                </a:solidFill>
                <a:latin typeface="+mj-ea"/>
                <a:ea typeface="+mj-ea"/>
              </a:endParaRPr>
            </a:p>
          </p:txBody>
        </p:sp>
        <p:sp>
          <p:nvSpPr>
            <p:cNvPr id="7" name="上下箭头 71"/>
            <p:cNvSpPr/>
            <p:nvPr/>
          </p:nvSpPr>
          <p:spPr bwMode="auto">
            <a:xfrm>
              <a:off x="931325" y="2683719"/>
              <a:ext cx="107865" cy="295991"/>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8" name="上下箭头 72"/>
            <p:cNvSpPr/>
            <p:nvPr/>
          </p:nvSpPr>
          <p:spPr bwMode="auto">
            <a:xfrm>
              <a:off x="1308854" y="2683719"/>
              <a:ext cx="107865" cy="295991"/>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9" name="上下箭头 73"/>
            <p:cNvSpPr/>
            <p:nvPr/>
          </p:nvSpPr>
          <p:spPr bwMode="auto">
            <a:xfrm>
              <a:off x="1686382" y="2683719"/>
              <a:ext cx="107865" cy="295991"/>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10" name="上下箭头 74"/>
            <p:cNvSpPr/>
            <p:nvPr/>
          </p:nvSpPr>
          <p:spPr bwMode="auto">
            <a:xfrm>
              <a:off x="2063911" y="2683719"/>
              <a:ext cx="107865" cy="295991"/>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11" name="上下箭头 75"/>
            <p:cNvSpPr/>
            <p:nvPr/>
          </p:nvSpPr>
          <p:spPr bwMode="auto">
            <a:xfrm>
              <a:off x="2441440" y="2683719"/>
              <a:ext cx="107865" cy="295991"/>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12" name="上下箭头 76"/>
            <p:cNvSpPr/>
            <p:nvPr/>
          </p:nvSpPr>
          <p:spPr bwMode="auto">
            <a:xfrm>
              <a:off x="1093123" y="2624521"/>
              <a:ext cx="107865" cy="177595"/>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13" name="上下箭头 77"/>
            <p:cNvSpPr/>
            <p:nvPr/>
          </p:nvSpPr>
          <p:spPr bwMode="auto">
            <a:xfrm>
              <a:off x="1470652" y="2624521"/>
              <a:ext cx="107865" cy="177595"/>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14" name="上下箭头 78"/>
            <p:cNvSpPr/>
            <p:nvPr/>
          </p:nvSpPr>
          <p:spPr bwMode="auto">
            <a:xfrm>
              <a:off x="1848180" y="2624521"/>
              <a:ext cx="107865" cy="177595"/>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15" name="上下箭头 79"/>
            <p:cNvSpPr/>
            <p:nvPr/>
          </p:nvSpPr>
          <p:spPr bwMode="auto">
            <a:xfrm>
              <a:off x="2225709" y="2624521"/>
              <a:ext cx="107865" cy="177595"/>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16" name="上下箭头 80"/>
            <p:cNvSpPr/>
            <p:nvPr/>
          </p:nvSpPr>
          <p:spPr bwMode="auto">
            <a:xfrm>
              <a:off x="2603238" y="2624521"/>
              <a:ext cx="107865" cy="177595"/>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17" name="上下箭头 81"/>
            <p:cNvSpPr/>
            <p:nvPr/>
          </p:nvSpPr>
          <p:spPr bwMode="auto">
            <a:xfrm>
              <a:off x="2980766" y="2624521"/>
              <a:ext cx="107865" cy="177595"/>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18" name="上下箭头 82"/>
            <p:cNvSpPr/>
            <p:nvPr/>
          </p:nvSpPr>
          <p:spPr bwMode="auto">
            <a:xfrm>
              <a:off x="3304362" y="2269331"/>
              <a:ext cx="107865" cy="177595"/>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19" name="上下箭头 83"/>
            <p:cNvSpPr/>
            <p:nvPr/>
          </p:nvSpPr>
          <p:spPr bwMode="auto">
            <a:xfrm>
              <a:off x="3466160" y="2091737"/>
              <a:ext cx="107865" cy="177595"/>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20" name="上下箭头 84"/>
            <p:cNvSpPr/>
            <p:nvPr/>
          </p:nvSpPr>
          <p:spPr bwMode="auto">
            <a:xfrm>
              <a:off x="3627958" y="1914142"/>
              <a:ext cx="107865" cy="177595"/>
            </a:xfrm>
            <a:prstGeom prst="upDownArrow">
              <a:avLst/>
            </a:prstGeom>
            <a:solidFill>
              <a:schemeClr val="accent2">
                <a:lumMod val="75000"/>
              </a:schemeClr>
            </a:solidFill>
            <a:ln w="12700" cap="flat" cmpd="sng" algn="ctr">
              <a:solidFill>
                <a:schemeClr val="tx1"/>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grpSp>
          <p:nvGrpSpPr>
            <p:cNvPr id="21" name="组合 69"/>
            <p:cNvGrpSpPr>
              <a:grpSpLocks/>
            </p:cNvGrpSpPr>
            <p:nvPr/>
          </p:nvGrpSpPr>
          <p:grpSpPr bwMode="auto">
            <a:xfrm>
              <a:off x="769527" y="1618150"/>
              <a:ext cx="3074162" cy="1065569"/>
              <a:chOff x="4267200" y="2057400"/>
              <a:chExt cx="4343400" cy="1371600"/>
            </a:xfrm>
          </p:grpSpPr>
          <p:grpSp>
            <p:nvGrpSpPr>
              <p:cNvPr id="22" name="组合 64"/>
              <p:cNvGrpSpPr>
                <a:grpSpLocks/>
              </p:cNvGrpSpPr>
              <p:nvPr/>
            </p:nvGrpSpPr>
            <p:grpSpPr bwMode="auto">
              <a:xfrm>
                <a:off x="4267200" y="2057400"/>
                <a:ext cx="4343400" cy="1371600"/>
                <a:chOff x="4495800" y="3733800"/>
                <a:chExt cx="4343400" cy="1371600"/>
              </a:xfrm>
            </p:grpSpPr>
            <p:sp>
              <p:nvSpPr>
                <p:cNvPr id="24" name="平行四边形 61"/>
                <p:cNvSpPr/>
                <p:nvPr/>
              </p:nvSpPr>
              <p:spPr bwMode="auto">
                <a:xfrm>
                  <a:off x="4495800" y="3733800"/>
                  <a:ext cx="4343400" cy="1066800"/>
                </a:xfrm>
                <a:prstGeom prst="parallelogram">
                  <a:avLst>
                    <a:gd name="adj" fmla="val 101759"/>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a:ln w="12700" cap="flat" cmpd="sng" algn="ctr">
                  <a:solidFill>
                    <a:srgbClr val="2962A7"/>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25" name="矩形 62"/>
                <p:cNvSpPr/>
                <p:nvPr/>
              </p:nvSpPr>
              <p:spPr bwMode="auto">
                <a:xfrm>
                  <a:off x="4495800" y="4800600"/>
                  <a:ext cx="3276600" cy="304800"/>
                </a:xfrm>
                <a:prstGeom prst="rect">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a:ln w="12700" cap="flat" cmpd="sng" algn="ctr">
                  <a:solidFill>
                    <a:srgbClr val="2962A7"/>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sp>
              <p:nvSpPr>
                <p:cNvPr id="26" name="平行四边形 63"/>
                <p:cNvSpPr/>
                <p:nvPr/>
              </p:nvSpPr>
              <p:spPr bwMode="auto">
                <a:xfrm rot="5400000" flipV="1">
                  <a:off x="7620000" y="3886200"/>
                  <a:ext cx="1371600" cy="1066800"/>
                </a:xfrm>
                <a:prstGeom prst="parallelogram">
                  <a:avLst>
                    <a:gd name="adj" fmla="val 99300"/>
                  </a:avLst>
                </a:prstGeom>
                <a:gradFill flip="none" rotWithShape="1">
                  <a:gsLst>
                    <a:gs pos="0">
                      <a:schemeClr val="accent1">
                        <a:lumMod val="20000"/>
                        <a:lumOff val="80000"/>
                        <a:shade val="30000"/>
                        <a:satMod val="115000"/>
                      </a:schemeClr>
                    </a:gs>
                    <a:gs pos="50000">
                      <a:schemeClr val="accent1">
                        <a:lumMod val="20000"/>
                        <a:lumOff val="80000"/>
                        <a:shade val="67500"/>
                        <a:satMod val="115000"/>
                      </a:schemeClr>
                    </a:gs>
                    <a:gs pos="100000">
                      <a:schemeClr val="accent1">
                        <a:lumMod val="20000"/>
                        <a:lumOff val="80000"/>
                        <a:shade val="100000"/>
                        <a:satMod val="115000"/>
                      </a:schemeClr>
                    </a:gs>
                  </a:gsLst>
                  <a:lin ang="5400000" scaled="1"/>
                  <a:tileRect/>
                </a:gradFill>
                <a:ln w="12700" cap="flat" cmpd="sng" algn="ctr">
                  <a:solidFill>
                    <a:srgbClr val="2962A7"/>
                  </a:solidFill>
                  <a:prstDash val="solid"/>
                  <a:round/>
                  <a:headEnd type="none" w="med" len="med"/>
                  <a:tailEnd type="triangle" w="med" len="med"/>
                </a:ln>
                <a:effectLst/>
              </p:spPr>
              <p:txBody>
                <a:bodyPr wrap="none" anchor="ctr"/>
                <a:lstStyle/>
                <a:p>
                  <a:pPr algn="ctr">
                    <a:defRPr/>
                  </a:pPr>
                  <a:endParaRPr lang="zh-CN" altLang="en-US" sz="1400">
                    <a:solidFill>
                      <a:srgbClr val="000000"/>
                    </a:solidFill>
                    <a:latin typeface="+mj-ea"/>
                    <a:ea typeface="+mj-ea"/>
                  </a:endParaRPr>
                </a:p>
              </p:txBody>
            </p:sp>
          </p:grpSp>
          <p:sp>
            <p:nvSpPr>
              <p:cNvPr id="23" name="TextBox 65"/>
              <p:cNvSpPr txBox="1">
                <a:spLocks noChangeArrowheads="1"/>
              </p:cNvSpPr>
              <p:nvPr/>
            </p:nvSpPr>
            <p:spPr bwMode="auto">
              <a:xfrm>
                <a:off x="4267200" y="3157390"/>
                <a:ext cx="3276601" cy="267876"/>
              </a:xfrm>
              <a:prstGeom prst="rect">
                <a:avLst/>
              </a:prstGeom>
              <a:noFill/>
              <a:ln w="9525">
                <a:noFill/>
                <a:miter lim="800000"/>
                <a:headEnd/>
                <a:tailEnd/>
              </a:ln>
            </p:spPr>
            <p:txBody>
              <a:bodyPr wrap="square" anchor="ctr">
                <a:spAutoFit/>
              </a:bodyPr>
              <a:lstStyle/>
              <a:p>
                <a:pPr algn="ctr" defTabSz="457200"/>
                <a:r>
                  <a:rPr lang="en-US" altLang="zh-CN" sz="1800" b="1" dirty="0" smtClean="0">
                    <a:solidFill>
                      <a:srgbClr val="002060"/>
                    </a:solidFill>
                    <a:latin typeface="+mj-ea"/>
                    <a:ea typeface="+mj-ea"/>
                  </a:rPr>
                  <a:t>Hadoop</a:t>
                </a:r>
                <a:endParaRPr lang="zh-CN" altLang="en-US" sz="1800" b="1" dirty="0">
                  <a:solidFill>
                    <a:srgbClr val="002060"/>
                  </a:solidFill>
                  <a:latin typeface="+mj-ea"/>
                  <a:ea typeface="+mj-ea"/>
                </a:endParaRPr>
              </a:p>
            </p:txBody>
          </p:sp>
        </p:grpSp>
      </p:grpSp>
      <p:grpSp>
        <p:nvGrpSpPr>
          <p:cNvPr id="89" name="组合 88"/>
          <p:cNvGrpSpPr/>
          <p:nvPr/>
        </p:nvGrpSpPr>
        <p:grpSpPr>
          <a:xfrm>
            <a:off x="815174" y="2814743"/>
            <a:ext cx="1459428" cy="1136976"/>
            <a:chOff x="1556899" y="3002377"/>
            <a:chExt cx="1459428" cy="1136976"/>
          </a:xfrm>
        </p:grpSpPr>
        <p:pic>
          <p:nvPicPr>
            <p:cNvPr id="69" name="Picture 81" descr="Storage.jpg"/>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1556899" y="3002377"/>
              <a:ext cx="1459428" cy="1136976"/>
            </a:xfrm>
            <a:prstGeom prst="rect">
              <a:avLst/>
            </a:prstGeom>
          </p:spPr>
        </p:pic>
        <p:sp>
          <p:nvSpPr>
            <p:cNvPr id="84" name="TextBox 83"/>
            <p:cNvSpPr txBox="1"/>
            <p:nvPr/>
          </p:nvSpPr>
          <p:spPr>
            <a:xfrm>
              <a:off x="1798064" y="3456186"/>
              <a:ext cx="1008000" cy="246221"/>
            </a:xfrm>
            <a:prstGeom prst="rect">
              <a:avLst/>
            </a:prstGeom>
            <a:noFill/>
          </p:spPr>
          <p:txBody>
            <a:bodyPr wrap="square" rtlCol="0">
              <a:prstTxWarp prst="textChevronInverted">
                <a:avLst/>
              </a:prstTxWarp>
              <a:spAutoFit/>
            </a:bodyPr>
            <a:lstStyle/>
            <a:p>
              <a:pPr algn="ctr"/>
              <a:r>
                <a:rPr lang="zh-CN" altLang="en-US" sz="1000" b="1" dirty="0">
                  <a:latin typeface="+mn-ea"/>
                  <a:ea typeface="+mn-ea"/>
                </a:rPr>
                <a:t>临时数据区</a:t>
              </a:r>
            </a:p>
          </p:txBody>
        </p:sp>
      </p:grpSp>
      <p:grpSp>
        <p:nvGrpSpPr>
          <p:cNvPr id="90" name="组合 89"/>
          <p:cNvGrpSpPr/>
          <p:nvPr/>
        </p:nvGrpSpPr>
        <p:grpSpPr>
          <a:xfrm>
            <a:off x="2183801" y="1511295"/>
            <a:ext cx="2262566" cy="2095811"/>
            <a:chOff x="2830883" y="1723676"/>
            <a:chExt cx="2262566" cy="2095811"/>
          </a:xfrm>
        </p:grpSpPr>
        <p:pic>
          <p:nvPicPr>
            <p:cNvPr id="79" name="Picture 81" descr="Storage.jpg"/>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2830883" y="1723676"/>
              <a:ext cx="2262566" cy="2095811"/>
            </a:xfrm>
            <a:prstGeom prst="rect">
              <a:avLst/>
            </a:prstGeom>
          </p:spPr>
        </p:pic>
        <p:sp>
          <p:nvSpPr>
            <p:cNvPr id="85" name="TextBox 84"/>
            <p:cNvSpPr txBox="1"/>
            <p:nvPr/>
          </p:nvSpPr>
          <p:spPr>
            <a:xfrm>
              <a:off x="3319306" y="2663823"/>
              <a:ext cx="1261032" cy="338554"/>
            </a:xfrm>
            <a:prstGeom prst="rect">
              <a:avLst/>
            </a:prstGeom>
            <a:noFill/>
          </p:spPr>
          <p:txBody>
            <a:bodyPr wrap="square" rtlCol="0">
              <a:prstTxWarp prst="textChevronInverted">
                <a:avLst/>
              </a:prstTxWarp>
              <a:spAutoFit/>
            </a:bodyPr>
            <a:lstStyle/>
            <a:p>
              <a:pPr algn="ctr"/>
              <a:r>
                <a:rPr lang="zh-CN" altLang="en-US" sz="1600" b="1" dirty="0" smtClean="0">
                  <a:latin typeface="+mn-ea"/>
                  <a:ea typeface="+mn-ea"/>
                </a:rPr>
                <a:t>贴源数据</a:t>
              </a:r>
              <a:r>
                <a:rPr lang="zh-CN" altLang="en-US" sz="1600" b="1" dirty="0">
                  <a:latin typeface="+mn-ea"/>
                  <a:ea typeface="+mn-ea"/>
                </a:rPr>
                <a:t>区</a:t>
              </a:r>
            </a:p>
          </p:txBody>
        </p:sp>
      </p:grpSp>
      <p:grpSp>
        <p:nvGrpSpPr>
          <p:cNvPr id="91" name="组合 90"/>
          <p:cNvGrpSpPr/>
          <p:nvPr/>
        </p:nvGrpSpPr>
        <p:grpSpPr>
          <a:xfrm>
            <a:off x="4355967" y="1662215"/>
            <a:ext cx="1615887" cy="1285844"/>
            <a:chOff x="4935191" y="1903281"/>
            <a:chExt cx="1615887" cy="1285844"/>
          </a:xfrm>
        </p:grpSpPr>
        <p:pic>
          <p:nvPicPr>
            <p:cNvPr id="83" name="Picture 81" descr="Storage.jpg"/>
            <p:cNvPicPr>
              <a:picLocks noChangeAspect="1"/>
            </p:cNvPicPr>
            <p:nvPr/>
          </p:nvPicPr>
          <p:blipFill rotWithShape="1">
            <a:blip r:embed="rId2" cstate="screen">
              <a:clrChange>
                <a:clrFrom>
                  <a:srgbClr val="FFFFFF"/>
                </a:clrFrom>
                <a:clrTo>
                  <a:srgbClr val="FFFFFF">
                    <a:alpha val="0"/>
                  </a:srgbClr>
                </a:clrTo>
              </a:clrChange>
              <a:extLst>
                <a:ext uri="{28A0092B-C50C-407E-A947-70E740481C1C}">
                  <a14:useLocalDpi xmlns="" xmlns:a14="http://schemas.microsoft.com/office/drawing/2010/main"/>
                </a:ext>
              </a:extLst>
            </a:blip>
            <a:srcRect/>
            <a:stretch/>
          </p:blipFill>
          <p:spPr>
            <a:xfrm>
              <a:off x="4935191" y="1903281"/>
              <a:ext cx="1615887" cy="1285844"/>
            </a:xfrm>
            <a:prstGeom prst="rect">
              <a:avLst/>
            </a:prstGeom>
          </p:spPr>
        </p:pic>
        <p:sp>
          <p:nvSpPr>
            <p:cNvPr id="86" name="TextBox 85"/>
            <p:cNvSpPr txBox="1"/>
            <p:nvPr/>
          </p:nvSpPr>
          <p:spPr>
            <a:xfrm>
              <a:off x="5255681" y="2431012"/>
              <a:ext cx="1008000" cy="276999"/>
            </a:xfrm>
            <a:prstGeom prst="rect">
              <a:avLst/>
            </a:prstGeom>
            <a:noFill/>
          </p:spPr>
          <p:txBody>
            <a:bodyPr wrap="square" rtlCol="0">
              <a:prstTxWarp prst="textChevronInverted">
                <a:avLst/>
              </a:prstTxWarp>
              <a:spAutoFit/>
            </a:bodyPr>
            <a:lstStyle/>
            <a:p>
              <a:pPr algn="ctr"/>
              <a:r>
                <a:rPr lang="zh-CN" altLang="en-US" sz="1200" b="1" dirty="0" smtClean="0">
                  <a:latin typeface="+mn-ea"/>
                  <a:ea typeface="+mn-ea"/>
                </a:rPr>
                <a:t>汇总数据</a:t>
              </a:r>
              <a:r>
                <a:rPr lang="zh-CN" altLang="en-US" sz="1200" b="1" dirty="0">
                  <a:latin typeface="+mn-ea"/>
                  <a:ea typeface="+mn-ea"/>
                </a:rPr>
                <a:t>区</a:t>
              </a:r>
            </a:p>
          </p:txBody>
        </p:sp>
      </p:grpSp>
      <p:cxnSp>
        <p:nvCxnSpPr>
          <p:cNvPr id="95" name="曲线连接符 94"/>
          <p:cNvCxnSpPr/>
          <p:nvPr/>
        </p:nvCxnSpPr>
        <p:spPr bwMode="auto">
          <a:xfrm flipV="1">
            <a:off x="2085767" y="2584335"/>
            <a:ext cx="576000" cy="756000"/>
          </a:xfrm>
          <a:prstGeom prst="curvedConnector3">
            <a:avLst>
              <a:gd name="adj1" fmla="val 50000"/>
            </a:avLst>
          </a:prstGeom>
          <a:ln w="38100">
            <a:headEnd type="oval" w="med" len="med"/>
            <a:tailEnd type="triangle" w="med" len="med"/>
          </a:ln>
        </p:spPr>
        <p:style>
          <a:lnRef idx="2">
            <a:schemeClr val="accent2"/>
          </a:lnRef>
          <a:fillRef idx="0">
            <a:schemeClr val="accent2"/>
          </a:fillRef>
          <a:effectRef idx="1">
            <a:schemeClr val="accent2"/>
          </a:effectRef>
          <a:fontRef idx="minor">
            <a:schemeClr val="tx1"/>
          </a:fontRef>
        </p:style>
      </p:cxnSp>
      <p:cxnSp>
        <p:nvCxnSpPr>
          <p:cNvPr id="102" name="曲线连接符 101"/>
          <p:cNvCxnSpPr/>
          <p:nvPr/>
        </p:nvCxnSpPr>
        <p:spPr bwMode="auto">
          <a:xfrm flipV="1">
            <a:off x="4153986" y="2305137"/>
            <a:ext cx="504962" cy="254063"/>
          </a:xfrm>
          <a:prstGeom prst="curvedConnector3">
            <a:avLst>
              <a:gd name="adj1" fmla="val 50000"/>
            </a:avLst>
          </a:prstGeom>
          <a:ln w="38100">
            <a:headEnd type="diamond" w="med" len="med"/>
            <a:tailEnd type="triangle" w="med" len="med"/>
          </a:ln>
        </p:spPr>
        <p:style>
          <a:lnRef idx="2">
            <a:schemeClr val="accent2"/>
          </a:lnRef>
          <a:fillRef idx="0">
            <a:schemeClr val="accent2"/>
          </a:fillRef>
          <a:effectRef idx="1">
            <a:schemeClr val="accent2"/>
          </a:effectRef>
          <a:fontRef idx="minor">
            <a:schemeClr val="tx1"/>
          </a:fontRef>
        </p:style>
      </p:cxnSp>
      <p:sp>
        <p:nvSpPr>
          <p:cNvPr id="112" name="文本占位符 2"/>
          <p:cNvSpPr>
            <a:spLocks noGrp="1"/>
          </p:cNvSpPr>
          <p:nvPr>
            <p:ph type="body" sz="quarter" idx="10"/>
          </p:nvPr>
        </p:nvSpPr>
        <p:spPr>
          <a:xfrm>
            <a:off x="6839945" y="967618"/>
            <a:ext cx="4105881" cy="5369887"/>
          </a:xfrm>
        </p:spPr>
        <p:txBody>
          <a:bodyPr/>
          <a:lstStyle/>
          <a:p>
            <a:r>
              <a:rPr lang="zh-CN" altLang="en-US" sz="1800" b="0" dirty="0" smtClean="0">
                <a:latin typeface="+mn-ea"/>
                <a:ea typeface="+mn-ea"/>
              </a:rPr>
              <a:t>基础计算平台基于</a:t>
            </a:r>
            <a:r>
              <a:rPr lang="en-US" altLang="zh-CN" sz="1800" b="0" dirty="0" smtClean="0">
                <a:latin typeface="+mn-ea"/>
                <a:ea typeface="+mn-ea"/>
              </a:rPr>
              <a:t>Hadoop </a:t>
            </a:r>
            <a:r>
              <a:rPr lang="zh-CN" altLang="en-US" sz="1800" b="0" dirty="0" smtClean="0">
                <a:latin typeface="+mn-ea"/>
                <a:ea typeface="+mn-ea"/>
              </a:rPr>
              <a:t>集群搭建</a:t>
            </a:r>
            <a:endParaRPr lang="en-US" altLang="zh-CN" sz="1800" b="0" dirty="0" smtClean="0">
              <a:latin typeface="+mn-ea"/>
              <a:ea typeface="+mn-ea"/>
            </a:endParaRPr>
          </a:p>
          <a:p>
            <a:pPr marL="450850" lvl="1" indent="-177800" defTabSz="714375">
              <a:spcAft>
                <a:spcPct val="5000"/>
              </a:spcAft>
              <a:buClr>
                <a:srgbClr val="EE8A04"/>
              </a:buClr>
              <a:buSzPct val="80000"/>
              <a:buFont typeface="Wingdings" pitchFamily="2" charset="2"/>
              <a:buChar char="v"/>
              <a:defRPr/>
            </a:pPr>
            <a:r>
              <a:rPr lang="zh-CN" altLang="en-US" sz="1600" kern="1200" dirty="0">
                <a:solidFill>
                  <a:schemeClr val="tx1">
                    <a:lumMod val="50000"/>
                    <a:lumOff val="50000"/>
                  </a:schemeClr>
                </a:solidFill>
                <a:latin typeface="+mn-ea"/>
                <a:ea typeface="+mn-ea"/>
                <a:cs typeface="+mn-cs"/>
              </a:rPr>
              <a:t>集群采用标准的</a:t>
            </a:r>
            <a:r>
              <a:rPr lang="en-US" altLang="zh-CN" sz="1600" kern="1200" dirty="0">
                <a:solidFill>
                  <a:schemeClr val="tx1">
                    <a:lumMod val="50000"/>
                    <a:lumOff val="50000"/>
                  </a:schemeClr>
                </a:solidFill>
                <a:latin typeface="+mn-ea"/>
                <a:ea typeface="+mn-ea"/>
                <a:cs typeface="+mn-cs"/>
              </a:rPr>
              <a:t>X86 </a:t>
            </a:r>
            <a:r>
              <a:rPr lang="zh-CN" altLang="en-US" sz="1600" kern="1200" dirty="0" smtClean="0">
                <a:solidFill>
                  <a:schemeClr val="tx1">
                    <a:lumMod val="50000"/>
                    <a:lumOff val="50000"/>
                  </a:schemeClr>
                </a:solidFill>
                <a:latin typeface="+mn-ea"/>
                <a:ea typeface="+mn-ea"/>
                <a:cs typeface="+mn-cs"/>
              </a:rPr>
              <a:t>服务器</a:t>
            </a:r>
            <a:endParaRPr lang="en-US" altLang="zh-CN" sz="1600" kern="1200" dirty="0" smtClean="0">
              <a:solidFill>
                <a:schemeClr val="tx1">
                  <a:lumMod val="50000"/>
                  <a:lumOff val="50000"/>
                </a:schemeClr>
              </a:solidFill>
              <a:latin typeface="+mn-ea"/>
              <a:ea typeface="+mn-ea"/>
              <a:cs typeface="+mn-cs"/>
            </a:endParaRPr>
          </a:p>
          <a:p>
            <a:pPr marL="450850" lvl="1" indent="-177800" defTabSz="714375">
              <a:spcAft>
                <a:spcPct val="5000"/>
              </a:spcAft>
              <a:buClr>
                <a:srgbClr val="EE8A04"/>
              </a:buClr>
              <a:buSzPct val="80000"/>
              <a:buFont typeface="Wingdings" pitchFamily="2" charset="2"/>
              <a:buChar char="v"/>
              <a:defRPr/>
            </a:pPr>
            <a:r>
              <a:rPr lang="zh-CN" altLang="en-US" sz="1600" kern="1200" dirty="0" smtClean="0">
                <a:solidFill>
                  <a:schemeClr val="tx1">
                    <a:lumMod val="50000"/>
                    <a:lumOff val="50000"/>
                  </a:schemeClr>
                </a:solidFill>
                <a:latin typeface="+mn-ea"/>
                <a:ea typeface="+mn-ea"/>
                <a:cs typeface="+mn-cs"/>
              </a:rPr>
              <a:t>集群弹性架构，按需分配计算资源，支持添加</a:t>
            </a:r>
            <a:r>
              <a:rPr lang="en-US" altLang="zh-CN" sz="1600" kern="1200" dirty="0" smtClean="0">
                <a:solidFill>
                  <a:schemeClr val="tx1">
                    <a:lumMod val="50000"/>
                    <a:lumOff val="50000"/>
                  </a:schemeClr>
                </a:solidFill>
                <a:latin typeface="+mn-ea"/>
                <a:ea typeface="+mn-ea"/>
                <a:cs typeface="+mn-cs"/>
              </a:rPr>
              <a:t>X86</a:t>
            </a:r>
            <a:r>
              <a:rPr lang="zh-CN" altLang="en-US" sz="1600" kern="1200" dirty="0" smtClean="0">
                <a:solidFill>
                  <a:schemeClr val="tx1">
                    <a:lumMod val="50000"/>
                    <a:lumOff val="50000"/>
                  </a:schemeClr>
                </a:solidFill>
                <a:latin typeface="+mn-ea"/>
                <a:ea typeface="+mn-ea"/>
                <a:cs typeface="+mn-cs"/>
              </a:rPr>
              <a:t>服务器的方式实现横向扩展</a:t>
            </a:r>
            <a:endParaRPr lang="en-US" altLang="zh-CN" sz="1600" kern="1200" dirty="0" smtClean="0">
              <a:solidFill>
                <a:schemeClr val="tx1">
                  <a:lumMod val="50000"/>
                  <a:lumOff val="50000"/>
                </a:schemeClr>
              </a:solidFill>
              <a:latin typeface="+mn-ea"/>
              <a:ea typeface="+mn-ea"/>
              <a:cs typeface="+mn-cs"/>
            </a:endParaRPr>
          </a:p>
          <a:p>
            <a:pPr marL="450850" lvl="1" indent="-177800" defTabSz="714375">
              <a:spcAft>
                <a:spcPct val="5000"/>
              </a:spcAft>
              <a:buClr>
                <a:srgbClr val="EE8A04"/>
              </a:buClr>
              <a:buSzPct val="80000"/>
              <a:buFont typeface="Wingdings" pitchFamily="2" charset="2"/>
              <a:buChar char="v"/>
              <a:defRPr/>
            </a:pPr>
            <a:r>
              <a:rPr lang="zh-CN" altLang="en-US" sz="1600" kern="1200" dirty="0" smtClean="0">
                <a:solidFill>
                  <a:schemeClr val="tx1">
                    <a:lumMod val="50000"/>
                    <a:lumOff val="50000"/>
                  </a:schemeClr>
                </a:solidFill>
                <a:latin typeface="+mn-ea"/>
                <a:ea typeface="+mn-ea"/>
                <a:cs typeface="+mn-cs"/>
              </a:rPr>
              <a:t>集群中的数据保留三份，保证任何节点故障，不影响集群对外提供服务</a:t>
            </a:r>
            <a:endParaRPr lang="en-US" altLang="zh-CN" sz="1600" kern="1200" dirty="0">
              <a:solidFill>
                <a:schemeClr val="tx1">
                  <a:lumMod val="50000"/>
                  <a:lumOff val="50000"/>
                </a:schemeClr>
              </a:solidFill>
              <a:latin typeface="+mn-ea"/>
              <a:ea typeface="+mn-ea"/>
              <a:cs typeface="+mn-cs"/>
            </a:endParaRPr>
          </a:p>
          <a:p>
            <a:pPr marL="288000" lvl="1" indent="-288000" defTabSz="714375">
              <a:lnSpc>
                <a:spcPct val="150000"/>
              </a:lnSpc>
              <a:spcBef>
                <a:spcPts val="0"/>
              </a:spcBef>
              <a:buClr>
                <a:srgbClr val="EE8A04"/>
              </a:buClr>
              <a:buSzPct val="100000"/>
              <a:buFont typeface="Wingdings" pitchFamily="2" charset="2"/>
              <a:buChar char="l"/>
              <a:defRPr/>
            </a:pPr>
            <a:r>
              <a:rPr lang="zh-CN" altLang="en-US" sz="1800" dirty="0" smtClean="0">
                <a:solidFill>
                  <a:schemeClr val="tx1">
                    <a:lumMod val="50000"/>
                    <a:lumOff val="50000"/>
                  </a:schemeClr>
                </a:solidFill>
                <a:latin typeface="+mn-ea"/>
                <a:ea typeface="+mn-ea"/>
                <a:cs typeface="+mn-cs"/>
              </a:rPr>
              <a:t>基础计算平台有三个数据区构成</a:t>
            </a:r>
            <a:endParaRPr lang="en-US" altLang="zh-CN" sz="1800" dirty="0">
              <a:solidFill>
                <a:schemeClr val="tx1">
                  <a:lumMod val="50000"/>
                  <a:lumOff val="50000"/>
                </a:schemeClr>
              </a:solidFill>
              <a:latin typeface="+mn-ea"/>
              <a:ea typeface="+mn-ea"/>
              <a:cs typeface="+mn-cs"/>
            </a:endParaRPr>
          </a:p>
          <a:p>
            <a:pPr marL="450850" lvl="1" indent="-177800" defTabSz="714375">
              <a:spcAft>
                <a:spcPct val="5000"/>
              </a:spcAft>
              <a:buClr>
                <a:srgbClr val="EE8A04"/>
              </a:buClr>
              <a:buSzPct val="80000"/>
              <a:buFont typeface="Wingdings" pitchFamily="2" charset="2"/>
              <a:buChar char="v"/>
              <a:defRPr/>
            </a:pPr>
            <a:r>
              <a:rPr lang="zh-CN" altLang="en-US" sz="1600" kern="1200" dirty="0">
                <a:solidFill>
                  <a:schemeClr val="tx1">
                    <a:lumMod val="50000"/>
                    <a:lumOff val="50000"/>
                  </a:schemeClr>
                </a:solidFill>
                <a:latin typeface="+mn-ea"/>
                <a:ea typeface="+mn-ea"/>
                <a:cs typeface="+mn-cs"/>
              </a:rPr>
              <a:t>临时</a:t>
            </a:r>
            <a:r>
              <a:rPr lang="zh-CN" altLang="en-US" sz="1600" kern="1200" dirty="0" smtClean="0">
                <a:solidFill>
                  <a:schemeClr val="tx1">
                    <a:lumMod val="50000"/>
                    <a:lumOff val="50000"/>
                  </a:schemeClr>
                </a:solidFill>
                <a:latin typeface="+mn-ea"/>
                <a:ea typeface="+mn-ea"/>
                <a:cs typeface="+mn-cs"/>
              </a:rPr>
              <a:t>数据区，缓存当日源系统变化（新增、修改、删除）数据，支持后续</a:t>
            </a:r>
            <a:r>
              <a:rPr lang="en-US" altLang="zh-CN" sz="1600" kern="1200" dirty="0" smtClean="0">
                <a:solidFill>
                  <a:schemeClr val="tx1">
                    <a:lumMod val="50000"/>
                    <a:lumOff val="50000"/>
                  </a:schemeClr>
                </a:solidFill>
                <a:latin typeface="+mn-ea"/>
                <a:ea typeface="+mn-ea"/>
                <a:cs typeface="+mn-cs"/>
              </a:rPr>
              <a:t>ELT</a:t>
            </a:r>
            <a:r>
              <a:rPr lang="zh-CN" altLang="en-US" sz="1600" kern="1200" dirty="0" smtClean="0">
                <a:solidFill>
                  <a:schemeClr val="tx1">
                    <a:lumMod val="50000"/>
                    <a:lumOff val="50000"/>
                  </a:schemeClr>
                </a:solidFill>
                <a:latin typeface="+mn-ea"/>
                <a:ea typeface="+mn-ea"/>
                <a:cs typeface="+mn-cs"/>
              </a:rPr>
              <a:t>数据处理</a:t>
            </a:r>
            <a:endParaRPr lang="en-US" altLang="zh-CN" sz="1600" kern="1200" dirty="0" smtClean="0">
              <a:solidFill>
                <a:schemeClr val="tx1">
                  <a:lumMod val="50000"/>
                  <a:lumOff val="50000"/>
                </a:schemeClr>
              </a:solidFill>
              <a:latin typeface="+mn-ea"/>
              <a:ea typeface="+mn-ea"/>
              <a:cs typeface="+mn-cs"/>
            </a:endParaRPr>
          </a:p>
          <a:p>
            <a:pPr marL="450850" lvl="1" indent="-177800" defTabSz="714375">
              <a:spcAft>
                <a:spcPct val="5000"/>
              </a:spcAft>
              <a:buClr>
                <a:srgbClr val="EE8A04"/>
              </a:buClr>
              <a:buSzPct val="80000"/>
              <a:buFont typeface="Wingdings" pitchFamily="2" charset="2"/>
              <a:buChar char="v"/>
              <a:defRPr/>
            </a:pPr>
            <a:r>
              <a:rPr lang="zh-CN" altLang="en-US" sz="1600" kern="1200" dirty="0">
                <a:solidFill>
                  <a:schemeClr val="tx1">
                    <a:lumMod val="50000"/>
                    <a:lumOff val="50000"/>
                  </a:schemeClr>
                </a:solidFill>
                <a:latin typeface="+mn-ea"/>
                <a:ea typeface="+mn-ea"/>
                <a:cs typeface="+mn-cs"/>
              </a:rPr>
              <a:t>贴源数据</a:t>
            </a:r>
            <a:r>
              <a:rPr lang="zh-CN" altLang="en-US" sz="1600" kern="1200" dirty="0" smtClean="0">
                <a:solidFill>
                  <a:schemeClr val="tx1">
                    <a:lumMod val="50000"/>
                    <a:lumOff val="50000"/>
                  </a:schemeClr>
                </a:solidFill>
                <a:latin typeface="+mn-ea"/>
                <a:ea typeface="+mn-ea"/>
                <a:cs typeface="+mn-cs"/>
              </a:rPr>
              <a:t>区，按照源系统数据模型整合的</a:t>
            </a:r>
            <a:r>
              <a:rPr lang="zh-CN" altLang="en-US" sz="1600" kern="1200" dirty="0">
                <a:solidFill>
                  <a:schemeClr val="tx1">
                    <a:lumMod val="50000"/>
                    <a:lumOff val="50000"/>
                  </a:schemeClr>
                </a:solidFill>
                <a:latin typeface="+mn-ea"/>
                <a:ea typeface="+mn-ea"/>
                <a:cs typeface="+mn-cs"/>
              </a:rPr>
              <a:t>明细历史</a:t>
            </a:r>
            <a:r>
              <a:rPr lang="zh-CN" altLang="en-US" sz="1600" kern="1200" dirty="0" smtClean="0">
                <a:solidFill>
                  <a:schemeClr val="tx1">
                    <a:lumMod val="50000"/>
                    <a:lumOff val="50000"/>
                  </a:schemeClr>
                </a:solidFill>
                <a:latin typeface="+mn-ea"/>
                <a:ea typeface="+mn-ea"/>
                <a:cs typeface="+mn-cs"/>
              </a:rPr>
              <a:t>数据，作为基础数据层实现数据一次整合、多次使用</a:t>
            </a:r>
            <a:endParaRPr lang="en-US" altLang="zh-CN" sz="1600" kern="1200" dirty="0" smtClean="0">
              <a:solidFill>
                <a:schemeClr val="tx1">
                  <a:lumMod val="50000"/>
                  <a:lumOff val="50000"/>
                </a:schemeClr>
              </a:solidFill>
              <a:latin typeface="+mn-ea"/>
              <a:ea typeface="+mn-ea"/>
              <a:cs typeface="+mn-cs"/>
            </a:endParaRPr>
          </a:p>
          <a:p>
            <a:pPr marL="450850" lvl="1" indent="-177800" defTabSz="714375">
              <a:spcAft>
                <a:spcPct val="5000"/>
              </a:spcAft>
              <a:buClr>
                <a:srgbClr val="EE8A04"/>
              </a:buClr>
              <a:buSzPct val="80000"/>
              <a:buFont typeface="Wingdings" pitchFamily="2" charset="2"/>
              <a:buChar char="v"/>
              <a:defRPr/>
            </a:pPr>
            <a:r>
              <a:rPr lang="zh-CN" altLang="en-US" sz="1600" kern="1200" dirty="0">
                <a:solidFill>
                  <a:schemeClr val="tx1">
                    <a:lumMod val="50000"/>
                    <a:lumOff val="50000"/>
                  </a:schemeClr>
                </a:solidFill>
                <a:latin typeface="+mn-ea"/>
                <a:ea typeface="+mn-ea"/>
                <a:cs typeface="+mn-cs"/>
              </a:rPr>
              <a:t>汇总</a:t>
            </a:r>
            <a:r>
              <a:rPr lang="zh-CN" altLang="en-US" sz="1600" kern="1200" dirty="0" smtClean="0">
                <a:solidFill>
                  <a:schemeClr val="tx1">
                    <a:lumMod val="50000"/>
                    <a:lumOff val="50000"/>
                  </a:schemeClr>
                </a:solidFill>
                <a:latin typeface="+mn-ea"/>
                <a:ea typeface="+mn-ea"/>
                <a:cs typeface="+mn-cs"/>
              </a:rPr>
              <a:t>数据区，根据应用需求，对贴源数据区明细数据进行预连接、预聚合、预汇总处理的数据，实现了数据的一次计算、多次使用</a:t>
            </a:r>
            <a:endParaRPr lang="zh-CN" altLang="en-US" sz="1600" kern="1200" dirty="0">
              <a:solidFill>
                <a:schemeClr val="tx1">
                  <a:lumMod val="50000"/>
                  <a:lumOff val="50000"/>
                </a:schemeClr>
              </a:solidFill>
              <a:latin typeface="+mn-ea"/>
              <a:ea typeface="+mn-ea"/>
              <a:cs typeface="+mn-cs"/>
            </a:endParaRPr>
          </a:p>
        </p:txBody>
      </p:sp>
    </p:spTree>
    <p:extLst>
      <p:ext uri="{BB962C8B-B14F-4D97-AF65-F5344CB8AC3E}">
        <p14:creationId xmlns="" xmlns:p14="http://schemas.microsoft.com/office/powerpoint/2010/main" val="3866390560"/>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基础计算平台 </a:t>
            </a:r>
            <a:r>
              <a:rPr lang="en-US" altLang="zh-CN" dirty="0" smtClean="0"/>
              <a:t>— </a:t>
            </a:r>
            <a:r>
              <a:rPr lang="zh-CN" altLang="en-US" dirty="0" smtClean="0"/>
              <a:t>临时数据区</a:t>
            </a:r>
            <a:endParaRPr lang="zh-CN" altLang="en-US" dirty="0"/>
          </a:p>
        </p:txBody>
      </p:sp>
      <p:sp>
        <p:nvSpPr>
          <p:cNvPr id="87" name="AutoShape 34"/>
          <p:cNvSpPr>
            <a:spLocks noChangeArrowheads="1"/>
          </p:cNvSpPr>
          <p:nvPr/>
        </p:nvSpPr>
        <p:spPr bwMode="gray">
          <a:xfrm>
            <a:off x="1125537" y="1448537"/>
            <a:ext cx="3240087" cy="2598737"/>
          </a:xfrm>
          <a:prstGeom prst="bevel">
            <a:avLst>
              <a:gd name="adj" fmla="val 1648"/>
            </a:avLst>
          </a:prstGeom>
          <a:gradFill rotWithShape="1">
            <a:gsLst>
              <a:gs pos="0">
                <a:srgbClr val="DDDDDD"/>
              </a:gs>
              <a:gs pos="50000">
                <a:srgbClr val="F4F4F4"/>
              </a:gs>
              <a:gs pos="100000">
                <a:srgbClr val="DDDDDD"/>
              </a:gs>
            </a:gsLst>
            <a:lin ang="27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zh-CN" altLang="en-US">
              <a:latin typeface="微软雅黑" pitchFamily="34" charset="-122"/>
              <a:ea typeface="微软雅黑" pitchFamily="34" charset="-122"/>
            </a:endParaRPr>
          </a:p>
        </p:txBody>
      </p:sp>
      <p:sp>
        <p:nvSpPr>
          <p:cNvPr id="88" name="AutoShape 35"/>
          <p:cNvSpPr>
            <a:spLocks noChangeArrowheads="1"/>
          </p:cNvSpPr>
          <p:nvPr/>
        </p:nvSpPr>
        <p:spPr bwMode="gray">
          <a:xfrm>
            <a:off x="1125537" y="1023087"/>
            <a:ext cx="3240087" cy="425450"/>
          </a:xfrm>
          <a:prstGeom prst="bevel">
            <a:avLst>
              <a:gd name="adj" fmla="val 3718"/>
            </a:avLst>
          </a:prstGeom>
          <a:solidFill>
            <a:schemeClr val="accent6">
              <a:lumMod val="60000"/>
              <a:lumOff val="40000"/>
            </a:schemeClr>
          </a:solidFill>
          <a:ln>
            <a:solidFill>
              <a:schemeClr val="accent6">
                <a:lumMod val="60000"/>
                <a:lumOff val="40000"/>
              </a:schemeClr>
            </a:solidFill>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sz="1600">
              <a:solidFill>
                <a:schemeClr val="tx1"/>
              </a:solidFill>
              <a:latin typeface="微软雅黑" pitchFamily="34" charset="-122"/>
              <a:ea typeface="微软雅黑" pitchFamily="34" charset="-122"/>
            </a:endParaRPr>
          </a:p>
        </p:txBody>
      </p:sp>
      <p:sp>
        <p:nvSpPr>
          <p:cNvPr id="92" name="AutoShape 36"/>
          <p:cNvSpPr>
            <a:spLocks noChangeArrowheads="1"/>
          </p:cNvSpPr>
          <p:nvPr/>
        </p:nvSpPr>
        <p:spPr bwMode="gray">
          <a:xfrm>
            <a:off x="1133474" y="4474312"/>
            <a:ext cx="3240088" cy="1516062"/>
          </a:xfrm>
          <a:prstGeom prst="bevel">
            <a:avLst>
              <a:gd name="adj" fmla="val 1648"/>
            </a:avLst>
          </a:prstGeom>
          <a:gradFill rotWithShape="1">
            <a:gsLst>
              <a:gs pos="0">
                <a:srgbClr val="DDDDDD"/>
              </a:gs>
              <a:gs pos="50000">
                <a:srgbClr val="F4F4F4"/>
              </a:gs>
              <a:gs pos="100000">
                <a:srgbClr val="DDDDDD"/>
              </a:gs>
            </a:gsLst>
            <a:lin ang="27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zh-CN" altLang="en-US" sz="1800">
              <a:latin typeface="微软雅黑" pitchFamily="34" charset="-122"/>
              <a:ea typeface="微软雅黑" pitchFamily="34" charset="-122"/>
            </a:endParaRPr>
          </a:p>
        </p:txBody>
      </p:sp>
      <p:sp>
        <p:nvSpPr>
          <p:cNvPr id="93" name="AutoShape 37"/>
          <p:cNvSpPr>
            <a:spLocks noChangeArrowheads="1"/>
          </p:cNvSpPr>
          <p:nvPr/>
        </p:nvSpPr>
        <p:spPr bwMode="gray">
          <a:xfrm>
            <a:off x="1133474" y="4047274"/>
            <a:ext cx="3240088" cy="427038"/>
          </a:xfrm>
          <a:prstGeom prst="bevel">
            <a:avLst>
              <a:gd name="adj" fmla="val 3718"/>
            </a:avLst>
          </a:prstGeom>
          <a:solidFill>
            <a:schemeClr val="accent6">
              <a:lumMod val="60000"/>
              <a:lumOff val="40000"/>
            </a:schemeClr>
          </a:solidFill>
          <a:ln>
            <a:solidFill>
              <a:schemeClr val="accent6">
                <a:lumMod val="60000"/>
                <a:lumOff val="40000"/>
              </a:schemeClr>
            </a:solidFill>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sz="1600">
              <a:solidFill>
                <a:schemeClr val="bg1"/>
              </a:solidFill>
              <a:latin typeface="微软雅黑" pitchFamily="34" charset="-122"/>
              <a:ea typeface="微软雅黑" pitchFamily="34" charset="-122"/>
            </a:endParaRPr>
          </a:p>
        </p:txBody>
      </p:sp>
      <p:sp>
        <p:nvSpPr>
          <p:cNvPr id="94" name="Rectangle 38"/>
          <p:cNvSpPr>
            <a:spLocks noChangeArrowheads="1"/>
          </p:cNvSpPr>
          <p:nvPr/>
        </p:nvSpPr>
        <p:spPr bwMode="gray">
          <a:xfrm>
            <a:off x="1125537" y="1067537"/>
            <a:ext cx="32162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p>
            <a:pPr algn="ctr"/>
            <a:r>
              <a:rPr lang="zh-CN" altLang="en-US" sz="1800" dirty="0">
                <a:latin typeface="微软雅黑" pitchFamily="34" charset="-122"/>
                <a:ea typeface="微软雅黑" pitchFamily="34" charset="-122"/>
              </a:rPr>
              <a:t>包含内容</a:t>
            </a:r>
            <a:endParaRPr lang="en-US" altLang="zh-CN" sz="1800" dirty="0">
              <a:latin typeface="微软雅黑" pitchFamily="34" charset="-122"/>
              <a:ea typeface="微软雅黑" pitchFamily="34" charset="-122"/>
            </a:endParaRPr>
          </a:p>
        </p:txBody>
      </p:sp>
      <p:sp>
        <p:nvSpPr>
          <p:cNvPr id="96" name="Rectangle 39"/>
          <p:cNvSpPr>
            <a:spLocks noChangeArrowheads="1"/>
          </p:cNvSpPr>
          <p:nvPr/>
        </p:nvSpPr>
        <p:spPr bwMode="gray">
          <a:xfrm>
            <a:off x="1138237" y="4102837"/>
            <a:ext cx="32289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p>
            <a:pPr algn="ctr"/>
            <a:r>
              <a:rPr lang="zh-CN" altLang="en-US" sz="1800" dirty="0">
                <a:latin typeface="微软雅黑" pitchFamily="34" charset="-122"/>
                <a:ea typeface="微软雅黑" pitchFamily="34" charset="-122"/>
              </a:rPr>
              <a:t>主要用途</a:t>
            </a:r>
            <a:endParaRPr lang="en-US" altLang="zh-CN" sz="1800" dirty="0">
              <a:latin typeface="微软雅黑" pitchFamily="34" charset="-122"/>
              <a:ea typeface="微软雅黑" pitchFamily="34" charset="-122"/>
            </a:endParaRPr>
          </a:p>
        </p:txBody>
      </p:sp>
      <p:sp>
        <p:nvSpPr>
          <p:cNvPr id="97" name="Rectangle 40"/>
          <p:cNvSpPr>
            <a:spLocks noChangeArrowheads="1"/>
          </p:cNvSpPr>
          <p:nvPr/>
        </p:nvSpPr>
        <p:spPr bwMode="gray">
          <a:xfrm>
            <a:off x="1125537" y="1454887"/>
            <a:ext cx="3216275" cy="25853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p>
            <a:pPr eaLnBrk="0" hangingPunct="0">
              <a:lnSpc>
                <a:spcPct val="150000"/>
              </a:lnSpc>
            </a:pPr>
            <a:r>
              <a:rPr lang="zh-CN" altLang="en-US" sz="1800" b="0" dirty="0" smtClean="0">
                <a:solidFill>
                  <a:srgbClr val="1C1C1C"/>
                </a:solidFill>
                <a:latin typeface="微软雅黑" pitchFamily="34" charset="-122"/>
                <a:ea typeface="微软雅黑" pitchFamily="34" charset="-122"/>
              </a:rPr>
              <a:t>大数据分析平台要整合的源系统，包括：</a:t>
            </a:r>
            <a:r>
              <a:rPr lang="en-US" altLang="zh-CN" sz="1800" b="0" dirty="0" smtClean="0">
                <a:solidFill>
                  <a:srgbClr val="1C1C1C"/>
                </a:solidFill>
                <a:latin typeface="微软雅黑" pitchFamily="34" charset="-122"/>
                <a:ea typeface="微软雅黑" pitchFamily="34" charset="-122"/>
              </a:rPr>
              <a:t>POP</a:t>
            </a:r>
            <a:r>
              <a:rPr lang="zh-CN" altLang="en-US" sz="1800" dirty="0">
                <a:solidFill>
                  <a:srgbClr val="1C1C1C"/>
                </a:solidFill>
                <a:latin typeface="微软雅黑" pitchFamily="34" charset="-122"/>
                <a:ea typeface="微软雅黑" pitchFamily="34" charset="-122"/>
              </a:rPr>
              <a:t>、财务审计、财务研发、大物流、供应链、金融、网站</a:t>
            </a:r>
            <a:r>
              <a:rPr lang="zh-CN" altLang="en-US" sz="1800" dirty="0" smtClean="0">
                <a:solidFill>
                  <a:srgbClr val="1C1C1C"/>
                </a:solidFill>
                <a:latin typeface="微软雅黑" pitchFamily="34" charset="-122"/>
                <a:ea typeface="微软雅黑" pitchFamily="34" charset="-122"/>
              </a:rPr>
              <a:t>交易、数据部和移动客户端等研发体系的各业务系统。</a:t>
            </a:r>
            <a:endParaRPr lang="en-US" altLang="zh-CN" sz="1800" b="0" dirty="0">
              <a:solidFill>
                <a:srgbClr val="1C1C1C"/>
              </a:solidFill>
              <a:latin typeface="微软雅黑" pitchFamily="34" charset="-122"/>
              <a:ea typeface="微软雅黑" pitchFamily="34" charset="-122"/>
            </a:endParaRPr>
          </a:p>
        </p:txBody>
      </p:sp>
      <p:sp>
        <p:nvSpPr>
          <p:cNvPr id="98" name="Rectangle 40"/>
          <p:cNvSpPr>
            <a:spLocks noChangeArrowheads="1"/>
          </p:cNvSpPr>
          <p:nvPr/>
        </p:nvSpPr>
        <p:spPr bwMode="gray">
          <a:xfrm>
            <a:off x="1147762" y="4490187"/>
            <a:ext cx="3192462" cy="13388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p>
            <a:pPr eaLnBrk="0" hangingPunct="0">
              <a:lnSpc>
                <a:spcPct val="150000"/>
              </a:lnSpc>
            </a:pPr>
            <a:r>
              <a:rPr lang="zh-CN" altLang="en-US" sz="1800" b="0" dirty="0">
                <a:latin typeface="微软雅黑" pitchFamily="34" charset="-122"/>
                <a:ea typeface="微软雅黑" pitchFamily="34" charset="-122"/>
              </a:rPr>
              <a:t>建立数据缓冲区，临时存放从源系统抽取过来的增量</a:t>
            </a:r>
            <a:r>
              <a:rPr lang="en-US" altLang="zh-CN" sz="1800" b="0" dirty="0">
                <a:latin typeface="微软雅黑" pitchFamily="34" charset="-122"/>
                <a:ea typeface="微软雅黑" pitchFamily="34" charset="-122"/>
              </a:rPr>
              <a:t>/</a:t>
            </a:r>
            <a:r>
              <a:rPr lang="zh-CN" altLang="en-US" sz="1800" b="0" dirty="0">
                <a:latin typeface="微软雅黑" pitchFamily="34" charset="-122"/>
                <a:ea typeface="微软雅黑" pitchFamily="34" charset="-122"/>
              </a:rPr>
              <a:t>全量</a:t>
            </a:r>
            <a:r>
              <a:rPr lang="zh-CN" altLang="en-US" sz="1800" b="0" dirty="0" smtClean="0">
                <a:latin typeface="微软雅黑" pitchFamily="34" charset="-122"/>
                <a:ea typeface="微软雅黑" pitchFamily="34" charset="-122"/>
              </a:rPr>
              <a:t>数据，支撑后续</a:t>
            </a:r>
            <a:r>
              <a:rPr lang="en-US" altLang="zh-CN" sz="1800" b="0" dirty="0" smtClean="0">
                <a:latin typeface="微软雅黑" pitchFamily="34" charset="-122"/>
                <a:ea typeface="微软雅黑" pitchFamily="34" charset="-122"/>
              </a:rPr>
              <a:t>ELT</a:t>
            </a:r>
            <a:r>
              <a:rPr lang="zh-CN" altLang="en-US" sz="1800" b="0" dirty="0" smtClean="0">
                <a:latin typeface="微软雅黑" pitchFamily="34" charset="-122"/>
                <a:ea typeface="微软雅黑" pitchFamily="34" charset="-122"/>
              </a:rPr>
              <a:t>处理。</a:t>
            </a:r>
            <a:endParaRPr lang="en-US" altLang="zh-CN" sz="1800" b="0" dirty="0">
              <a:solidFill>
                <a:srgbClr val="1C1C1C"/>
              </a:solidFill>
              <a:latin typeface="微软雅黑" pitchFamily="34" charset="-122"/>
              <a:ea typeface="微软雅黑" pitchFamily="34" charset="-122"/>
            </a:endParaRPr>
          </a:p>
        </p:txBody>
      </p:sp>
      <p:sp>
        <p:nvSpPr>
          <p:cNvPr id="99" name="Freeform 10"/>
          <p:cNvSpPr>
            <a:spLocks/>
          </p:cNvSpPr>
          <p:nvPr/>
        </p:nvSpPr>
        <p:spPr bwMode="gray">
          <a:xfrm rot="5400000" flipV="1">
            <a:off x="3980655" y="1928756"/>
            <a:ext cx="1852613" cy="1079500"/>
          </a:xfrm>
          <a:custGeom>
            <a:avLst/>
            <a:gdLst>
              <a:gd name="T0" fmla="*/ 0 w 735"/>
              <a:gd name="T1" fmla="*/ 0 h 532"/>
              <a:gd name="T2" fmla="*/ 2147483647 w 735"/>
              <a:gd name="T3" fmla="*/ 2147483647 h 532"/>
              <a:gd name="T4" fmla="*/ 2147483647 w 735"/>
              <a:gd name="T5" fmla="*/ 2147483647 h 532"/>
              <a:gd name="T6" fmla="*/ 2147483647 w 735"/>
              <a:gd name="T7" fmla="*/ 2147483647 h 532"/>
              <a:gd name="T8" fmla="*/ 2147483647 w 735"/>
              <a:gd name="T9" fmla="*/ 2147483647 h 532"/>
              <a:gd name="T10" fmla="*/ 2147483647 w 735"/>
              <a:gd name="T11" fmla="*/ 2147483647 h 532"/>
              <a:gd name="T12" fmla="*/ 2147483647 w 735"/>
              <a:gd name="T13" fmla="*/ 2147483647 h 532"/>
              <a:gd name="T14" fmla="*/ 2147483647 w 735"/>
              <a:gd name="T15" fmla="*/ 2147483647 h 532"/>
              <a:gd name="T16" fmla="*/ 2147483647 w 735"/>
              <a:gd name="T17" fmla="*/ 2147483647 h 532"/>
              <a:gd name="T18" fmla="*/ 2147483647 w 735"/>
              <a:gd name="T19" fmla="*/ 2147483647 h 532"/>
              <a:gd name="T20" fmla="*/ 2147483647 w 735"/>
              <a:gd name="T21" fmla="*/ 2147483647 h 532"/>
              <a:gd name="T22" fmla="*/ 2147483647 w 735"/>
              <a:gd name="T23" fmla="*/ 2147483647 h 532"/>
              <a:gd name="T24" fmla="*/ 2147483647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FFFFFF">
                  <a:alpha val="0"/>
                </a:srgbClr>
              </a:gs>
              <a:gs pos="100000">
                <a:srgbClr val="C0C0C0"/>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0" name="Freeform 8"/>
          <p:cNvSpPr>
            <a:spLocks/>
          </p:cNvSpPr>
          <p:nvPr/>
        </p:nvSpPr>
        <p:spPr bwMode="gray">
          <a:xfrm rot="5400000" flipH="1" flipV="1">
            <a:off x="3981449" y="4453675"/>
            <a:ext cx="1851025" cy="1079500"/>
          </a:xfrm>
          <a:custGeom>
            <a:avLst/>
            <a:gdLst>
              <a:gd name="T0" fmla="*/ 0 w 735"/>
              <a:gd name="T1" fmla="*/ 0 h 532"/>
              <a:gd name="T2" fmla="*/ 2147483647 w 735"/>
              <a:gd name="T3" fmla="*/ 2147483647 h 532"/>
              <a:gd name="T4" fmla="*/ 2147483647 w 735"/>
              <a:gd name="T5" fmla="*/ 2147483647 h 532"/>
              <a:gd name="T6" fmla="*/ 2147483647 w 735"/>
              <a:gd name="T7" fmla="*/ 2147483647 h 532"/>
              <a:gd name="T8" fmla="*/ 2147483647 w 735"/>
              <a:gd name="T9" fmla="*/ 2147483647 h 532"/>
              <a:gd name="T10" fmla="*/ 2147483647 w 735"/>
              <a:gd name="T11" fmla="*/ 2147483647 h 532"/>
              <a:gd name="T12" fmla="*/ 2147483647 w 735"/>
              <a:gd name="T13" fmla="*/ 2147483647 h 532"/>
              <a:gd name="T14" fmla="*/ 2147483647 w 735"/>
              <a:gd name="T15" fmla="*/ 2147483647 h 532"/>
              <a:gd name="T16" fmla="*/ 2147483647 w 735"/>
              <a:gd name="T17" fmla="*/ 2147483647 h 532"/>
              <a:gd name="T18" fmla="*/ 2147483647 w 735"/>
              <a:gd name="T19" fmla="*/ 2147483647 h 532"/>
              <a:gd name="T20" fmla="*/ 2147483647 w 735"/>
              <a:gd name="T21" fmla="*/ 2147483647 h 532"/>
              <a:gd name="T22" fmla="*/ 2147483647 w 735"/>
              <a:gd name="T23" fmla="*/ 2147483647 h 532"/>
              <a:gd name="T24" fmla="*/ 2147483647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FFFFFF">
                  <a:alpha val="0"/>
                </a:srgbClr>
              </a:gs>
              <a:gs pos="100000">
                <a:srgbClr val="C0C0C0"/>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1" name="AutoShape 4"/>
          <p:cNvSpPr>
            <a:spLocks noChangeArrowheads="1"/>
          </p:cNvSpPr>
          <p:nvPr/>
        </p:nvSpPr>
        <p:spPr bwMode="auto">
          <a:xfrm>
            <a:off x="5676899" y="1023087"/>
            <a:ext cx="5041713" cy="4967287"/>
          </a:xfrm>
          <a:prstGeom prst="roundRect">
            <a:avLst>
              <a:gd name="adj" fmla="val 8333"/>
            </a:avLst>
          </a:prstGeom>
          <a:solidFill>
            <a:schemeClr val="accent6">
              <a:lumMod val="60000"/>
              <a:lumOff val="40000"/>
            </a:schemeClr>
          </a:solidFill>
          <a:ln>
            <a:solidFill>
              <a:schemeClr val="accent6">
                <a:lumMod val="60000"/>
                <a:lumOff val="40000"/>
              </a:schemeClr>
            </a:solidFill>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sz="1600" dirty="0">
              <a:latin typeface="微软雅黑" pitchFamily="34" charset="-122"/>
              <a:ea typeface="微软雅黑" pitchFamily="34" charset="-122"/>
            </a:endParaRPr>
          </a:p>
        </p:txBody>
      </p:sp>
      <p:sp>
        <p:nvSpPr>
          <p:cNvPr id="103" name="TextBox 16"/>
          <p:cNvSpPr txBox="1">
            <a:spLocks noChangeArrowheads="1"/>
          </p:cNvSpPr>
          <p:nvPr/>
        </p:nvSpPr>
        <p:spPr bwMode="auto">
          <a:xfrm>
            <a:off x="4725987" y="3394812"/>
            <a:ext cx="720725"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200" b="1">
                <a:solidFill>
                  <a:srgbClr val="000000"/>
                </a:solidFill>
                <a:latin typeface="Trebuchet MS" pitchFamily="34" charset="0"/>
                <a:ea typeface="华文楷体" pitchFamily="2" charset="-122"/>
              </a:defRPr>
            </a:lvl1pPr>
            <a:lvl2pPr marL="742950" indent="-285750" eaLnBrk="0" hangingPunct="0">
              <a:defRPr sz="1200" b="1">
                <a:solidFill>
                  <a:srgbClr val="000000"/>
                </a:solidFill>
                <a:latin typeface="Trebuchet MS" pitchFamily="34" charset="0"/>
                <a:ea typeface="华文楷体" pitchFamily="2" charset="-122"/>
              </a:defRPr>
            </a:lvl2pPr>
            <a:lvl3pPr marL="1143000" indent="-228600" eaLnBrk="0" hangingPunct="0">
              <a:defRPr sz="1200" b="1">
                <a:solidFill>
                  <a:srgbClr val="000000"/>
                </a:solidFill>
                <a:latin typeface="Trebuchet MS" pitchFamily="34" charset="0"/>
                <a:ea typeface="华文楷体" pitchFamily="2" charset="-122"/>
              </a:defRPr>
            </a:lvl3pPr>
            <a:lvl4pPr marL="1600200" indent="-228600" eaLnBrk="0" hangingPunct="0">
              <a:defRPr sz="1200" b="1">
                <a:solidFill>
                  <a:srgbClr val="000000"/>
                </a:solidFill>
                <a:latin typeface="Trebuchet MS" pitchFamily="34" charset="0"/>
                <a:ea typeface="华文楷体" pitchFamily="2" charset="-122"/>
              </a:defRPr>
            </a:lvl4pPr>
            <a:lvl5pPr marL="2057400" indent="-228600" eaLnBrk="0" hangingPunct="0">
              <a:defRPr sz="1200" b="1">
                <a:solidFill>
                  <a:srgbClr val="000000"/>
                </a:solidFill>
                <a:latin typeface="Trebuchet MS" pitchFamily="34" charset="0"/>
                <a:ea typeface="华文楷体" pitchFamily="2" charset="-122"/>
              </a:defRPr>
            </a:lvl5pPr>
            <a:lvl6pPr marL="2514600" indent="-228600" eaLnBrk="0" fontAlgn="base" hangingPunct="0">
              <a:spcBef>
                <a:spcPct val="0"/>
              </a:spcBef>
              <a:spcAft>
                <a:spcPct val="0"/>
              </a:spcAft>
              <a:defRPr sz="1200" b="1">
                <a:solidFill>
                  <a:srgbClr val="000000"/>
                </a:solidFill>
                <a:latin typeface="Trebuchet MS" pitchFamily="34" charset="0"/>
                <a:ea typeface="华文楷体" pitchFamily="2" charset="-122"/>
              </a:defRPr>
            </a:lvl6pPr>
            <a:lvl7pPr marL="2971800" indent="-228600" eaLnBrk="0" fontAlgn="base" hangingPunct="0">
              <a:spcBef>
                <a:spcPct val="0"/>
              </a:spcBef>
              <a:spcAft>
                <a:spcPct val="0"/>
              </a:spcAft>
              <a:defRPr sz="1200" b="1">
                <a:solidFill>
                  <a:srgbClr val="000000"/>
                </a:solidFill>
                <a:latin typeface="Trebuchet MS" pitchFamily="34" charset="0"/>
                <a:ea typeface="华文楷体" pitchFamily="2" charset="-122"/>
              </a:defRPr>
            </a:lvl7pPr>
            <a:lvl8pPr marL="3429000" indent="-228600" eaLnBrk="0" fontAlgn="base" hangingPunct="0">
              <a:spcBef>
                <a:spcPct val="0"/>
              </a:spcBef>
              <a:spcAft>
                <a:spcPct val="0"/>
              </a:spcAft>
              <a:defRPr sz="1200" b="1">
                <a:solidFill>
                  <a:srgbClr val="000000"/>
                </a:solidFill>
                <a:latin typeface="Trebuchet MS" pitchFamily="34" charset="0"/>
                <a:ea typeface="华文楷体" pitchFamily="2" charset="-122"/>
              </a:defRPr>
            </a:lvl8pPr>
            <a:lvl9pPr marL="3886200" indent="-228600" eaLnBrk="0" fontAlgn="base" hangingPunct="0">
              <a:spcBef>
                <a:spcPct val="0"/>
              </a:spcBef>
              <a:spcAft>
                <a:spcPct val="0"/>
              </a:spcAft>
              <a:defRPr sz="1200" b="1">
                <a:solidFill>
                  <a:srgbClr val="000000"/>
                </a:solidFill>
                <a:latin typeface="Trebuchet MS" pitchFamily="34" charset="0"/>
                <a:ea typeface="华文楷体" pitchFamily="2" charset="-122"/>
              </a:defRPr>
            </a:lvl9pPr>
          </a:lstStyle>
          <a:p>
            <a:pPr algn="ctr" eaLnBrk="1" hangingPunct="1"/>
            <a:r>
              <a:rPr lang="zh-CN" altLang="en-US" sz="1800">
                <a:solidFill>
                  <a:srgbClr val="1C1C1C"/>
                </a:solidFill>
                <a:latin typeface="微软雅黑" pitchFamily="34" charset="-122"/>
                <a:ea typeface="微软雅黑" pitchFamily="34" charset="-122"/>
              </a:rPr>
              <a:t>设计原则</a:t>
            </a:r>
            <a:endParaRPr lang="en-US" altLang="en-US" sz="1800">
              <a:solidFill>
                <a:srgbClr val="1C1C1C"/>
              </a:solidFill>
              <a:latin typeface="微软雅黑" pitchFamily="34" charset="-122"/>
              <a:ea typeface="微软雅黑" pitchFamily="34" charset="-122"/>
            </a:endParaRPr>
          </a:p>
        </p:txBody>
      </p:sp>
      <p:sp>
        <p:nvSpPr>
          <p:cNvPr id="71" name="TextBox 70"/>
          <p:cNvSpPr txBox="1"/>
          <p:nvPr/>
        </p:nvSpPr>
        <p:spPr>
          <a:xfrm>
            <a:off x="5903516" y="1029538"/>
            <a:ext cx="4682145" cy="5019836"/>
          </a:xfrm>
          <a:prstGeom prst="rect">
            <a:avLst/>
          </a:prstGeom>
          <a:noFill/>
        </p:spPr>
        <p:txBody>
          <a:bodyPr wrap="square" rtlCol="0">
            <a:spAutoFit/>
          </a:bodyPr>
          <a:lstStyle/>
          <a:p>
            <a:pPr marL="288000" indent="-288000" eaLnBrk="0" hangingPunct="0">
              <a:lnSpc>
                <a:spcPct val="150000"/>
              </a:lnSpc>
              <a:spcBef>
                <a:spcPts val="0"/>
              </a:spcBef>
              <a:buClr>
                <a:schemeClr val="accent6">
                  <a:lumMod val="75000"/>
                </a:schemeClr>
              </a:buClr>
              <a:buFont typeface="Wingdings" pitchFamily="2" charset="2"/>
              <a:buChar char="l"/>
            </a:pPr>
            <a:r>
              <a:rPr lang="zh-CN" altLang="en-US" sz="1800" dirty="0">
                <a:latin typeface="+mn-ea"/>
                <a:ea typeface="+mn-ea"/>
              </a:rPr>
              <a:t>数据库</a:t>
            </a:r>
            <a:r>
              <a:rPr lang="zh-CN" altLang="en-US" sz="1800" dirty="0" smtClean="0">
                <a:latin typeface="+mn-ea"/>
                <a:ea typeface="+mn-ea"/>
              </a:rPr>
              <a:t>设计</a:t>
            </a:r>
            <a:r>
              <a:rPr lang="zh-CN" altLang="en-US" sz="1800" dirty="0">
                <a:latin typeface="+mn-ea"/>
                <a:ea typeface="+mn-ea"/>
              </a:rPr>
              <a:t>原则</a:t>
            </a:r>
            <a:endParaRPr lang="en-US" altLang="zh-CN" sz="18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临时数据区对应独立的</a:t>
            </a:r>
            <a:r>
              <a:rPr lang="en-US" altLang="zh-CN" sz="1600" dirty="0" smtClean="0">
                <a:latin typeface="+mn-ea"/>
                <a:ea typeface="+mn-ea"/>
              </a:rPr>
              <a:t>Hive</a:t>
            </a:r>
            <a:r>
              <a:rPr lang="zh-CN" altLang="en-US" sz="1600" dirty="0" smtClean="0">
                <a:latin typeface="+mn-ea"/>
                <a:ea typeface="+mn-ea"/>
              </a:rPr>
              <a:t>数据库</a:t>
            </a:r>
            <a:endParaRPr lang="en-US" altLang="zh-CN" sz="1600" dirty="0" smtClean="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不对外提供访问，</a:t>
            </a:r>
            <a:r>
              <a:rPr lang="en-US" altLang="zh-CN" sz="1600" dirty="0" smtClean="0">
                <a:latin typeface="+mn-ea"/>
                <a:ea typeface="+mn-ea"/>
              </a:rPr>
              <a:t>ETL</a:t>
            </a:r>
            <a:r>
              <a:rPr lang="zh-CN" altLang="en-US" sz="1600" dirty="0" smtClean="0">
                <a:latin typeface="+mn-ea"/>
                <a:ea typeface="+mn-ea"/>
              </a:rPr>
              <a:t>用户对数据库有增、删、查、改权限</a:t>
            </a:r>
            <a:endParaRPr lang="en-US" altLang="zh-CN" sz="1600" dirty="0" smtClean="0">
              <a:latin typeface="+mn-ea"/>
              <a:ea typeface="+mn-ea"/>
            </a:endParaRPr>
          </a:p>
          <a:p>
            <a:pPr marL="288000" indent="-288000" eaLnBrk="0" hangingPunct="0">
              <a:lnSpc>
                <a:spcPct val="150000"/>
              </a:lnSpc>
              <a:spcBef>
                <a:spcPts val="0"/>
              </a:spcBef>
              <a:buClr>
                <a:schemeClr val="accent6">
                  <a:lumMod val="75000"/>
                </a:schemeClr>
              </a:buClr>
              <a:buFont typeface="Wingdings" pitchFamily="2" charset="2"/>
              <a:buChar char="l"/>
            </a:pPr>
            <a:r>
              <a:rPr lang="zh-CN" altLang="en-US" sz="1800" dirty="0" smtClean="0">
                <a:latin typeface="+mn-ea"/>
                <a:ea typeface="+mn-ea"/>
              </a:rPr>
              <a:t>模型设计</a:t>
            </a:r>
            <a:r>
              <a:rPr lang="zh-CN" altLang="en-US" sz="1800" dirty="0">
                <a:latin typeface="+mn-ea"/>
                <a:ea typeface="+mn-ea"/>
              </a:rPr>
              <a:t>原则</a:t>
            </a:r>
            <a:endParaRPr lang="en-US" altLang="zh-CN" sz="18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a:latin typeface="+mn-ea"/>
                <a:ea typeface="+mn-ea"/>
              </a:rPr>
              <a:t>逻辑模型参考源系统和接口规范定义，为每个接口单元设计实体、属性</a:t>
            </a:r>
            <a:endParaRPr lang="en-US" altLang="zh-CN" sz="16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a:latin typeface="+mn-ea"/>
                <a:ea typeface="+mn-ea"/>
              </a:rPr>
              <a:t>物理模型与逻辑模型保持</a:t>
            </a:r>
            <a:r>
              <a:rPr lang="zh-CN" altLang="en-US" sz="1600" dirty="0" smtClean="0">
                <a:latin typeface="+mn-ea"/>
                <a:ea typeface="+mn-ea"/>
              </a:rPr>
              <a:t>一致，每个实体对应一张</a:t>
            </a:r>
            <a:r>
              <a:rPr lang="en-US" altLang="zh-CN" sz="1600" dirty="0" smtClean="0">
                <a:latin typeface="+mn-ea"/>
                <a:ea typeface="+mn-ea"/>
              </a:rPr>
              <a:t>Hive</a:t>
            </a:r>
            <a:r>
              <a:rPr lang="zh-CN" altLang="en-US" sz="1600" dirty="0" smtClean="0">
                <a:latin typeface="+mn-ea"/>
                <a:ea typeface="+mn-ea"/>
              </a:rPr>
              <a:t>表，表采用</a:t>
            </a:r>
            <a:r>
              <a:rPr lang="en-US" altLang="zh-CN" sz="1600" dirty="0" smtClean="0">
                <a:latin typeface="+mn-ea"/>
                <a:ea typeface="+mn-ea"/>
              </a:rPr>
              <a:t>LZO</a:t>
            </a:r>
            <a:r>
              <a:rPr lang="zh-CN" altLang="en-US" sz="1600" dirty="0" smtClean="0">
                <a:latin typeface="+mn-ea"/>
                <a:ea typeface="+mn-ea"/>
              </a:rPr>
              <a:t>压缩存储</a:t>
            </a:r>
            <a:endParaRPr lang="en-US" altLang="zh-CN" sz="16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a:latin typeface="+mn-ea"/>
                <a:ea typeface="+mn-ea"/>
              </a:rPr>
              <a:t>物理模型设计不建议考虑索引、物化视图等技术</a:t>
            </a:r>
            <a:r>
              <a:rPr lang="zh-CN" altLang="en-US" sz="1600" dirty="0" smtClean="0">
                <a:latin typeface="+mn-ea"/>
                <a:ea typeface="+mn-ea"/>
              </a:rPr>
              <a:t>特性</a:t>
            </a:r>
            <a:endParaRPr lang="en-US" altLang="zh-CN" sz="1600" dirty="0" smtClean="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a:latin typeface="+mn-ea"/>
                <a:ea typeface="+mn-ea"/>
              </a:rPr>
              <a:t>以</a:t>
            </a:r>
            <a:r>
              <a:rPr lang="zh-CN" altLang="en-US" sz="1600" dirty="0" smtClean="0">
                <a:latin typeface="+mn-ea"/>
                <a:ea typeface="+mn-ea"/>
              </a:rPr>
              <a:t>天为单位，按业务日期建立分区</a:t>
            </a:r>
            <a:endParaRPr lang="en-US" altLang="zh-CN" sz="1800" dirty="0" smtClean="0">
              <a:latin typeface="+mn-ea"/>
              <a:ea typeface="+mn-ea"/>
            </a:endParaRPr>
          </a:p>
          <a:p>
            <a:pPr marL="288000" indent="-288000" eaLnBrk="0" hangingPunct="0">
              <a:lnSpc>
                <a:spcPct val="150000"/>
              </a:lnSpc>
              <a:spcBef>
                <a:spcPts val="0"/>
              </a:spcBef>
              <a:buClr>
                <a:schemeClr val="accent6">
                  <a:lumMod val="75000"/>
                </a:schemeClr>
              </a:buClr>
              <a:buFont typeface="Wingdings" pitchFamily="2" charset="2"/>
              <a:buChar char="l"/>
            </a:pPr>
            <a:r>
              <a:rPr lang="zh-CN" altLang="en-US" sz="1800" dirty="0" smtClean="0">
                <a:latin typeface="+mn-ea"/>
                <a:ea typeface="+mn-ea"/>
              </a:rPr>
              <a:t>历史</a:t>
            </a:r>
            <a:r>
              <a:rPr lang="zh-CN" altLang="en-US" sz="1800" dirty="0">
                <a:latin typeface="+mn-ea"/>
                <a:ea typeface="+mn-ea"/>
              </a:rPr>
              <a:t>保留原则</a:t>
            </a:r>
            <a:endParaRPr lang="en-US" altLang="zh-CN" sz="18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a:latin typeface="+mn-ea"/>
                <a:ea typeface="+mn-ea"/>
              </a:rPr>
              <a:t>缓存当日业务数据、</a:t>
            </a:r>
            <a:r>
              <a:rPr lang="zh-CN" altLang="en-US" sz="1600" dirty="0" smtClean="0">
                <a:latin typeface="+mn-ea"/>
                <a:ea typeface="+mn-ea"/>
              </a:rPr>
              <a:t>为数据重跑方便</a:t>
            </a:r>
            <a:r>
              <a:rPr lang="zh-CN" altLang="en-US" sz="1600" dirty="0">
                <a:latin typeface="+mn-ea"/>
                <a:ea typeface="+mn-ea"/>
              </a:rPr>
              <a:t>可保留</a:t>
            </a:r>
            <a:r>
              <a:rPr lang="en-US" altLang="zh-CN" sz="1600" dirty="0">
                <a:latin typeface="+mn-ea"/>
                <a:ea typeface="+mn-ea"/>
              </a:rPr>
              <a:t>7</a:t>
            </a:r>
            <a:r>
              <a:rPr lang="zh-CN" altLang="en-US" sz="1600" dirty="0">
                <a:latin typeface="+mn-ea"/>
                <a:ea typeface="+mn-ea"/>
              </a:rPr>
              <a:t>天</a:t>
            </a:r>
            <a:r>
              <a:rPr lang="zh-CN" altLang="en-US" sz="1600" dirty="0" smtClean="0">
                <a:latin typeface="+mn-ea"/>
                <a:ea typeface="+mn-ea"/>
              </a:rPr>
              <a:t>历史</a:t>
            </a:r>
            <a:endParaRPr lang="en-US" altLang="zh-CN" sz="1600" dirty="0" smtClean="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过期数据直接删除对应分区，不需要归档</a:t>
            </a:r>
            <a:endParaRPr lang="en-US" altLang="zh-CN" sz="1600" dirty="0" smtClean="0">
              <a:latin typeface="+mn-ea"/>
              <a:ea typeface="+mn-ea"/>
            </a:endParaRPr>
          </a:p>
        </p:txBody>
      </p:sp>
    </p:spTree>
    <p:extLst>
      <p:ext uri="{BB962C8B-B14F-4D97-AF65-F5344CB8AC3E}">
        <p14:creationId xmlns="" xmlns:p14="http://schemas.microsoft.com/office/powerpoint/2010/main" val="118668693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基础计算平台 </a:t>
            </a:r>
            <a:r>
              <a:rPr lang="en-US" altLang="zh-CN" dirty="0" smtClean="0"/>
              <a:t>— </a:t>
            </a:r>
            <a:r>
              <a:rPr lang="zh-CN" altLang="en-US" dirty="0" smtClean="0"/>
              <a:t>贴源数据区</a:t>
            </a:r>
            <a:endParaRPr lang="zh-CN" altLang="en-US" dirty="0"/>
          </a:p>
        </p:txBody>
      </p:sp>
      <p:sp>
        <p:nvSpPr>
          <p:cNvPr id="5" name="AutoShape 34"/>
          <p:cNvSpPr>
            <a:spLocks noChangeArrowheads="1"/>
          </p:cNvSpPr>
          <p:nvPr/>
        </p:nvSpPr>
        <p:spPr bwMode="gray">
          <a:xfrm>
            <a:off x="1125537" y="1448537"/>
            <a:ext cx="3240087" cy="2598737"/>
          </a:xfrm>
          <a:prstGeom prst="bevel">
            <a:avLst>
              <a:gd name="adj" fmla="val 1648"/>
            </a:avLst>
          </a:prstGeom>
          <a:gradFill rotWithShape="1">
            <a:gsLst>
              <a:gs pos="0">
                <a:srgbClr val="DDDDDD"/>
              </a:gs>
              <a:gs pos="50000">
                <a:srgbClr val="F4F4F4"/>
              </a:gs>
              <a:gs pos="100000">
                <a:srgbClr val="DDDDDD"/>
              </a:gs>
            </a:gsLst>
            <a:lin ang="27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zh-CN" altLang="en-US">
              <a:latin typeface="微软雅黑" pitchFamily="34" charset="-122"/>
              <a:ea typeface="微软雅黑" pitchFamily="34" charset="-122"/>
            </a:endParaRPr>
          </a:p>
        </p:txBody>
      </p:sp>
      <p:sp>
        <p:nvSpPr>
          <p:cNvPr id="6" name="AutoShape 35"/>
          <p:cNvSpPr>
            <a:spLocks noChangeArrowheads="1"/>
          </p:cNvSpPr>
          <p:nvPr/>
        </p:nvSpPr>
        <p:spPr bwMode="gray">
          <a:xfrm>
            <a:off x="1125537" y="1023087"/>
            <a:ext cx="3240087" cy="425450"/>
          </a:xfrm>
          <a:prstGeom prst="bevel">
            <a:avLst>
              <a:gd name="adj" fmla="val 3718"/>
            </a:avLst>
          </a:prstGeom>
          <a:solidFill>
            <a:schemeClr val="accent6">
              <a:lumMod val="60000"/>
              <a:lumOff val="40000"/>
            </a:schemeClr>
          </a:solidFill>
          <a:ln>
            <a:solidFill>
              <a:schemeClr val="accent6">
                <a:lumMod val="60000"/>
                <a:lumOff val="40000"/>
              </a:schemeClr>
            </a:solidFill>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sz="1600">
              <a:solidFill>
                <a:schemeClr val="tx1"/>
              </a:solidFill>
              <a:latin typeface="微软雅黑" pitchFamily="34" charset="-122"/>
              <a:ea typeface="微软雅黑" pitchFamily="34" charset="-122"/>
            </a:endParaRPr>
          </a:p>
        </p:txBody>
      </p:sp>
      <p:sp>
        <p:nvSpPr>
          <p:cNvPr id="7" name="AutoShape 36"/>
          <p:cNvSpPr>
            <a:spLocks noChangeArrowheads="1"/>
          </p:cNvSpPr>
          <p:nvPr/>
        </p:nvSpPr>
        <p:spPr bwMode="gray">
          <a:xfrm>
            <a:off x="1133474" y="4474312"/>
            <a:ext cx="3240088" cy="1516062"/>
          </a:xfrm>
          <a:prstGeom prst="bevel">
            <a:avLst>
              <a:gd name="adj" fmla="val 1648"/>
            </a:avLst>
          </a:prstGeom>
          <a:gradFill rotWithShape="1">
            <a:gsLst>
              <a:gs pos="0">
                <a:srgbClr val="DDDDDD"/>
              </a:gs>
              <a:gs pos="50000">
                <a:srgbClr val="F4F4F4"/>
              </a:gs>
              <a:gs pos="100000">
                <a:srgbClr val="DDDDDD"/>
              </a:gs>
            </a:gsLst>
            <a:lin ang="27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zh-CN" altLang="en-US" sz="1800">
              <a:latin typeface="微软雅黑" pitchFamily="34" charset="-122"/>
              <a:ea typeface="微软雅黑" pitchFamily="34" charset="-122"/>
            </a:endParaRPr>
          </a:p>
        </p:txBody>
      </p:sp>
      <p:sp>
        <p:nvSpPr>
          <p:cNvPr id="8" name="AutoShape 37"/>
          <p:cNvSpPr>
            <a:spLocks noChangeArrowheads="1"/>
          </p:cNvSpPr>
          <p:nvPr/>
        </p:nvSpPr>
        <p:spPr bwMode="gray">
          <a:xfrm>
            <a:off x="1133474" y="4047274"/>
            <a:ext cx="3240088" cy="427038"/>
          </a:xfrm>
          <a:prstGeom prst="bevel">
            <a:avLst>
              <a:gd name="adj" fmla="val 3718"/>
            </a:avLst>
          </a:prstGeom>
          <a:solidFill>
            <a:schemeClr val="accent6">
              <a:lumMod val="60000"/>
              <a:lumOff val="40000"/>
            </a:schemeClr>
          </a:solidFill>
          <a:ln>
            <a:solidFill>
              <a:schemeClr val="accent6">
                <a:lumMod val="60000"/>
                <a:lumOff val="40000"/>
              </a:schemeClr>
            </a:solidFill>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sz="1600">
              <a:solidFill>
                <a:schemeClr val="bg1"/>
              </a:solidFill>
              <a:latin typeface="微软雅黑" pitchFamily="34" charset="-122"/>
              <a:ea typeface="微软雅黑" pitchFamily="34" charset="-122"/>
            </a:endParaRPr>
          </a:p>
        </p:txBody>
      </p:sp>
      <p:sp>
        <p:nvSpPr>
          <p:cNvPr id="9" name="Rectangle 38"/>
          <p:cNvSpPr>
            <a:spLocks noChangeArrowheads="1"/>
          </p:cNvSpPr>
          <p:nvPr/>
        </p:nvSpPr>
        <p:spPr bwMode="gray">
          <a:xfrm>
            <a:off x="1125537" y="1067537"/>
            <a:ext cx="32162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p>
            <a:pPr algn="ctr"/>
            <a:r>
              <a:rPr lang="zh-CN" altLang="en-US" sz="1800" dirty="0">
                <a:latin typeface="微软雅黑" pitchFamily="34" charset="-122"/>
                <a:ea typeface="微软雅黑" pitchFamily="34" charset="-122"/>
              </a:rPr>
              <a:t>包含内容</a:t>
            </a:r>
            <a:endParaRPr lang="en-US" altLang="zh-CN" sz="1800" dirty="0">
              <a:latin typeface="微软雅黑" pitchFamily="34" charset="-122"/>
              <a:ea typeface="微软雅黑" pitchFamily="34" charset="-122"/>
            </a:endParaRPr>
          </a:p>
        </p:txBody>
      </p:sp>
      <p:sp>
        <p:nvSpPr>
          <p:cNvPr id="10" name="Rectangle 39"/>
          <p:cNvSpPr>
            <a:spLocks noChangeArrowheads="1"/>
          </p:cNvSpPr>
          <p:nvPr/>
        </p:nvSpPr>
        <p:spPr bwMode="gray">
          <a:xfrm>
            <a:off x="1138237" y="4102837"/>
            <a:ext cx="32289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p>
            <a:pPr algn="ctr"/>
            <a:r>
              <a:rPr lang="zh-CN" altLang="en-US" sz="1800" dirty="0">
                <a:latin typeface="微软雅黑" pitchFamily="34" charset="-122"/>
                <a:ea typeface="微软雅黑" pitchFamily="34" charset="-122"/>
              </a:rPr>
              <a:t>主要用途</a:t>
            </a:r>
            <a:endParaRPr lang="en-US" altLang="zh-CN" sz="1800" dirty="0">
              <a:latin typeface="微软雅黑" pitchFamily="34" charset="-122"/>
              <a:ea typeface="微软雅黑" pitchFamily="34" charset="-122"/>
            </a:endParaRPr>
          </a:p>
        </p:txBody>
      </p:sp>
      <p:sp>
        <p:nvSpPr>
          <p:cNvPr id="11" name="Rectangle 40"/>
          <p:cNvSpPr>
            <a:spLocks noChangeArrowheads="1"/>
          </p:cNvSpPr>
          <p:nvPr/>
        </p:nvSpPr>
        <p:spPr bwMode="gray">
          <a:xfrm>
            <a:off x="1125537" y="1454887"/>
            <a:ext cx="3216275" cy="25853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p>
            <a:pPr eaLnBrk="0" hangingPunct="0">
              <a:lnSpc>
                <a:spcPct val="150000"/>
              </a:lnSpc>
            </a:pPr>
            <a:r>
              <a:rPr lang="zh-CN" altLang="en-US" sz="1800" dirty="0">
                <a:solidFill>
                  <a:srgbClr val="1C1C1C"/>
                </a:solidFill>
                <a:latin typeface="微软雅黑" pitchFamily="34" charset="-122"/>
                <a:ea typeface="微软雅黑" pitchFamily="34" charset="-122"/>
              </a:rPr>
              <a:t>与缓冲层相对应</a:t>
            </a:r>
            <a:r>
              <a:rPr lang="zh-CN" altLang="en-US" sz="1800" dirty="0" smtClean="0">
                <a:solidFill>
                  <a:srgbClr val="1C1C1C"/>
                </a:solidFill>
                <a:latin typeface="微软雅黑" pitchFamily="34" charset="-122"/>
                <a:ea typeface="微软雅黑" pitchFamily="34" charset="-122"/>
              </a:rPr>
              <a:t>，贴源整合层</a:t>
            </a:r>
            <a:r>
              <a:rPr lang="zh-CN" altLang="en-US" sz="1800" dirty="0">
                <a:solidFill>
                  <a:srgbClr val="1C1C1C"/>
                </a:solidFill>
                <a:latin typeface="微软雅黑" pitchFamily="34" charset="-122"/>
                <a:ea typeface="微软雅黑" pitchFamily="34" charset="-122"/>
              </a:rPr>
              <a:t>主要包括</a:t>
            </a:r>
            <a:r>
              <a:rPr lang="zh-CN" altLang="en-US" sz="1800" b="0" dirty="0" smtClean="0">
                <a:solidFill>
                  <a:srgbClr val="1C1C1C"/>
                </a:solidFill>
                <a:latin typeface="微软雅黑" pitchFamily="34" charset="-122"/>
                <a:ea typeface="微软雅黑" pitchFamily="34" charset="-122"/>
              </a:rPr>
              <a:t>：</a:t>
            </a:r>
            <a:r>
              <a:rPr lang="en-US" altLang="zh-CN" sz="1800" b="0" dirty="0" smtClean="0">
                <a:solidFill>
                  <a:srgbClr val="1C1C1C"/>
                </a:solidFill>
                <a:latin typeface="微软雅黑" pitchFamily="34" charset="-122"/>
                <a:ea typeface="微软雅黑" pitchFamily="34" charset="-122"/>
              </a:rPr>
              <a:t>POP</a:t>
            </a:r>
            <a:r>
              <a:rPr lang="zh-CN" altLang="en-US" sz="1800" dirty="0">
                <a:solidFill>
                  <a:srgbClr val="1C1C1C"/>
                </a:solidFill>
                <a:latin typeface="微软雅黑" pitchFamily="34" charset="-122"/>
                <a:ea typeface="微软雅黑" pitchFamily="34" charset="-122"/>
              </a:rPr>
              <a:t>、财务审计、财务研发、大物流、供应链、金融、网站</a:t>
            </a:r>
            <a:r>
              <a:rPr lang="zh-CN" altLang="en-US" sz="1800" dirty="0" smtClean="0">
                <a:solidFill>
                  <a:srgbClr val="1C1C1C"/>
                </a:solidFill>
                <a:latin typeface="微软雅黑" pitchFamily="34" charset="-122"/>
                <a:ea typeface="微软雅黑" pitchFamily="34" charset="-122"/>
              </a:rPr>
              <a:t>交易、数据部和移动客户端等研发体系的各业务系统，</a:t>
            </a:r>
            <a:r>
              <a:rPr lang="zh-CN" altLang="en-US" sz="1800" dirty="0">
                <a:solidFill>
                  <a:srgbClr val="1C1C1C"/>
                </a:solidFill>
                <a:latin typeface="微软雅黑" pitchFamily="34" charset="-122"/>
                <a:ea typeface="微软雅黑" pitchFamily="34" charset="-122"/>
              </a:rPr>
              <a:t>所有数据保留历史</a:t>
            </a:r>
            <a:r>
              <a:rPr lang="zh-CN" altLang="en-US" sz="1800" dirty="0" smtClean="0">
                <a:solidFill>
                  <a:srgbClr val="1C1C1C"/>
                </a:solidFill>
                <a:latin typeface="微软雅黑" pitchFamily="34" charset="-122"/>
                <a:ea typeface="微软雅黑" pitchFamily="34" charset="-122"/>
              </a:rPr>
              <a:t>。</a:t>
            </a:r>
            <a:endParaRPr lang="en-US" altLang="zh-CN" sz="1800" b="0" dirty="0">
              <a:solidFill>
                <a:srgbClr val="1C1C1C"/>
              </a:solidFill>
              <a:latin typeface="微软雅黑" pitchFamily="34" charset="-122"/>
              <a:ea typeface="微软雅黑" pitchFamily="34" charset="-122"/>
            </a:endParaRPr>
          </a:p>
        </p:txBody>
      </p:sp>
      <p:sp>
        <p:nvSpPr>
          <p:cNvPr id="12" name="Rectangle 40"/>
          <p:cNvSpPr>
            <a:spLocks noChangeArrowheads="1"/>
          </p:cNvSpPr>
          <p:nvPr/>
        </p:nvSpPr>
        <p:spPr bwMode="gray">
          <a:xfrm>
            <a:off x="1147762" y="4490187"/>
            <a:ext cx="3192462" cy="13388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p>
            <a:pPr eaLnBrk="0" hangingPunct="0">
              <a:lnSpc>
                <a:spcPct val="150000"/>
              </a:lnSpc>
            </a:pPr>
            <a:r>
              <a:rPr lang="zh-CN" altLang="en-US" sz="1800" dirty="0">
                <a:latin typeface="微软雅黑" pitchFamily="34" charset="-122"/>
                <a:ea typeface="微软雅黑" pitchFamily="34" charset="-122"/>
              </a:rPr>
              <a:t>作为</a:t>
            </a:r>
            <a:r>
              <a:rPr lang="zh-CN" altLang="en-US" sz="1800" dirty="0" smtClean="0">
                <a:latin typeface="微软雅黑" pitchFamily="34" charset="-122"/>
                <a:ea typeface="微软雅黑" pitchFamily="34" charset="-122"/>
              </a:rPr>
              <a:t>整个数据平台</a:t>
            </a:r>
            <a:r>
              <a:rPr lang="zh-CN" altLang="en-US" sz="1800" dirty="0">
                <a:latin typeface="微软雅黑" pitchFamily="34" charset="-122"/>
                <a:ea typeface="微软雅黑" pitchFamily="34" charset="-122"/>
              </a:rPr>
              <a:t>的基础数据层</a:t>
            </a:r>
            <a:r>
              <a:rPr lang="zh-CN" altLang="en-US" sz="1800" dirty="0" smtClean="0">
                <a:latin typeface="微软雅黑" pitchFamily="34" charset="-122"/>
                <a:ea typeface="微软雅黑" pitchFamily="34" charset="-122"/>
              </a:rPr>
              <a:t>，累计历史，为主题层、集市层等数据区提供数据</a:t>
            </a:r>
            <a:r>
              <a:rPr lang="zh-CN" altLang="en-US" sz="1800" dirty="0">
                <a:latin typeface="微软雅黑" pitchFamily="34" charset="-122"/>
                <a:ea typeface="微软雅黑" pitchFamily="34" charset="-122"/>
              </a:rPr>
              <a:t>支撑。</a:t>
            </a:r>
            <a:endParaRPr lang="en-US" altLang="zh-CN" sz="1800" b="0" dirty="0">
              <a:solidFill>
                <a:srgbClr val="1C1C1C"/>
              </a:solidFill>
              <a:latin typeface="微软雅黑" pitchFamily="34" charset="-122"/>
              <a:ea typeface="微软雅黑" pitchFamily="34" charset="-122"/>
            </a:endParaRPr>
          </a:p>
        </p:txBody>
      </p:sp>
      <p:sp>
        <p:nvSpPr>
          <p:cNvPr id="13" name="Freeform 10"/>
          <p:cNvSpPr>
            <a:spLocks/>
          </p:cNvSpPr>
          <p:nvPr/>
        </p:nvSpPr>
        <p:spPr bwMode="gray">
          <a:xfrm rot="5400000" flipV="1">
            <a:off x="3980655" y="1928756"/>
            <a:ext cx="1852613" cy="1079500"/>
          </a:xfrm>
          <a:custGeom>
            <a:avLst/>
            <a:gdLst>
              <a:gd name="T0" fmla="*/ 0 w 735"/>
              <a:gd name="T1" fmla="*/ 0 h 532"/>
              <a:gd name="T2" fmla="*/ 2147483647 w 735"/>
              <a:gd name="T3" fmla="*/ 2147483647 h 532"/>
              <a:gd name="T4" fmla="*/ 2147483647 w 735"/>
              <a:gd name="T5" fmla="*/ 2147483647 h 532"/>
              <a:gd name="T6" fmla="*/ 2147483647 w 735"/>
              <a:gd name="T7" fmla="*/ 2147483647 h 532"/>
              <a:gd name="T8" fmla="*/ 2147483647 w 735"/>
              <a:gd name="T9" fmla="*/ 2147483647 h 532"/>
              <a:gd name="T10" fmla="*/ 2147483647 w 735"/>
              <a:gd name="T11" fmla="*/ 2147483647 h 532"/>
              <a:gd name="T12" fmla="*/ 2147483647 w 735"/>
              <a:gd name="T13" fmla="*/ 2147483647 h 532"/>
              <a:gd name="T14" fmla="*/ 2147483647 w 735"/>
              <a:gd name="T15" fmla="*/ 2147483647 h 532"/>
              <a:gd name="T16" fmla="*/ 2147483647 w 735"/>
              <a:gd name="T17" fmla="*/ 2147483647 h 532"/>
              <a:gd name="T18" fmla="*/ 2147483647 w 735"/>
              <a:gd name="T19" fmla="*/ 2147483647 h 532"/>
              <a:gd name="T20" fmla="*/ 2147483647 w 735"/>
              <a:gd name="T21" fmla="*/ 2147483647 h 532"/>
              <a:gd name="T22" fmla="*/ 2147483647 w 735"/>
              <a:gd name="T23" fmla="*/ 2147483647 h 532"/>
              <a:gd name="T24" fmla="*/ 2147483647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FFFFFF">
                  <a:alpha val="0"/>
                </a:srgbClr>
              </a:gs>
              <a:gs pos="100000">
                <a:srgbClr val="C0C0C0"/>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4" name="Freeform 8"/>
          <p:cNvSpPr>
            <a:spLocks/>
          </p:cNvSpPr>
          <p:nvPr/>
        </p:nvSpPr>
        <p:spPr bwMode="gray">
          <a:xfrm rot="5400000" flipH="1" flipV="1">
            <a:off x="3981449" y="4453675"/>
            <a:ext cx="1851025" cy="1079500"/>
          </a:xfrm>
          <a:custGeom>
            <a:avLst/>
            <a:gdLst>
              <a:gd name="T0" fmla="*/ 0 w 735"/>
              <a:gd name="T1" fmla="*/ 0 h 532"/>
              <a:gd name="T2" fmla="*/ 2147483647 w 735"/>
              <a:gd name="T3" fmla="*/ 2147483647 h 532"/>
              <a:gd name="T4" fmla="*/ 2147483647 w 735"/>
              <a:gd name="T5" fmla="*/ 2147483647 h 532"/>
              <a:gd name="T6" fmla="*/ 2147483647 w 735"/>
              <a:gd name="T7" fmla="*/ 2147483647 h 532"/>
              <a:gd name="T8" fmla="*/ 2147483647 w 735"/>
              <a:gd name="T9" fmla="*/ 2147483647 h 532"/>
              <a:gd name="T10" fmla="*/ 2147483647 w 735"/>
              <a:gd name="T11" fmla="*/ 2147483647 h 532"/>
              <a:gd name="T12" fmla="*/ 2147483647 w 735"/>
              <a:gd name="T13" fmla="*/ 2147483647 h 532"/>
              <a:gd name="T14" fmla="*/ 2147483647 w 735"/>
              <a:gd name="T15" fmla="*/ 2147483647 h 532"/>
              <a:gd name="T16" fmla="*/ 2147483647 w 735"/>
              <a:gd name="T17" fmla="*/ 2147483647 h 532"/>
              <a:gd name="T18" fmla="*/ 2147483647 w 735"/>
              <a:gd name="T19" fmla="*/ 2147483647 h 532"/>
              <a:gd name="T20" fmla="*/ 2147483647 w 735"/>
              <a:gd name="T21" fmla="*/ 2147483647 h 532"/>
              <a:gd name="T22" fmla="*/ 2147483647 w 735"/>
              <a:gd name="T23" fmla="*/ 2147483647 h 532"/>
              <a:gd name="T24" fmla="*/ 2147483647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FFFFFF">
                  <a:alpha val="0"/>
                </a:srgbClr>
              </a:gs>
              <a:gs pos="100000">
                <a:srgbClr val="C0C0C0"/>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5" name="AutoShape 4"/>
          <p:cNvSpPr>
            <a:spLocks noChangeArrowheads="1"/>
          </p:cNvSpPr>
          <p:nvPr/>
        </p:nvSpPr>
        <p:spPr bwMode="auto">
          <a:xfrm>
            <a:off x="5676899" y="1023087"/>
            <a:ext cx="5041713" cy="4967287"/>
          </a:xfrm>
          <a:prstGeom prst="roundRect">
            <a:avLst>
              <a:gd name="adj" fmla="val 8333"/>
            </a:avLst>
          </a:prstGeom>
          <a:solidFill>
            <a:schemeClr val="accent6">
              <a:lumMod val="60000"/>
              <a:lumOff val="40000"/>
            </a:schemeClr>
          </a:solidFill>
          <a:ln>
            <a:solidFill>
              <a:schemeClr val="accent6">
                <a:lumMod val="60000"/>
                <a:lumOff val="40000"/>
              </a:schemeClr>
            </a:solidFill>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sz="1600" dirty="0">
              <a:latin typeface="微软雅黑" pitchFamily="34" charset="-122"/>
              <a:ea typeface="微软雅黑" pitchFamily="34" charset="-122"/>
            </a:endParaRPr>
          </a:p>
        </p:txBody>
      </p:sp>
      <p:sp>
        <p:nvSpPr>
          <p:cNvPr id="16" name="TextBox 16"/>
          <p:cNvSpPr txBox="1">
            <a:spLocks noChangeArrowheads="1"/>
          </p:cNvSpPr>
          <p:nvPr/>
        </p:nvSpPr>
        <p:spPr bwMode="auto">
          <a:xfrm>
            <a:off x="4725987" y="3394812"/>
            <a:ext cx="720725"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200" b="1">
                <a:solidFill>
                  <a:srgbClr val="000000"/>
                </a:solidFill>
                <a:latin typeface="Trebuchet MS" pitchFamily="34" charset="0"/>
                <a:ea typeface="华文楷体" pitchFamily="2" charset="-122"/>
              </a:defRPr>
            </a:lvl1pPr>
            <a:lvl2pPr marL="742950" indent="-285750" eaLnBrk="0" hangingPunct="0">
              <a:defRPr sz="1200" b="1">
                <a:solidFill>
                  <a:srgbClr val="000000"/>
                </a:solidFill>
                <a:latin typeface="Trebuchet MS" pitchFamily="34" charset="0"/>
                <a:ea typeface="华文楷体" pitchFamily="2" charset="-122"/>
              </a:defRPr>
            </a:lvl2pPr>
            <a:lvl3pPr marL="1143000" indent="-228600" eaLnBrk="0" hangingPunct="0">
              <a:defRPr sz="1200" b="1">
                <a:solidFill>
                  <a:srgbClr val="000000"/>
                </a:solidFill>
                <a:latin typeface="Trebuchet MS" pitchFamily="34" charset="0"/>
                <a:ea typeface="华文楷体" pitchFamily="2" charset="-122"/>
              </a:defRPr>
            </a:lvl3pPr>
            <a:lvl4pPr marL="1600200" indent="-228600" eaLnBrk="0" hangingPunct="0">
              <a:defRPr sz="1200" b="1">
                <a:solidFill>
                  <a:srgbClr val="000000"/>
                </a:solidFill>
                <a:latin typeface="Trebuchet MS" pitchFamily="34" charset="0"/>
                <a:ea typeface="华文楷体" pitchFamily="2" charset="-122"/>
              </a:defRPr>
            </a:lvl4pPr>
            <a:lvl5pPr marL="2057400" indent="-228600" eaLnBrk="0" hangingPunct="0">
              <a:defRPr sz="1200" b="1">
                <a:solidFill>
                  <a:srgbClr val="000000"/>
                </a:solidFill>
                <a:latin typeface="Trebuchet MS" pitchFamily="34" charset="0"/>
                <a:ea typeface="华文楷体" pitchFamily="2" charset="-122"/>
              </a:defRPr>
            </a:lvl5pPr>
            <a:lvl6pPr marL="2514600" indent="-228600" eaLnBrk="0" fontAlgn="base" hangingPunct="0">
              <a:spcBef>
                <a:spcPct val="0"/>
              </a:spcBef>
              <a:spcAft>
                <a:spcPct val="0"/>
              </a:spcAft>
              <a:defRPr sz="1200" b="1">
                <a:solidFill>
                  <a:srgbClr val="000000"/>
                </a:solidFill>
                <a:latin typeface="Trebuchet MS" pitchFamily="34" charset="0"/>
                <a:ea typeface="华文楷体" pitchFamily="2" charset="-122"/>
              </a:defRPr>
            </a:lvl6pPr>
            <a:lvl7pPr marL="2971800" indent="-228600" eaLnBrk="0" fontAlgn="base" hangingPunct="0">
              <a:spcBef>
                <a:spcPct val="0"/>
              </a:spcBef>
              <a:spcAft>
                <a:spcPct val="0"/>
              </a:spcAft>
              <a:defRPr sz="1200" b="1">
                <a:solidFill>
                  <a:srgbClr val="000000"/>
                </a:solidFill>
                <a:latin typeface="Trebuchet MS" pitchFamily="34" charset="0"/>
                <a:ea typeface="华文楷体" pitchFamily="2" charset="-122"/>
              </a:defRPr>
            </a:lvl7pPr>
            <a:lvl8pPr marL="3429000" indent="-228600" eaLnBrk="0" fontAlgn="base" hangingPunct="0">
              <a:spcBef>
                <a:spcPct val="0"/>
              </a:spcBef>
              <a:spcAft>
                <a:spcPct val="0"/>
              </a:spcAft>
              <a:defRPr sz="1200" b="1">
                <a:solidFill>
                  <a:srgbClr val="000000"/>
                </a:solidFill>
                <a:latin typeface="Trebuchet MS" pitchFamily="34" charset="0"/>
                <a:ea typeface="华文楷体" pitchFamily="2" charset="-122"/>
              </a:defRPr>
            </a:lvl8pPr>
            <a:lvl9pPr marL="3886200" indent="-228600" eaLnBrk="0" fontAlgn="base" hangingPunct="0">
              <a:spcBef>
                <a:spcPct val="0"/>
              </a:spcBef>
              <a:spcAft>
                <a:spcPct val="0"/>
              </a:spcAft>
              <a:defRPr sz="1200" b="1">
                <a:solidFill>
                  <a:srgbClr val="000000"/>
                </a:solidFill>
                <a:latin typeface="Trebuchet MS" pitchFamily="34" charset="0"/>
                <a:ea typeface="华文楷体" pitchFamily="2" charset="-122"/>
              </a:defRPr>
            </a:lvl9pPr>
          </a:lstStyle>
          <a:p>
            <a:pPr algn="ctr" eaLnBrk="1" hangingPunct="1"/>
            <a:r>
              <a:rPr lang="zh-CN" altLang="en-US" sz="1800">
                <a:solidFill>
                  <a:srgbClr val="1C1C1C"/>
                </a:solidFill>
                <a:latin typeface="微软雅黑" pitchFamily="34" charset="-122"/>
                <a:ea typeface="微软雅黑" pitchFamily="34" charset="-122"/>
              </a:rPr>
              <a:t>设计原则</a:t>
            </a:r>
            <a:endParaRPr lang="en-US" altLang="en-US" sz="1800">
              <a:solidFill>
                <a:srgbClr val="1C1C1C"/>
              </a:solidFill>
              <a:latin typeface="微软雅黑" pitchFamily="34" charset="-122"/>
              <a:ea typeface="微软雅黑" pitchFamily="34" charset="-122"/>
            </a:endParaRPr>
          </a:p>
        </p:txBody>
      </p:sp>
      <p:sp>
        <p:nvSpPr>
          <p:cNvPr id="17" name="TextBox 16"/>
          <p:cNvSpPr txBox="1"/>
          <p:nvPr/>
        </p:nvSpPr>
        <p:spPr>
          <a:xfrm>
            <a:off x="5903516" y="1029538"/>
            <a:ext cx="4682145" cy="5081391"/>
          </a:xfrm>
          <a:prstGeom prst="rect">
            <a:avLst/>
          </a:prstGeom>
          <a:noFill/>
        </p:spPr>
        <p:txBody>
          <a:bodyPr wrap="square" rtlCol="0">
            <a:spAutoFit/>
          </a:bodyPr>
          <a:lstStyle/>
          <a:p>
            <a:pPr marL="288000" indent="-288000" eaLnBrk="0" hangingPunct="0">
              <a:lnSpc>
                <a:spcPct val="150000"/>
              </a:lnSpc>
              <a:spcBef>
                <a:spcPts val="0"/>
              </a:spcBef>
              <a:buClr>
                <a:schemeClr val="accent6">
                  <a:lumMod val="75000"/>
                </a:schemeClr>
              </a:buClr>
              <a:buFont typeface="Wingdings" pitchFamily="2" charset="2"/>
              <a:buChar char="l"/>
            </a:pPr>
            <a:r>
              <a:rPr lang="zh-CN" altLang="en-US" sz="1800" dirty="0">
                <a:latin typeface="+mn-ea"/>
                <a:ea typeface="+mn-ea"/>
              </a:rPr>
              <a:t>数据库</a:t>
            </a:r>
            <a:r>
              <a:rPr lang="zh-CN" altLang="en-US" sz="1800" dirty="0" smtClean="0">
                <a:latin typeface="+mn-ea"/>
                <a:ea typeface="+mn-ea"/>
              </a:rPr>
              <a:t>设计</a:t>
            </a:r>
            <a:r>
              <a:rPr lang="zh-CN" altLang="en-US" sz="1800" dirty="0">
                <a:latin typeface="+mn-ea"/>
                <a:ea typeface="+mn-ea"/>
              </a:rPr>
              <a:t>原则</a:t>
            </a:r>
            <a:endParaRPr lang="en-US" altLang="zh-CN" sz="18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a:latin typeface="+mn-ea"/>
                <a:ea typeface="+mn-ea"/>
              </a:rPr>
              <a:t>贴源</a:t>
            </a:r>
            <a:r>
              <a:rPr lang="zh-CN" altLang="en-US" sz="1600" dirty="0" smtClean="0">
                <a:latin typeface="+mn-ea"/>
                <a:ea typeface="+mn-ea"/>
              </a:rPr>
              <a:t>数据区对应独立的</a:t>
            </a:r>
            <a:r>
              <a:rPr lang="en-US" altLang="zh-CN" sz="1600" dirty="0" smtClean="0">
                <a:latin typeface="+mn-ea"/>
                <a:ea typeface="+mn-ea"/>
              </a:rPr>
              <a:t>Hive</a:t>
            </a:r>
            <a:r>
              <a:rPr lang="zh-CN" altLang="en-US" sz="1600" dirty="0" smtClean="0">
                <a:latin typeface="+mn-ea"/>
                <a:ea typeface="+mn-ea"/>
              </a:rPr>
              <a:t>数据库</a:t>
            </a:r>
            <a:endParaRPr lang="en-US" altLang="zh-CN" sz="1600" dirty="0" smtClean="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不对外提供访问，</a:t>
            </a:r>
            <a:r>
              <a:rPr lang="en-US" altLang="zh-CN" sz="1600" dirty="0" smtClean="0">
                <a:latin typeface="+mn-ea"/>
                <a:ea typeface="+mn-ea"/>
              </a:rPr>
              <a:t>ETL</a:t>
            </a:r>
            <a:r>
              <a:rPr lang="zh-CN" altLang="en-US" sz="1600" dirty="0" smtClean="0">
                <a:latin typeface="+mn-ea"/>
                <a:ea typeface="+mn-ea"/>
              </a:rPr>
              <a:t>用户对数据库有增、删、查、改权限</a:t>
            </a:r>
            <a:endParaRPr lang="en-US" altLang="zh-CN" sz="1600" dirty="0" smtClean="0">
              <a:latin typeface="+mn-ea"/>
              <a:ea typeface="+mn-ea"/>
            </a:endParaRPr>
          </a:p>
          <a:p>
            <a:pPr marL="288000" indent="-288000" eaLnBrk="0" hangingPunct="0">
              <a:lnSpc>
                <a:spcPct val="150000"/>
              </a:lnSpc>
              <a:spcBef>
                <a:spcPts val="0"/>
              </a:spcBef>
              <a:buClr>
                <a:schemeClr val="accent6">
                  <a:lumMod val="75000"/>
                </a:schemeClr>
              </a:buClr>
              <a:buFont typeface="Wingdings" pitchFamily="2" charset="2"/>
              <a:buChar char="l"/>
            </a:pPr>
            <a:r>
              <a:rPr lang="zh-CN" altLang="en-US" sz="1800" dirty="0" smtClean="0">
                <a:latin typeface="+mn-ea"/>
                <a:ea typeface="+mn-ea"/>
              </a:rPr>
              <a:t>模型设计</a:t>
            </a:r>
            <a:r>
              <a:rPr lang="zh-CN" altLang="en-US" sz="1800" dirty="0">
                <a:latin typeface="+mn-ea"/>
                <a:ea typeface="+mn-ea"/>
              </a:rPr>
              <a:t>原则</a:t>
            </a:r>
            <a:endParaRPr lang="en-US" altLang="zh-CN" sz="18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a:latin typeface="+mn-ea"/>
                <a:ea typeface="+mn-ea"/>
              </a:rPr>
              <a:t>针对不需要记录</a:t>
            </a:r>
            <a:r>
              <a:rPr lang="zh-CN" altLang="en-US" sz="1600" dirty="0" smtClean="0">
                <a:latin typeface="+mn-ea"/>
                <a:ea typeface="+mn-ea"/>
              </a:rPr>
              <a:t>变化的实体，其逻辑模型</a:t>
            </a:r>
            <a:r>
              <a:rPr lang="zh-CN" altLang="en-US" sz="1600" dirty="0">
                <a:latin typeface="+mn-ea"/>
                <a:ea typeface="+mn-ea"/>
              </a:rPr>
              <a:t>参考</a:t>
            </a:r>
            <a:r>
              <a:rPr lang="zh-CN" altLang="en-US" sz="1600" dirty="0" smtClean="0">
                <a:latin typeface="+mn-ea"/>
                <a:ea typeface="+mn-ea"/>
              </a:rPr>
              <a:t>缓冲层，按照贴源设计</a:t>
            </a:r>
            <a:endParaRPr lang="en-US" altLang="zh-CN" sz="16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针对需要记录变化的数据，需要</a:t>
            </a:r>
            <a:r>
              <a:rPr lang="zh-CN" altLang="en-US" sz="1600" dirty="0">
                <a:latin typeface="+mn-ea"/>
                <a:ea typeface="+mn-ea"/>
              </a:rPr>
              <a:t>增加时间字段</a:t>
            </a:r>
            <a:r>
              <a:rPr lang="zh-CN" altLang="en-US" sz="1600" dirty="0" smtClean="0">
                <a:latin typeface="+mn-ea"/>
                <a:ea typeface="+mn-ea"/>
              </a:rPr>
              <a:t>，设计拉链数据模型，记录历史</a:t>
            </a:r>
            <a:endParaRPr lang="zh-CN" altLang="en-US" sz="16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物理模型考虑分区，</a:t>
            </a:r>
            <a:r>
              <a:rPr lang="zh-CN" altLang="en-US" sz="1600" dirty="0">
                <a:latin typeface="+mn-ea"/>
                <a:ea typeface="+mn-ea"/>
              </a:rPr>
              <a:t>流水</a:t>
            </a:r>
            <a:r>
              <a:rPr lang="zh-CN" altLang="en-US" sz="1600" dirty="0" smtClean="0">
                <a:latin typeface="+mn-ea"/>
                <a:ea typeface="+mn-ea"/>
              </a:rPr>
              <a:t>表按</a:t>
            </a:r>
            <a:r>
              <a:rPr lang="zh-CN" altLang="en-US" sz="1600" dirty="0">
                <a:latin typeface="+mn-ea"/>
                <a:ea typeface="+mn-ea"/>
              </a:rPr>
              <a:t>业务日期建立</a:t>
            </a:r>
            <a:r>
              <a:rPr lang="zh-CN" altLang="en-US" sz="1600" dirty="0" smtClean="0">
                <a:latin typeface="+mn-ea"/>
                <a:ea typeface="+mn-ea"/>
              </a:rPr>
              <a:t>分区，拉链表按终止日期建立分区</a:t>
            </a:r>
            <a:endParaRPr lang="en-US" altLang="zh-CN" sz="1800" dirty="0" smtClean="0">
              <a:latin typeface="+mn-ea"/>
              <a:ea typeface="+mn-ea"/>
            </a:endParaRPr>
          </a:p>
          <a:p>
            <a:pPr marL="288000" indent="-288000" eaLnBrk="0" hangingPunct="0">
              <a:lnSpc>
                <a:spcPct val="150000"/>
              </a:lnSpc>
              <a:spcBef>
                <a:spcPts val="0"/>
              </a:spcBef>
              <a:buClr>
                <a:schemeClr val="accent6">
                  <a:lumMod val="75000"/>
                </a:schemeClr>
              </a:buClr>
              <a:buFont typeface="Wingdings" pitchFamily="2" charset="2"/>
              <a:buChar char="l"/>
            </a:pPr>
            <a:r>
              <a:rPr lang="zh-CN" altLang="en-US" sz="1800" dirty="0" smtClean="0">
                <a:latin typeface="+mn-ea"/>
                <a:ea typeface="+mn-ea"/>
              </a:rPr>
              <a:t>历史</a:t>
            </a:r>
            <a:r>
              <a:rPr lang="zh-CN" altLang="en-US" sz="1800" dirty="0">
                <a:latin typeface="+mn-ea"/>
                <a:ea typeface="+mn-ea"/>
              </a:rPr>
              <a:t>保留原则</a:t>
            </a:r>
            <a:endParaRPr lang="en-US" altLang="zh-CN" sz="18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拉链表数据保留最近</a:t>
            </a:r>
            <a:r>
              <a:rPr lang="en-US" altLang="zh-CN" sz="1600" dirty="0" smtClean="0">
                <a:latin typeface="+mn-ea"/>
                <a:ea typeface="+mn-ea"/>
              </a:rPr>
              <a:t>37</a:t>
            </a:r>
            <a:r>
              <a:rPr lang="zh-CN" altLang="en-US" sz="1600" dirty="0" smtClean="0">
                <a:latin typeface="+mn-ea"/>
                <a:ea typeface="+mn-ea"/>
              </a:rPr>
              <a:t>个月的历史</a:t>
            </a:r>
            <a:endParaRPr lang="en-US" altLang="zh-CN" sz="1600" dirty="0" smtClean="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快照表数据永久保留</a:t>
            </a:r>
            <a:endParaRPr lang="en-US" altLang="zh-CN" sz="1600" dirty="0" smtClean="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交易流水表数据保留最近</a:t>
            </a:r>
            <a:r>
              <a:rPr lang="en-US" altLang="zh-CN" sz="1600" dirty="0" smtClean="0">
                <a:latin typeface="+mn-ea"/>
                <a:ea typeface="+mn-ea"/>
              </a:rPr>
              <a:t>25</a:t>
            </a:r>
            <a:r>
              <a:rPr lang="zh-CN" altLang="en-US" sz="1600" dirty="0" smtClean="0">
                <a:latin typeface="+mn-ea"/>
                <a:ea typeface="+mn-ea"/>
              </a:rPr>
              <a:t>个月的历史</a:t>
            </a:r>
            <a:endParaRPr lang="en-US" altLang="zh-CN" sz="1600" dirty="0" smtClean="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过期数据归档到历史归档区，需要时回迁</a:t>
            </a:r>
            <a:endParaRPr lang="en-US" altLang="zh-CN" sz="1600" dirty="0" smtClean="0">
              <a:latin typeface="+mn-ea"/>
              <a:ea typeface="+mn-ea"/>
            </a:endParaRPr>
          </a:p>
        </p:txBody>
      </p:sp>
    </p:spTree>
    <p:extLst>
      <p:ext uri="{BB962C8B-B14F-4D97-AF65-F5344CB8AC3E}">
        <p14:creationId xmlns="" xmlns:p14="http://schemas.microsoft.com/office/powerpoint/2010/main" val="211775243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基础计算平台 </a:t>
            </a:r>
            <a:r>
              <a:rPr lang="en-US" altLang="zh-CN" dirty="0" smtClean="0"/>
              <a:t>— </a:t>
            </a:r>
            <a:r>
              <a:rPr lang="zh-CN" altLang="en-US" dirty="0"/>
              <a:t>汇总</a:t>
            </a:r>
            <a:r>
              <a:rPr lang="zh-CN" altLang="en-US" dirty="0" smtClean="0"/>
              <a:t>数据区</a:t>
            </a:r>
            <a:endParaRPr lang="zh-CN" altLang="en-US" dirty="0"/>
          </a:p>
        </p:txBody>
      </p:sp>
      <p:sp>
        <p:nvSpPr>
          <p:cNvPr id="3" name="AutoShape 34"/>
          <p:cNvSpPr>
            <a:spLocks noChangeArrowheads="1"/>
          </p:cNvSpPr>
          <p:nvPr/>
        </p:nvSpPr>
        <p:spPr bwMode="gray">
          <a:xfrm>
            <a:off x="1125537" y="1448537"/>
            <a:ext cx="3240087" cy="2598737"/>
          </a:xfrm>
          <a:prstGeom prst="bevel">
            <a:avLst>
              <a:gd name="adj" fmla="val 1648"/>
            </a:avLst>
          </a:prstGeom>
          <a:gradFill rotWithShape="1">
            <a:gsLst>
              <a:gs pos="0">
                <a:srgbClr val="DDDDDD"/>
              </a:gs>
              <a:gs pos="50000">
                <a:srgbClr val="F4F4F4"/>
              </a:gs>
              <a:gs pos="100000">
                <a:srgbClr val="DDDDDD"/>
              </a:gs>
            </a:gsLst>
            <a:lin ang="27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zh-CN" altLang="en-US">
              <a:latin typeface="微软雅黑" pitchFamily="34" charset="-122"/>
              <a:ea typeface="微软雅黑" pitchFamily="34" charset="-122"/>
            </a:endParaRPr>
          </a:p>
        </p:txBody>
      </p:sp>
      <p:sp>
        <p:nvSpPr>
          <p:cNvPr id="4" name="AutoShape 35"/>
          <p:cNvSpPr>
            <a:spLocks noChangeArrowheads="1"/>
          </p:cNvSpPr>
          <p:nvPr/>
        </p:nvSpPr>
        <p:spPr bwMode="gray">
          <a:xfrm>
            <a:off x="1125537" y="1023087"/>
            <a:ext cx="3240087" cy="425450"/>
          </a:xfrm>
          <a:prstGeom prst="bevel">
            <a:avLst>
              <a:gd name="adj" fmla="val 3718"/>
            </a:avLst>
          </a:prstGeom>
          <a:solidFill>
            <a:schemeClr val="accent6">
              <a:lumMod val="60000"/>
              <a:lumOff val="40000"/>
            </a:schemeClr>
          </a:solidFill>
          <a:ln>
            <a:solidFill>
              <a:schemeClr val="accent6">
                <a:lumMod val="60000"/>
                <a:lumOff val="40000"/>
              </a:schemeClr>
            </a:solidFill>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sz="1600">
              <a:solidFill>
                <a:schemeClr val="tx1"/>
              </a:solidFill>
              <a:latin typeface="微软雅黑" pitchFamily="34" charset="-122"/>
              <a:ea typeface="微软雅黑" pitchFamily="34" charset="-122"/>
            </a:endParaRPr>
          </a:p>
        </p:txBody>
      </p:sp>
      <p:sp>
        <p:nvSpPr>
          <p:cNvPr id="5" name="AutoShape 36"/>
          <p:cNvSpPr>
            <a:spLocks noChangeArrowheads="1"/>
          </p:cNvSpPr>
          <p:nvPr/>
        </p:nvSpPr>
        <p:spPr bwMode="gray">
          <a:xfrm>
            <a:off x="1133474" y="4474312"/>
            <a:ext cx="3240088" cy="1624774"/>
          </a:xfrm>
          <a:prstGeom prst="bevel">
            <a:avLst>
              <a:gd name="adj" fmla="val 1648"/>
            </a:avLst>
          </a:prstGeom>
          <a:gradFill rotWithShape="1">
            <a:gsLst>
              <a:gs pos="0">
                <a:srgbClr val="DDDDDD"/>
              </a:gs>
              <a:gs pos="50000">
                <a:srgbClr val="F4F4F4"/>
              </a:gs>
              <a:gs pos="100000">
                <a:srgbClr val="DDDDDD"/>
              </a:gs>
            </a:gsLst>
            <a:lin ang="27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zh-CN" altLang="en-US" sz="1800">
              <a:latin typeface="微软雅黑" pitchFamily="34" charset="-122"/>
              <a:ea typeface="微软雅黑" pitchFamily="34" charset="-122"/>
            </a:endParaRPr>
          </a:p>
        </p:txBody>
      </p:sp>
      <p:sp>
        <p:nvSpPr>
          <p:cNvPr id="6" name="AutoShape 37"/>
          <p:cNvSpPr>
            <a:spLocks noChangeArrowheads="1"/>
          </p:cNvSpPr>
          <p:nvPr/>
        </p:nvSpPr>
        <p:spPr bwMode="gray">
          <a:xfrm>
            <a:off x="1133474" y="4047274"/>
            <a:ext cx="3240088" cy="427038"/>
          </a:xfrm>
          <a:prstGeom prst="bevel">
            <a:avLst>
              <a:gd name="adj" fmla="val 3718"/>
            </a:avLst>
          </a:prstGeom>
          <a:solidFill>
            <a:schemeClr val="accent6">
              <a:lumMod val="60000"/>
              <a:lumOff val="40000"/>
            </a:schemeClr>
          </a:solidFill>
          <a:ln>
            <a:solidFill>
              <a:schemeClr val="accent6">
                <a:lumMod val="60000"/>
                <a:lumOff val="40000"/>
              </a:schemeClr>
            </a:solidFill>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sz="1600">
              <a:solidFill>
                <a:schemeClr val="bg1"/>
              </a:solidFill>
              <a:latin typeface="微软雅黑" pitchFamily="34" charset="-122"/>
              <a:ea typeface="微软雅黑" pitchFamily="34" charset="-122"/>
            </a:endParaRPr>
          </a:p>
        </p:txBody>
      </p:sp>
      <p:sp>
        <p:nvSpPr>
          <p:cNvPr id="7" name="Rectangle 38"/>
          <p:cNvSpPr>
            <a:spLocks noChangeArrowheads="1"/>
          </p:cNvSpPr>
          <p:nvPr/>
        </p:nvSpPr>
        <p:spPr bwMode="gray">
          <a:xfrm>
            <a:off x="1125537" y="1067537"/>
            <a:ext cx="32162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p>
            <a:pPr algn="ctr"/>
            <a:r>
              <a:rPr lang="zh-CN" altLang="en-US" sz="1800" dirty="0">
                <a:latin typeface="微软雅黑" pitchFamily="34" charset="-122"/>
                <a:ea typeface="微软雅黑" pitchFamily="34" charset="-122"/>
              </a:rPr>
              <a:t>包含内容</a:t>
            </a:r>
            <a:endParaRPr lang="en-US" altLang="zh-CN" sz="1800" dirty="0">
              <a:latin typeface="微软雅黑" pitchFamily="34" charset="-122"/>
              <a:ea typeface="微软雅黑" pitchFamily="34" charset="-122"/>
            </a:endParaRPr>
          </a:p>
        </p:txBody>
      </p:sp>
      <p:sp>
        <p:nvSpPr>
          <p:cNvPr id="8" name="Rectangle 39"/>
          <p:cNvSpPr>
            <a:spLocks noChangeArrowheads="1"/>
          </p:cNvSpPr>
          <p:nvPr/>
        </p:nvSpPr>
        <p:spPr bwMode="gray">
          <a:xfrm>
            <a:off x="1138237" y="4102837"/>
            <a:ext cx="32289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p>
            <a:pPr algn="ctr"/>
            <a:r>
              <a:rPr lang="zh-CN" altLang="en-US" sz="1800" dirty="0">
                <a:latin typeface="微软雅黑" pitchFamily="34" charset="-122"/>
                <a:ea typeface="微软雅黑" pitchFamily="34" charset="-122"/>
              </a:rPr>
              <a:t>主要用途</a:t>
            </a:r>
            <a:endParaRPr lang="en-US" altLang="zh-CN" sz="1800" dirty="0">
              <a:latin typeface="微软雅黑" pitchFamily="34" charset="-122"/>
              <a:ea typeface="微软雅黑" pitchFamily="34" charset="-122"/>
            </a:endParaRPr>
          </a:p>
        </p:txBody>
      </p:sp>
      <p:sp>
        <p:nvSpPr>
          <p:cNvPr id="9" name="Rectangle 40"/>
          <p:cNvSpPr>
            <a:spLocks noChangeArrowheads="1"/>
          </p:cNvSpPr>
          <p:nvPr/>
        </p:nvSpPr>
        <p:spPr bwMode="gray">
          <a:xfrm>
            <a:off x="1125537" y="1454887"/>
            <a:ext cx="3216275" cy="21209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p>
            <a:pPr eaLnBrk="0" hangingPunct="0">
              <a:lnSpc>
                <a:spcPct val="150000"/>
              </a:lnSpc>
            </a:pPr>
            <a:r>
              <a:rPr lang="zh-CN" altLang="en-US" sz="1800" dirty="0" smtClean="0">
                <a:solidFill>
                  <a:srgbClr val="1C1C1C"/>
                </a:solidFill>
                <a:latin typeface="微软雅黑" pitchFamily="34" charset="-122"/>
                <a:ea typeface="微软雅黑" pitchFamily="34" charset="-122"/>
              </a:rPr>
              <a:t>针对客户管理、风险评级和业务量统计设计明细数据进行预汇总、预连接和预加工后的结果数据。</a:t>
            </a:r>
            <a:endParaRPr lang="en-US" altLang="zh-CN" sz="1800" dirty="0" smtClean="0">
              <a:solidFill>
                <a:srgbClr val="1C1C1C"/>
              </a:solidFill>
              <a:latin typeface="微软雅黑" pitchFamily="34" charset="-122"/>
              <a:ea typeface="微软雅黑" pitchFamily="34" charset="-122"/>
            </a:endParaRPr>
          </a:p>
          <a:p>
            <a:pPr eaLnBrk="0" hangingPunct="0">
              <a:lnSpc>
                <a:spcPct val="150000"/>
              </a:lnSpc>
            </a:pPr>
            <a:endParaRPr lang="en-US" altLang="zh-CN" sz="1800" b="0" dirty="0">
              <a:solidFill>
                <a:srgbClr val="1C1C1C"/>
              </a:solidFill>
              <a:latin typeface="微软雅黑" pitchFamily="34" charset="-122"/>
              <a:ea typeface="微软雅黑" pitchFamily="34" charset="-122"/>
            </a:endParaRPr>
          </a:p>
        </p:txBody>
      </p:sp>
      <p:sp>
        <p:nvSpPr>
          <p:cNvPr id="10" name="Rectangle 40"/>
          <p:cNvSpPr>
            <a:spLocks noChangeArrowheads="1"/>
          </p:cNvSpPr>
          <p:nvPr/>
        </p:nvSpPr>
        <p:spPr bwMode="gray">
          <a:xfrm>
            <a:off x="1147762" y="4490187"/>
            <a:ext cx="3192462" cy="13388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p>
            <a:pPr eaLnBrk="0" hangingPunct="0">
              <a:lnSpc>
                <a:spcPct val="150000"/>
              </a:lnSpc>
            </a:pPr>
            <a:r>
              <a:rPr lang="zh-CN" altLang="en-US" sz="1800" dirty="0" smtClean="0">
                <a:latin typeface="微软雅黑" pitchFamily="34" charset="-122"/>
                <a:ea typeface="微软雅黑" pitchFamily="34" charset="-122"/>
              </a:rPr>
              <a:t>对明细数据</a:t>
            </a:r>
            <a:r>
              <a:rPr lang="zh-CN" altLang="en-US" sz="1800" dirty="0">
                <a:solidFill>
                  <a:srgbClr val="1C1C1C"/>
                </a:solidFill>
                <a:latin typeface="微软雅黑" pitchFamily="34" charset="-122"/>
                <a:ea typeface="微软雅黑" pitchFamily="34" charset="-122"/>
              </a:rPr>
              <a:t>进行预汇总、预连接和</a:t>
            </a:r>
            <a:r>
              <a:rPr lang="zh-CN" altLang="en-US" sz="1800" dirty="0" smtClean="0">
                <a:solidFill>
                  <a:srgbClr val="1C1C1C"/>
                </a:solidFill>
                <a:latin typeface="微软雅黑" pitchFamily="34" charset="-122"/>
                <a:ea typeface="微软雅黑" pitchFamily="34" charset="-122"/>
              </a:rPr>
              <a:t>预加工，为应用数据集市准备数据</a:t>
            </a:r>
            <a:r>
              <a:rPr lang="zh-CN" altLang="en-US" sz="1800" dirty="0" smtClean="0">
                <a:latin typeface="微软雅黑" pitchFamily="34" charset="-122"/>
                <a:ea typeface="微软雅黑" pitchFamily="34" charset="-122"/>
              </a:rPr>
              <a:t>。</a:t>
            </a:r>
            <a:endParaRPr lang="en-US" altLang="zh-CN" sz="1800" b="0" dirty="0">
              <a:solidFill>
                <a:srgbClr val="1C1C1C"/>
              </a:solidFill>
              <a:latin typeface="微软雅黑" pitchFamily="34" charset="-122"/>
              <a:ea typeface="微软雅黑" pitchFamily="34" charset="-122"/>
            </a:endParaRPr>
          </a:p>
        </p:txBody>
      </p:sp>
      <p:sp>
        <p:nvSpPr>
          <p:cNvPr id="11" name="Freeform 10"/>
          <p:cNvSpPr>
            <a:spLocks/>
          </p:cNvSpPr>
          <p:nvPr/>
        </p:nvSpPr>
        <p:spPr bwMode="gray">
          <a:xfrm rot="5400000" flipV="1">
            <a:off x="3980655" y="1928756"/>
            <a:ext cx="1852613" cy="1079500"/>
          </a:xfrm>
          <a:custGeom>
            <a:avLst/>
            <a:gdLst>
              <a:gd name="T0" fmla="*/ 0 w 735"/>
              <a:gd name="T1" fmla="*/ 0 h 532"/>
              <a:gd name="T2" fmla="*/ 2147483647 w 735"/>
              <a:gd name="T3" fmla="*/ 2147483647 h 532"/>
              <a:gd name="T4" fmla="*/ 2147483647 w 735"/>
              <a:gd name="T5" fmla="*/ 2147483647 h 532"/>
              <a:gd name="T6" fmla="*/ 2147483647 w 735"/>
              <a:gd name="T7" fmla="*/ 2147483647 h 532"/>
              <a:gd name="T8" fmla="*/ 2147483647 w 735"/>
              <a:gd name="T9" fmla="*/ 2147483647 h 532"/>
              <a:gd name="T10" fmla="*/ 2147483647 w 735"/>
              <a:gd name="T11" fmla="*/ 2147483647 h 532"/>
              <a:gd name="T12" fmla="*/ 2147483647 w 735"/>
              <a:gd name="T13" fmla="*/ 2147483647 h 532"/>
              <a:gd name="T14" fmla="*/ 2147483647 w 735"/>
              <a:gd name="T15" fmla="*/ 2147483647 h 532"/>
              <a:gd name="T16" fmla="*/ 2147483647 w 735"/>
              <a:gd name="T17" fmla="*/ 2147483647 h 532"/>
              <a:gd name="T18" fmla="*/ 2147483647 w 735"/>
              <a:gd name="T19" fmla="*/ 2147483647 h 532"/>
              <a:gd name="T20" fmla="*/ 2147483647 w 735"/>
              <a:gd name="T21" fmla="*/ 2147483647 h 532"/>
              <a:gd name="T22" fmla="*/ 2147483647 w 735"/>
              <a:gd name="T23" fmla="*/ 2147483647 h 532"/>
              <a:gd name="T24" fmla="*/ 2147483647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FFFFFF">
                  <a:alpha val="0"/>
                </a:srgbClr>
              </a:gs>
              <a:gs pos="100000">
                <a:srgbClr val="C0C0C0"/>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2" name="Freeform 8"/>
          <p:cNvSpPr>
            <a:spLocks/>
          </p:cNvSpPr>
          <p:nvPr/>
        </p:nvSpPr>
        <p:spPr bwMode="gray">
          <a:xfrm rot="5400000" flipH="1" flipV="1">
            <a:off x="3981449" y="4453675"/>
            <a:ext cx="1851025" cy="1079500"/>
          </a:xfrm>
          <a:custGeom>
            <a:avLst/>
            <a:gdLst>
              <a:gd name="T0" fmla="*/ 0 w 735"/>
              <a:gd name="T1" fmla="*/ 0 h 532"/>
              <a:gd name="T2" fmla="*/ 2147483647 w 735"/>
              <a:gd name="T3" fmla="*/ 2147483647 h 532"/>
              <a:gd name="T4" fmla="*/ 2147483647 w 735"/>
              <a:gd name="T5" fmla="*/ 2147483647 h 532"/>
              <a:gd name="T6" fmla="*/ 2147483647 w 735"/>
              <a:gd name="T7" fmla="*/ 2147483647 h 532"/>
              <a:gd name="T8" fmla="*/ 2147483647 w 735"/>
              <a:gd name="T9" fmla="*/ 2147483647 h 532"/>
              <a:gd name="T10" fmla="*/ 2147483647 w 735"/>
              <a:gd name="T11" fmla="*/ 2147483647 h 532"/>
              <a:gd name="T12" fmla="*/ 2147483647 w 735"/>
              <a:gd name="T13" fmla="*/ 2147483647 h 532"/>
              <a:gd name="T14" fmla="*/ 2147483647 w 735"/>
              <a:gd name="T15" fmla="*/ 2147483647 h 532"/>
              <a:gd name="T16" fmla="*/ 2147483647 w 735"/>
              <a:gd name="T17" fmla="*/ 2147483647 h 532"/>
              <a:gd name="T18" fmla="*/ 2147483647 w 735"/>
              <a:gd name="T19" fmla="*/ 2147483647 h 532"/>
              <a:gd name="T20" fmla="*/ 2147483647 w 735"/>
              <a:gd name="T21" fmla="*/ 2147483647 h 532"/>
              <a:gd name="T22" fmla="*/ 2147483647 w 735"/>
              <a:gd name="T23" fmla="*/ 2147483647 h 532"/>
              <a:gd name="T24" fmla="*/ 2147483647 w 735"/>
              <a:gd name="T25" fmla="*/ 0 h 532"/>
              <a:gd name="T26" fmla="*/ 0 w 735"/>
              <a:gd name="T27" fmla="*/ 0 h 53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735"/>
              <a:gd name="T43" fmla="*/ 0 h 532"/>
              <a:gd name="T44" fmla="*/ 735 w 735"/>
              <a:gd name="T45" fmla="*/ 532 h 53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735" h="532">
                <a:moveTo>
                  <a:pt x="0" y="0"/>
                </a:moveTo>
                <a:cubicBezTo>
                  <a:pt x="0" y="0"/>
                  <a:pt x="85" y="216"/>
                  <a:pt x="382" y="202"/>
                </a:cubicBezTo>
                <a:cubicBezTo>
                  <a:pt x="479" y="202"/>
                  <a:pt x="577" y="202"/>
                  <a:pt x="577" y="202"/>
                </a:cubicBezTo>
                <a:cubicBezTo>
                  <a:pt x="577" y="202"/>
                  <a:pt x="639" y="201"/>
                  <a:pt x="637" y="249"/>
                </a:cubicBezTo>
                <a:cubicBezTo>
                  <a:pt x="638" y="325"/>
                  <a:pt x="639" y="402"/>
                  <a:pt x="639" y="402"/>
                </a:cubicBezTo>
                <a:lnTo>
                  <a:pt x="598" y="400"/>
                </a:lnTo>
                <a:lnTo>
                  <a:pt x="669" y="532"/>
                </a:lnTo>
                <a:lnTo>
                  <a:pt x="735" y="402"/>
                </a:lnTo>
                <a:lnTo>
                  <a:pt x="696" y="402"/>
                </a:lnTo>
                <a:cubicBezTo>
                  <a:pt x="696" y="402"/>
                  <a:pt x="695" y="314"/>
                  <a:pt x="694" y="226"/>
                </a:cubicBezTo>
                <a:cubicBezTo>
                  <a:pt x="687" y="160"/>
                  <a:pt x="616" y="150"/>
                  <a:pt x="616" y="150"/>
                </a:cubicBezTo>
                <a:cubicBezTo>
                  <a:pt x="556" y="137"/>
                  <a:pt x="473" y="153"/>
                  <a:pt x="335" y="149"/>
                </a:cubicBezTo>
                <a:cubicBezTo>
                  <a:pt x="110" y="126"/>
                  <a:pt x="69" y="0"/>
                  <a:pt x="69" y="0"/>
                </a:cubicBezTo>
                <a:lnTo>
                  <a:pt x="0" y="0"/>
                </a:lnTo>
                <a:close/>
              </a:path>
            </a:pathLst>
          </a:custGeom>
          <a:gradFill rotWithShape="1">
            <a:gsLst>
              <a:gs pos="0">
                <a:srgbClr val="FFFFFF">
                  <a:alpha val="0"/>
                </a:srgbClr>
              </a:gs>
              <a:gs pos="100000">
                <a:srgbClr val="C0C0C0"/>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3" name="AutoShape 4"/>
          <p:cNvSpPr>
            <a:spLocks noChangeArrowheads="1"/>
          </p:cNvSpPr>
          <p:nvPr/>
        </p:nvSpPr>
        <p:spPr bwMode="auto">
          <a:xfrm>
            <a:off x="5676899" y="1023086"/>
            <a:ext cx="5041713" cy="5076000"/>
          </a:xfrm>
          <a:prstGeom prst="roundRect">
            <a:avLst>
              <a:gd name="adj" fmla="val 8333"/>
            </a:avLst>
          </a:prstGeom>
          <a:solidFill>
            <a:schemeClr val="accent6">
              <a:lumMod val="60000"/>
              <a:lumOff val="40000"/>
            </a:schemeClr>
          </a:solidFill>
          <a:ln>
            <a:solidFill>
              <a:schemeClr val="accent6">
                <a:lumMod val="60000"/>
                <a:lumOff val="40000"/>
              </a:schemeClr>
            </a:solidFill>
          </a:ln>
        </p:spPr>
        <p:style>
          <a:lnRef idx="1">
            <a:schemeClr val="accent2"/>
          </a:lnRef>
          <a:fillRef idx="3">
            <a:schemeClr val="accent2"/>
          </a:fillRef>
          <a:effectRef idx="2">
            <a:schemeClr val="accent2"/>
          </a:effectRef>
          <a:fontRef idx="minor">
            <a:schemeClr val="lt1"/>
          </a:fontRef>
        </p:style>
        <p:txBody>
          <a:bodyPr wrap="none" anchor="ctr"/>
          <a:lstStyle/>
          <a:p>
            <a:endParaRPr lang="zh-CN" altLang="en-US" sz="1600" dirty="0">
              <a:latin typeface="微软雅黑" pitchFamily="34" charset="-122"/>
              <a:ea typeface="微软雅黑" pitchFamily="34" charset="-122"/>
            </a:endParaRPr>
          </a:p>
        </p:txBody>
      </p:sp>
      <p:sp>
        <p:nvSpPr>
          <p:cNvPr id="14" name="TextBox 16"/>
          <p:cNvSpPr txBox="1">
            <a:spLocks noChangeArrowheads="1"/>
          </p:cNvSpPr>
          <p:nvPr/>
        </p:nvSpPr>
        <p:spPr bwMode="auto">
          <a:xfrm>
            <a:off x="4725987" y="3394812"/>
            <a:ext cx="720725" cy="646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1200" b="1">
                <a:solidFill>
                  <a:srgbClr val="000000"/>
                </a:solidFill>
                <a:latin typeface="Trebuchet MS" pitchFamily="34" charset="0"/>
                <a:ea typeface="华文楷体" pitchFamily="2" charset="-122"/>
              </a:defRPr>
            </a:lvl1pPr>
            <a:lvl2pPr marL="742950" indent="-285750" eaLnBrk="0" hangingPunct="0">
              <a:defRPr sz="1200" b="1">
                <a:solidFill>
                  <a:srgbClr val="000000"/>
                </a:solidFill>
                <a:latin typeface="Trebuchet MS" pitchFamily="34" charset="0"/>
                <a:ea typeface="华文楷体" pitchFamily="2" charset="-122"/>
              </a:defRPr>
            </a:lvl2pPr>
            <a:lvl3pPr marL="1143000" indent="-228600" eaLnBrk="0" hangingPunct="0">
              <a:defRPr sz="1200" b="1">
                <a:solidFill>
                  <a:srgbClr val="000000"/>
                </a:solidFill>
                <a:latin typeface="Trebuchet MS" pitchFamily="34" charset="0"/>
                <a:ea typeface="华文楷体" pitchFamily="2" charset="-122"/>
              </a:defRPr>
            </a:lvl3pPr>
            <a:lvl4pPr marL="1600200" indent="-228600" eaLnBrk="0" hangingPunct="0">
              <a:defRPr sz="1200" b="1">
                <a:solidFill>
                  <a:srgbClr val="000000"/>
                </a:solidFill>
                <a:latin typeface="Trebuchet MS" pitchFamily="34" charset="0"/>
                <a:ea typeface="华文楷体" pitchFamily="2" charset="-122"/>
              </a:defRPr>
            </a:lvl4pPr>
            <a:lvl5pPr marL="2057400" indent="-228600" eaLnBrk="0" hangingPunct="0">
              <a:defRPr sz="1200" b="1">
                <a:solidFill>
                  <a:srgbClr val="000000"/>
                </a:solidFill>
                <a:latin typeface="Trebuchet MS" pitchFamily="34" charset="0"/>
                <a:ea typeface="华文楷体" pitchFamily="2" charset="-122"/>
              </a:defRPr>
            </a:lvl5pPr>
            <a:lvl6pPr marL="2514600" indent="-228600" eaLnBrk="0" fontAlgn="base" hangingPunct="0">
              <a:spcBef>
                <a:spcPct val="0"/>
              </a:spcBef>
              <a:spcAft>
                <a:spcPct val="0"/>
              </a:spcAft>
              <a:defRPr sz="1200" b="1">
                <a:solidFill>
                  <a:srgbClr val="000000"/>
                </a:solidFill>
                <a:latin typeface="Trebuchet MS" pitchFamily="34" charset="0"/>
                <a:ea typeface="华文楷体" pitchFamily="2" charset="-122"/>
              </a:defRPr>
            </a:lvl6pPr>
            <a:lvl7pPr marL="2971800" indent="-228600" eaLnBrk="0" fontAlgn="base" hangingPunct="0">
              <a:spcBef>
                <a:spcPct val="0"/>
              </a:spcBef>
              <a:spcAft>
                <a:spcPct val="0"/>
              </a:spcAft>
              <a:defRPr sz="1200" b="1">
                <a:solidFill>
                  <a:srgbClr val="000000"/>
                </a:solidFill>
                <a:latin typeface="Trebuchet MS" pitchFamily="34" charset="0"/>
                <a:ea typeface="华文楷体" pitchFamily="2" charset="-122"/>
              </a:defRPr>
            </a:lvl7pPr>
            <a:lvl8pPr marL="3429000" indent="-228600" eaLnBrk="0" fontAlgn="base" hangingPunct="0">
              <a:spcBef>
                <a:spcPct val="0"/>
              </a:spcBef>
              <a:spcAft>
                <a:spcPct val="0"/>
              </a:spcAft>
              <a:defRPr sz="1200" b="1">
                <a:solidFill>
                  <a:srgbClr val="000000"/>
                </a:solidFill>
                <a:latin typeface="Trebuchet MS" pitchFamily="34" charset="0"/>
                <a:ea typeface="华文楷体" pitchFamily="2" charset="-122"/>
              </a:defRPr>
            </a:lvl8pPr>
            <a:lvl9pPr marL="3886200" indent="-228600" eaLnBrk="0" fontAlgn="base" hangingPunct="0">
              <a:spcBef>
                <a:spcPct val="0"/>
              </a:spcBef>
              <a:spcAft>
                <a:spcPct val="0"/>
              </a:spcAft>
              <a:defRPr sz="1200" b="1">
                <a:solidFill>
                  <a:srgbClr val="000000"/>
                </a:solidFill>
                <a:latin typeface="Trebuchet MS" pitchFamily="34" charset="0"/>
                <a:ea typeface="华文楷体" pitchFamily="2" charset="-122"/>
              </a:defRPr>
            </a:lvl9pPr>
          </a:lstStyle>
          <a:p>
            <a:pPr algn="ctr" eaLnBrk="1" hangingPunct="1"/>
            <a:r>
              <a:rPr lang="zh-CN" altLang="en-US" sz="1800" dirty="0">
                <a:solidFill>
                  <a:srgbClr val="1C1C1C"/>
                </a:solidFill>
                <a:latin typeface="微软雅黑" pitchFamily="34" charset="-122"/>
                <a:ea typeface="微软雅黑" pitchFamily="34" charset="-122"/>
              </a:rPr>
              <a:t>设计原则</a:t>
            </a:r>
            <a:endParaRPr lang="en-US" altLang="en-US" sz="1800" dirty="0">
              <a:solidFill>
                <a:srgbClr val="1C1C1C"/>
              </a:solidFill>
              <a:latin typeface="微软雅黑" pitchFamily="34" charset="-122"/>
              <a:ea typeface="微软雅黑" pitchFamily="34" charset="-122"/>
            </a:endParaRPr>
          </a:p>
        </p:txBody>
      </p:sp>
      <p:sp>
        <p:nvSpPr>
          <p:cNvPr id="15" name="TextBox 14"/>
          <p:cNvSpPr txBox="1"/>
          <p:nvPr/>
        </p:nvSpPr>
        <p:spPr>
          <a:xfrm>
            <a:off x="5903516" y="1029538"/>
            <a:ext cx="4682145" cy="5081391"/>
          </a:xfrm>
          <a:prstGeom prst="rect">
            <a:avLst/>
          </a:prstGeom>
          <a:noFill/>
        </p:spPr>
        <p:txBody>
          <a:bodyPr wrap="square" rtlCol="0">
            <a:spAutoFit/>
          </a:bodyPr>
          <a:lstStyle/>
          <a:p>
            <a:pPr marL="288000" indent="-288000" eaLnBrk="0" hangingPunct="0">
              <a:lnSpc>
                <a:spcPct val="150000"/>
              </a:lnSpc>
              <a:spcBef>
                <a:spcPts val="0"/>
              </a:spcBef>
              <a:buClr>
                <a:schemeClr val="accent6">
                  <a:lumMod val="75000"/>
                </a:schemeClr>
              </a:buClr>
              <a:buFont typeface="Wingdings" pitchFamily="2" charset="2"/>
              <a:buChar char="l"/>
            </a:pPr>
            <a:r>
              <a:rPr lang="zh-CN" altLang="en-US" sz="1800" dirty="0">
                <a:latin typeface="+mn-ea"/>
                <a:ea typeface="+mn-ea"/>
              </a:rPr>
              <a:t>数据库</a:t>
            </a:r>
            <a:r>
              <a:rPr lang="zh-CN" altLang="en-US" sz="1800" dirty="0" smtClean="0">
                <a:latin typeface="+mn-ea"/>
                <a:ea typeface="+mn-ea"/>
              </a:rPr>
              <a:t>设计</a:t>
            </a:r>
            <a:r>
              <a:rPr lang="zh-CN" altLang="en-US" sz="1800" dirty="0">
                <a:latin typeface="+mn-ea"/>
                <a:ea typeface="+mn-ea"/>
              </a:rPr>
              <a:t>原则</a:t>
            </a:r>
            <a:endParaRPr lang="en-US" altLang="zh-CN" sz="18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汇总数据区对应独立的</a:t>
            </a:r>
            <a:r>
              <a:rPr lang="en-US" altLang="zh-CN" sz="1600" dirty="0" smtClean="0">
                <a:latin typeface="+mn-ea"/>
                <a:ea typeface="+mn-ea"/>
              </a:rPr>
              <a:t>Hive</a:t>
            </a:r>
            <a:r>
              <a:rPr lang="zh-CN" altLang="en-US" sz="1600" dirty="0" smtClean="0">
                <a:latin typeface="+mn-ea"/>
                <a:ea typeface="+mn-ea"/>
              </a:rPr>
              <a:t>数据库</a:t>
            </a:r>
            <a:endParaRPr lang="en-US" altLang="zh-CN" sz="1600" dirty="0" smtClean="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不对外提供访问，</a:t>
            </a:r>
            <a:r>
              <a:rPr lang="en-US" altLang="zh-CN" sz="1600" dirty="0" smtClean="0">
                <a:latin typeface="+mn-ea"/>
                <a:ea typeface="+mn-ea"/>
              </a:rPr>
              <a:t>ETL</a:t>
            </a:r>
            <a:r>
              <a:rPr lang="zh-CN" altLang="en-US" sz="1600" dirty="0" smtClean="0">
                <a:latin typeface="+mn-ea"/>
                <a:ea typeface="+mn-ea"/>
              </a:rPr>
              <a:t>用户对数据库有增、删、查、改权限</a:t>
            </a:r>
            <a:endParaRPr lang="en-US" altLang="zh-CN" sz="1600" dirty="0" smtClean="0">
              <a:latin typeface="+mn-ea"/>
              <a:ea typeface="+mn-ea"/>
            </a:endParaRPr>
          </a:p>
          <a:p>
            <a:pPr marL="288000" indent="-288000" eaLnBrk="0" hangingPunct="0">
              <a:lnSpc>
                <a:spcPct val="150000"/>
              </a:lnSpc>
              <a:spcBef>
                <a:spcPts val="0"/>
              </a:spcBef>
              <a:buClr>
                <a:schemeClr val="accent6">
                  <a:lumMod val="75000"/>
                </a:schemeClr>
              </a:buClr>
              <a:buFont typeface="Wingdings" pitchFamily="2" charset="2"/>
              <a:buChar char="l"/>
            </a:pPr>
            <a:r>
              <a:rPr lang="zh-CN" altLang="en-US" sz="1800" dirty="0" smtClean="0">
                <a:latin typeface="+mn-ea"/>
                <a:ea typeface="+mn-ea"/>
              </a:rPr>
              <a:t>模型设计</a:t>
            </a:r>
            <a:r>
              <a:rPr lang="zh-CN" altLang="en-US" sz="1800" dirty="0">
                <a:latin typeface="+mn-ea"/>
                <a:ea typeface="+mn-ea"/>
              </a:rPr>
              <a:t>原则</a:t>
            </a:r>
            <a:endParaRPr lang="en-US" altLang="zh-CN" sz="18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a:latin typeface="+mn-ea"/>
                <a:ea typeface="+mn-ea"/>
              </a:rPr>
              <a:t>汇总层采用了逆范式宽表设计，某种程度上采用维度建模的</a:t>
            </a:r>
            <a:r>
              <a:rPr lang="zh-CN" altLang="en-US" sz="1600" dirty="0" smtClean="0">
                <a:latin typeface="+mn-ea"/>
                <a:ea typeface="+mn-ea"/>
              </a:rPr>
              <a:t>方法</a:t>
            </a:r>
            <a:endParaRPr lang="en-US" altLang="zh-CN" sz="1600" dirty="0" smtClean="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a:latin typeface="+mn-ea"/>
                <a:ea typeface="+mn-ea"/>
              </a:rPr>
              <a:t>模型设计</a:t>
            </a:r>
            <a:r>
              <a:rPr lang="zh-CN" altLang="en-US" sz="1600" dirty="0" smtClean="0">
                <a:latin typeface="+mn-ea"/>
                <a:ea typeface="+mn-ea"/>
              </a:rPr>
              <a:t>首先</a:t>
            </a:r>
            <a:r>
              <a:rPr lang="zh-CN" altLang="en-US" sz="1600" dirty="0">
                <a:latin typeface="+mn-ea"/>
                <a:ea typeface="+mn-ea"/>
              </a:rPr>
              <a:t>需要根据业务和应用的需要尽量包含更多的</a:t>
            </a:r>
            <a:r>
              <a:rPr lang="zh-CN" altLang="en-US" sz="1600" dirty="0" smtClean="0">
                <a:latin typeface="+mn-ea"/>
                <a:ea typeface="+mn-ea"/>
              </a:rPr>
              <a:t>属性和</a:t>
            </a:r>
            <a:r>
              <a:rPr lang="zh-CN" altLang="en-US" sz="1600" dirty="0">
                <a:latin typeface="+mn-ea"/>
                <a:ea typeface="+mn-ea"/>
              </a:rPr>
              <a:t>指标，</a:t>
            </a:r>
            <a:r>
              <a:rPr lang="zh-CN" altLang="en-US" sz="1600" dirty="0" smtClean="0">
                <a:latin typeface="+mn-ea"/>
                <a:ea typeface="+mn-ea"/>
              </a:rPr>
              <a:t>同时兼顾空间</a:t>
            </a:r>
            <a:endParaRPr lang="zh-CN" altLang="en-US" sz="16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汇总层需要针对维度数据执行标准化处理</a:t>
            </a:r>
            <a:endParaRPr lang="en-US" altLang="zh-CN" sz="1600" dirty="0" smtClean="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汇总层模型增加数据日期记录历史，建议根据数据日期建立分区</a:t>
            </a:r>
            <a:endParaRPr lang="en-US" altLang="zh-CN" sz="1600" dirty="0" smtClean="0">
              <a:latin typeface="+mn-ea"/>
              <a:ea typeface="+mn-ea"/>
            </a:endParaRPr>
          </a:p>
          <a:p>
            <a:pPr marL="288000" indent="-288000" eaLnBrk="0" hangingPunct="0">
              <a:lnSpc>
                <a:spcPct val="150000"/>
              </a:lnSpc>
              <a:spcBef>
                <a:spcPts val="0"/>
              </a:spcBef>
              <a:buClr>
                <a:schemeClr val="accent6">
                  <a:lumMod val="75000"/>
                </a:schemeClr>
              </a:buClr>
              <a:buFont typeface="Wingdings" pitchFamily="2" charset="2"/>
              <a:buChar char="l"/>
            </a:pPr>
            <a:r>
              <a:rPr lang="zh-CN" altLang="en-US" sz="1800" dirty="0" smtClean="0">
                <a:latin typeface="+mn-ea"/>
                <a:ea typeface="+mn-ea"/>
              </a:rPr>
              <a:t>历史</a:t>
            </a:r>
            <a:r>
              <a:rPr lang="zh-CN" altLang="en-US" sz="1800" dirty="0">
                <a:latin typeface="+mn-ea"/>
                <a:ea typeface="+mn-ea"/>
              </a:rPr>
              <a:t>保留原则</a:t>
            </a:r>
            <a:endParaRPr lang="en-US" altLang="zh-CN" sz="1800" dirty="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不同实体采取</a:t>
            </a:r>
            <a:r>
              <a:rPr lang="zh-CN" altLang="en-US" sz="1600" dirty="0">
                <a:latin typeface="+mn-ea"/>
                <a:ea typeface="+mn-ea"/>
              </a:rPr>
              <a:t>不同的历史保留</a:t>
            </a:r>
            <a:r>
              <a:rPr lang="zh-CN" altLang="en-US" sz="1600" dirty="0" smtClean="0">
                <a:latin typeface="+mn-ea"/>
                <a:ea typeface="+mn-ea"/>
              </a:rPr>
              <a:t>策略</a:t>
            </a:r>
            <a:endParaRPr lang="en-US" altLang="zh-CN" sz="1600" dirty="0" smtClean="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建议以支持应用为输入，避免永久保留</a:t>
            </a:r>
            <a:endParaRPr lang="en-US" altLang="zh-CN" sz="1600" dirty="0" smtClean="0">
              <a:latin typeface="+mn-ea"/>
              <a:ea typeface="+mn-ea"/>
            </a:endParaRPr>
          </a:p>
          <a:p>
            <a:pPr marL="450850" lvl="1" indent="-177800" defTabSz="714375" eaLnBrk="0" hangingPunct="0">
              <a:spcBef>
                <a:spcPct val="20000"/>
              </a:spcBef>
              <a:spcAft>
                <a:spcPct val="5000"/>
              </a:spcAft>
              <a:buClr>
                <a:schemeClr val="accent6">
                  <a:lumMod val="75000"/>
                </a:schemeClr>
              </a:buClr>
              <a:buSzPct val="80000"/>
              <a:buFont typeface="Wingdings" pitchFamily="2" charset="2"/>
              <a:buChar char="v"/>
              <a:defRPr/>
            </a:pPr>
            <a:r>
              <a:rPr lang="zh-CN" altLang="en-US" sz="1600" dirty="0" smtClean="0">
                <a:latin typeface="+mn-ea"/>
                <a:ea typeface="+mn-ea"/>
              </a:rPr>
              <a:t>过期数据归档到历史归档区，需要时回迁</a:t>
            </a:r>
            <a:endParaRPr lang="en-US" altLang="zh-CN" sz="1600" dirty="0" smtClean="0">
              <a:latin typeface="+mn-ea"/>
              <a:ea typeface="+mn-ea"/>
            </a:endParaRPr>
          </a:p>
        </p:txBody>
      </p:sp>
    </p:spTree>
    <p:extLst>
      <p:ext uri="{BB962C8B-B14F-4D97-AF65-F5344CB8AC3E}">
        <p14:creationId xmlns="" xmlns:p14="http://schemas.microsoft.com/office/powerpoint/2010/main" val="38226529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基础计算平台 </a:t>
            </a:r>
            <a:r>
              <a:rPr lang="en-US" altLang="zh-CN" dirty="0" smtClean="0"/>
              <a:t>—</a:t>
            </a:r>
            <a:r>
              <a:rPr lang="zh-CN" altLang="en-US" dirty="0"/>
              <a:t>平台部署架构</a:t>
            </a:r>
          </a:p>
        </p:txBody>
      </p:sp>
      <p:sp>
        <p:nvSpPr>
          <p:cNvPr id="3" name="文本占位符 2"/>
          <p:cNvSpPr>
            <a:spLocks noGrp="1"/>
          </p:cNvSpPr>
          <p:nvPr>
            <p:ph type="body" sz="quarter" idx="10"/>
          </p:nvPr>
        </p:nvSpPr>
        <p:spPr>
          <a:xfrm>
            <a:off x="140876" y="2451083"/>
            <a:ext cx="2521155" cy="2298338"/>
          </a:xfrm>
        </p:spPr>
        <p:style>
          <a:lnRef idx="1">
            <a:schemeClr val="accent3"/>
          </a:lnRef>
          <a:fillRef idx="3">
            <a:schemeClr val="accent3"/>
          </a:fillRef>
          <a:effectRef idx="2">
            <a:schemeClr val="accent3"/>
          </a:effectRef>
          <a:fontRef idx="minor">
            <a:schemeClr val="lt1"/>
          </a:fontRef>
        </p:style>
        <p:txBody>
          <a:bodyPr/>
          <a:lstStyle/>
          <a:p>
            <a:pPr marL="0" indent="0">
              <a:buNone/>
            </a:pPr>
            <a:r>
              <a:rPr lang="zh-CN" altLang="en-US" sz="1600" b="0" dirty="0">
                <a:latin typeface="+mn-ea"/>
                <a:ea typeface="+mn-ea"/>
              </a:rPr>
              <a:t>基础计算平台由</a:t>
            </a:r>
            <a:r>
              <a:rPr lang="en-US" altLang="zh-CN" sz="1600" b="0" dirty="0">
                <a:latin typeface="+mn-ea"/>
                <a:ea typeface="+mn-ea"/>
              </a:rPr>
              <a:t>73</a:t>
            </a:r>
            <a:r>
              <a:rPr lang="zh-CN" altLang="en-US" sz="1600" b="0" dirty="0">
                <a:latin typeface="+mn-ea"/>
                <a:ea typeface="+mn-ea"/>
              </a:rPr>
              <a:t>台</a:t>
            </a:r>
            <a:r>
              <a:rPr lang="en-US" altLang="zh-CN" sz="1600" b="0" dirty="0">
                <a:latin typeface="+mn-ea"/>
                <a:ea typeface="+mn-ea"/>
              </a:rPr>
              <a:t>X86</a:t>
            </a:r>
            <a:r>
              <a:rPr lang="zh-CN" altLang="en-US" sz="1600" b="0" dirty="0">
                <a:latin typeface="+mn-ea"/>
                <a:ea typeface="+mn-ea"/>
              </a:rPr>
              <a:t>服务器</a:t>
            </a:r>
            <a:r>
              <a:rPr lang="zh-CN" altLang="en-US" sz="1600" b="0" dirty="0" smtClean="0">
                <a:latin typeface="+mn-ea"/>
                <a:ea typeface="+mn-ea"/>
              </a:rPr>
              <a:t>构成，</a:t>
            </a:r>
            <a:r>
              <a:rPr lang="en-US" altLang="zh-CN" sz="1600" b="0" dirty="0" smtClean="0">
                <a:latin typeface="+mn-ea"/>
                <a:ea typeface="+mn-ea"/>
              </a:rPr>
              <a:t>3</a:t>
            </a:r>
            <a:r>
              <a:rPr lang="zh-CN" altLang="en-US" sz="1600" b="0" dirty="0" smtClean="0">
                <a:latin typeface="+mn-ea"/>
                <a:ea typeface="+mn-ea"/>
              </a:rPr>
              <a:t>台服务器作为</a:t>
            </a:r>
            <a:r>
              <a:rPr lang="en-US" altLang="zh-CN" sz="1600" b="0" dirty="0" smtClean="0">
                <a:latin typeface="+mn-ea"/>
                <a:ea typeface="+mn-ea"/>
              </a:rPr>
              <a:t>Name Node</a:t>
            </a:r>
            <a:r>
              <a:rPr lang="zh-CN" altLang="en-US" sz="1600" b="0" dirty="0" smtClean="0">
                <a:latin typeface="+mn-ea"/>
                <a:ea typeface="+mn-ea"/>
              </a:rPr>
              <a:t>和</a:t>
            </a:r>
            <a:r>
              <a:rPr lang="en-US" altLang="zh-CN" sz="1600" b="0" dirty="0">
                <a:latin typeface="+mn-ea"/>
                <a:ea typeface="+mn-ea"/>
              </a:rPr>
              <a:t>JobTracker </a:t>
            </a:r>
            <a:r>
              <a:rPr lang="en-US" altLang="zh-CN" sz="1600" b="0" dirty="0" smtClean="0">
                <a:latin typeface="+mn-ea"/>
                <a:ea typeface="+mn-ea"/>
              </a:rPr>
              <a:t> Node</a:t>
            </a:r>
            <a:r>
              <a:rPr lang="zh-CN" altLang="en-US" sz="1600" b="0" dirty="0" smtClean="0">
                <a:latin typeface="+mn-ea"/>
                <a:ea typeface="+mn-ea"/>
              </a:rPr>
              <a:t>，</a:t>
            </a:r>
            <a:r>
              <a:rPr lang="en-US" altLang="zh-CN" sz="1600" b="0" dirty="0" smtClean="0">
                <a:latin typeface="+mn-ea"/>
                <a:ea typeface="+mn-ea"/>
              </a:rPr>
              <a:t>70</a:t>
            </a:r>
            <a:r>
              <a:rPr lang="zh-CN" altLang="en-US" sz="1600" b="0" dirty="0" smtClean="0">
                <a:latin typeface="+mn-ea"/>
                <a:ea typeface="+mn-ea"/>
              </a:rPr>
              <a:t>台服务器作为</a:t>
            </a:r>
            <a:r>
              <a:rPr lang="en-US" altLang="zh-CN" sz="1600" b="0" dirty="0" smtClean="0">
                <a:latin typeface="+mn-ea"/>
                <a:ea typeface="+mn-ea"/>
              </a:rPr>
              <a:t>Data Node</a:t>
            </a:r>
            <a:r>
              <a:rPr lang="zh-CN" altLang="en-US" sz="1600" b="0" dirty="0" smtClean="0">
                <a:latin typeface="+mn-ea"/>
                <a:ea typeface="+mn-ea"/>
              </a:rPr>
              <a:t>和</a:t>
            </a:r>
            <a:r>
              <a:rPr lang="en-US" altLang="zh-CN" sz="1600" b="0" dirty="0" smtClean="0">
                <a:latin typeface="+mn-ea"/>
                <a:ea typeface="+mn-ea"/>
              </a:rPr>
              <a:t>TaskTracker Node</a:t>
            </a:r>
            <a:endParaRPr lang="zh-CN" altLang="en-US" sz="1600" b="0" dirty="0">
              <a:latin typeface="+mn-ea"/>
              <a:ea typeface="+mn-ea"/>
            </a:endParaRPr>
          </a:p>
        </p:txBody>
      </p:sp>
      <p:sp>
        <p:nvSpPr>
          <p:cNvPr id="178" name="Line 543"/>
          <p:cNvSpPr>
            <a:spLocks noChangeShapeType="1"/>
          </p:cNvSpPr>
          <p:nvPr/>
        </p:nvSpPr>
        <p:spPr bwMode="auto">
          <a:xfrm>
            <a:off x="9522320" y="3283227"/>
            <a:ext cx="0" cy="304800"/>
          </a:xfrm>
          <a:prstGeom prst="line">
            <a:avLst/>
          </a:prstGeom>
          <a:noFill/>
          <a:ln w="38100">
            <a:solidFill>
              <a:schemeClr val="tx1"/>
            </a:solidFill>
            <a:round/>
            <a:headEnd/>
            <a:tailEnd/>
          </a:ln>
          <a:effectLst/>
        </p:spPr>
        <p:txBody>
          <a:bodyPr/>
          <a:lstStyle/>
          <a:p>
            <a:endParaRPr lang="en-US"/>
          </a:p>
        </p:txBody>
      </p:sp>
      <p:sp>
        <p:nvSpPr>
          <p:cNvPr id="179" name="Rectangle 2"/>
          <p:cNvSpPr>
            <a:spLocks noChangeArrowheads="1"/>
          </p:cNvSpPr>
          <p:nvPr/>
        </p:nvSpPr>
        <p:spPr bwMode="auto">
          <a:xfrm>
            <a:off x="3134057" y="3649428"/>
            <a:ext cx="8136000" cy="252000"/>
          </a:xfrm>
          <a:prstGeom prst="rect">
            <a:avLst/>
          </a:prstGeom>
          <a:ln>
            <a:headEnd/>
            <a:tailEnd/>
          </a:ln>
        </p:spPr>
        <p:style>
          <a:lnRef idx="1">
            <a:schemeClr val="dk1"/>
          </a:lnRef>
          <a:fillRef idx="2">
            <a:schemeClr val="dk1"/>
          </a:fillRef>
          <a:effectRef idx="1">
            <a:schemeClr val="dk1"/>
          </a:effectRef>
          <a:fontRef idx="minor">
            <a:schemeClr val="dk1"/>
          </a:fontRef>
        </p:style>
        <p:txBody>
          <a:bodyPr/>
          <a:lstStyle/>
          <a:p>
            <a:endParaRPr lang="en-US"/>
          </a:p>
        </p:txBody>
      </p:sp>
      <p:sp>
        <p:nvSpPr>
          <p:cNvPr id="180" name="TextBox 179"/>
          <p:cNvSpPr txBox="1"/>
          <p:nvPr/>
        </p:nvSpPr>
        <p:spPr>
          <a:xfrm>
            <a:off x="6972175" y="4995042"/>
            <a:ext cx="468067" cy="677108"/>
          </a:xfrm>
          <a:prstGeom prst="rect">
            <a:avLst/>
          </a:prstGeom>
          <a:noFill/>
        </p:spPr>
        <p:txBody>
          <a:bodyPr wrap="square" rtlCol="0" anchor="ctr">
            <a:spAutoFit/>
          </a:bodyPr>
          <a:lstStyle/>
          <a:p>
            <a:pPr algn="ctr"/>
            <a:r>
              <a:rPr lang="en-US" altLang="zh-CN" dirty="0" smtClean="0">
                <a:latin typeface="+mn-ea"/>
              </a:rPr>
              <a:t>……</a:t>
            </a:r>
            <a:endParaRPr lang="en-US" dirty="0">
              <a:latin typeface="+mn-ea"/>
            </a:endParaRPr>
          </a:p>
        </p:txBody>
      </p:sp>
      <p:sp>
        <p:nvSpPr>
          <p:cNvPr id="181" name="Rectangle 132"/>
          <p:cNvSpPr>
            <a:spLocks noChangeArrowheads="1"/>
          </p:cNvSpPr>
          <p:nvPr/>
        </p:nvSpPr>
        <p:spPr bwMode="auto">
          <a:xfrm>
            <a:off x="8419158" y="3481153"/>
            <a:ext cx="684000" cy="249560"/>
          </a:xfrm>
          <a:prstGeom prst="rect">
            <a:avLst/>
          </a:prstGeom>
          <a:noFill/>
          <a:ln w="9525">
            <a:noFill/>
            <a:miter lim="800000"/>
            <a:headEnd/>
            <a:tailEnd/>
          </a:ln>
          <a:effectLst/>
        </p:spPr>
        <p:txBody>
          <a:bodyPr wrap="none" anchor="ctr"/>
          <a:lstStyle/>
          <a:p>
            <a:pPr algn="ctr" eaLnBrk="1" hangingPunct="1"/>
            <a:endParaRPr lang="en-US" altLang="zh-CN" sz="1400" dirty="0">
              <a:solidFill>
                <a:srgbClr val="0A1738"/>
              </a:solidFill>
              <a:latin typeface="+mn-ea"/>
            </a:endParaRPr>
          </a:p>
        </p:txBody>
      </p:sp>
      <p:grpSp>
        <p:nvGrpSpPr>
          <p:cNvPr id="183" name="Group 538"/>
          <p:cNvGrpSpPr>
            <a:grpSpLocks/>
          </p:cNvGrpSpPr>
          <p:nvPr/>
        </p:nvGrpSpPr>
        <p:grpSpPr bwMode="auto">
          <a:xfrm>
            <a:off x="5668448" y="3760553"/>
            <a:ext cx="151200" cy="317500"/>
            <a:chOff x="2304" y="848"/>
            <a:chExt cx="3807696" cy="200"/>
          </a:xfrm>
        </p:grpSpPr>
        <p:sp>
          <p:nvSpPr>
            <p:cNvPr id="184" name="Line 539"/>
            <p:cNvSpPr>
              <a:spLocks noChangeShapeType="1"/>
            </p:cNvSpPr>
            <p:nvPr/>
          </p:nvSpPr>
          <p:spPr bwMode="auto">
            <a:xfrm>
              <a:off x="3810000" y="952"/>
              <a:ext cx="0" cy="96"/>
            </a:xfrm>
            <a:prstGeom prst="line">
              <a:avLst/>
            </a:prstGeom>
            <a:noFill/>
            <a:ln w="38100">
              <a:solidFill>
                <a:schemeClr val="tx1"/>
              </a:solidFill>
              <a:round/>
              <a:headEnd/>
              <a:tailEnd/>
            </a:ln>
            <a:effectLst/>
          </p:spPr>
          <p:txBody>
            <a:bodyPr/>
            <a:lstStyle/>
            <a:p>
              <a:endParaRPr lang="en-US"/>
            </a:p>
          </p:txBody>
        </p:sp>
        <p:sp>
          <p:nvSpPr>
            <p:cNvPr id="185" name="Line 540"/>
            <p:cNvSpPr>
              <a:spLocks noChangeShapeType="1"/>
            </p:cNvSpPr>
            <p:nvPr/>
          </p:nvSpPr>
          <p:spPr bwMode="auto">
            <a:xfrm>
              <a:off x="2304" y="848"/>
              <a:ext cx="0" cy="192"/>
            </a:xfrm>
            <a:prstGeom prst="line">
              <a:avLst/>
            </a:prstGeom>
            <a:noFill/>
            <a:ln w="38100">
              <a:solidFill>
                <a:schemeClr val="tx1"/>
              </a:solidFill>
              <a:round/>
              <a:headEnd/>
              <a:tailEnd/>
            </a:ln>
            <a:effectLst/>
          </p:spPr>
          <p:txBody>
            <a:bodyPr/>
            <a:lstStyle/>
            <a:p>
              <a:endParaRPr lang="en-US"/>
            </a:p>
          </p:txBody>
        </p:sp>
      </p:grpSp>
      <p:grpSp>
        <p:nvGrpSpPr>
          <p:cNvPr id="186" name="Group 541"/>
          <p:cNvGrpSpPr>
            <a:grpSpLocks/>
          </p:cNvGrpSpPr>
          <p:nvPr/>
        </p:nvGrpSpPr>
        <p:grpSpPr bwMode="auto">
          <a:xfrm>
            <a:off x="8448705" y="3750577"/>
            <a:ext cx="152400" cy="317500"/>
            <a:chOff x="2304" y="848"/>
            <a:chExt cx="96" cy="200"/>
          </a:xfrm>
        </p:grpSpPr>
        <p:sp>
          <p:nvSpPr>
            <p:cNvPr id="187" name="Line 542"/>
            <p:cNvSpPr>
              <a:spLocks noChangeShapeType="1"/>
            </p:cNvSpPr>
            <p:nvPr/>
          </p:nvSpPr>
          <p:spPr bwMode="auto">
            <a:xfrm>
              <a:off x="2400" y="952"/>
              <a:ext cx="0" cy="96"/>
            </a:xfrm>
            <a:prstGeom prst="line">
              <a:avLst/>
            </a:prstGeom>
            <a:noFill/>
            <a:ln w="38100">
              <a:solidFill>
                <a:schemeClr val="tx1"/>
              </a:solidFill>
              <a:round/>
              <a:headEnd/>
              <a:tailEnd/>
            </a:ln>
            <a:effectLst/>
          </p:spPr>
          <p:txBody>
            <a:bodyPr/>
            <a:lstStyle/>
            <a:p>
              <a:endParaRPr lang="en-US"/>
            </a:p>
          </p:txBody>
        </p:sp>
        <p:sp>
          <p:nvSpPr>
            <p:cNvPr id="188" name="Line 543"/>
            <p:cNvSpPr>
              <a:spLocks noChangeShapeType="1"/>
            </p:cNvSpPr>
            <p:nvPr/>
          </p:nvSpPr>
          <p:spPr bwMode="auto">
            <a:xfrm>
              <a:off x="2304" y="848"/>
              <a:ext cx="0" cy="192"/>
            </a:xfrm>
            <a:prstGeom prst="line">
              <a:avLst/>
            </a:prstGeom>
            <a:noFill/>
            <a:ln w="38100">
              <a:solidFill>
                <a:schemeClr val="tx1"/>
              </a:solidFill>
              <a:round/>
              <a:headEnd/>
              <a:tailEnd/>
            </a:ln>
            <a:effectLst/>
          </p:spPr>
          <p:txBody>
            <a:bodyPr/>
            <a:lstStyle/>
            <a:p>
              <a:endParaRPr lang="en-US"/>
            </a:p>
          </p:txBody>
        </p:sp>
      </p:grpSp>
      <p:grpSp>
        <p:nvGrpSpPr>
          <p:cNvPr id="382" name="组合 381"/>
          <p:cNvGrpSpPr/>
          <p:nvPr/>
        </p:nvGrpSpPr>
        <p:grpSpPr>
          <a:xfrm>
            <a:off x="4560176" y="4075590"/>
            <a:ext cx="2412000" cy="2189882"/>
            <a:chOff x="4750988" y="3502450"/>
            <a:chExt cx="2623745" cy="2628000"/>
          </a:xfrm>
        </p:grpSpPr>
        <p:sp>
          <p:nvSpPr>
            <p:cNvPr id="195" name="Rectangle 23"/>
            <p:cNvSpPr/>
            <p:nvPr/>
          </p:nvSpPr>
          <p:spPr bwMode="auto">
            <a:xfrm>
              <a:off x="4750988" y="3502450"/>
              <a:ext cx="2623745" cy="2628000"/>
            </a:xfrm>
            <a:prstGeom prst="rect">
              <a:avLst/>
            </a:prstGeom>
            <a:noFill/>
            <a:ln w="9525" cap="flat" cmpd="sng" algn="ctr">
              <a:solidFill>
                <a:schemeClr val="bg2">
                  <a:lumMod val="10000"/>
                </a:schemeClr>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196" name="Rectangle 3"/>
            <p:cNvSpPr>
              <a:spLocks noChangeArrowheads="1"/>
            </p:cNvSpPr>
            <p:nvPr/>
          </p:nvSpPr>
          <p:spPr bwMode="auto">
            <a:xfrm>
              <a:off x="4860311" y="3565970"/>
              <a:ext cx="2405100" cy="720080"/>
            </a:xfrm>
            <a:prstGeom prst="rect">
              <a:avLst/>
            </a:prstGeom>
            <a:solidFill>
              <a:srgbClr val="F8F8F8"/>
            </a:solidFill>
            <a:ln w="9525">
              <a:solidFill>
                <a:schemeClr val="tx1"/>
              </a:solidFill>
              <a:miter lim="800000"/>
              <a:headEnd/>
              <a:tailEnd/>
            </a:ln>
            <a:effectLst/>
          </p:spPr>
          <p:txBody>
            <a:bodyPr wrap="none" anchor="ctr"/>
            <a:lstStyle/>
            <a:p>
              <a:pPr algn="ctr" eaLnBrk="1" hangingPunct="1"/>
              <a:endParaRPr lang="en-US" altLang="zh-CN" sz="1400" baseline="-25000" dirty="0">
                <a:solidFill>
                  <a:srgbClr val="0A1738"/>
                </a:solidFill>
                <a:latin typeface="+mn-ea"/>
              </a:endParaRPr>
            </a:p>
          </p:txBody>
        </p:sp>
        <p:sp>
          <p:nvSpPr>
            <p:cNvPr id="197" name="Rectangle 116"/>
            <p:cNvSpPr>
              <a:spLocks noChangeArrowheads="1"/>
            </p:cNvSpPr>
            <p:nvPr/>
          </p:nvSpPr>
          <p:spPr bwMode="auto">
            <a:xfrm>
              <a:off x="4860311" y="4060625"/>
              <a:ext cx="1202416" cy="225425"/>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198" name="Rectangle 117"/>
            <p:cNvSpPr>
              <a:spLocks noChangeArrowheads="1"/>
            </p:cNvSpPr>
            <p:nvPr/>
          </p:nvSpPr>
          <p:spPr bwMode="auto">
            <a:xfrm>
              <a:off x="6062861" y="4060625"/>
              <a:ext cx="1202416" cy="225425"/>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199" name="Rectangle 132"/>
            <p:cNvSpPr>
              <a:spLocks noChangeArrowheads="1"/>
            </p:cNvSpPr>
            <p:nvPr/>
          </p:nvSpPr>
          <p:spPr bwMode="auto">
            <a:xfrm>
              <a:off x="4860311" y="4500298"/>
              <a:ext cx="2405100" cy="1260000"/>
            </a:xfrm>
            <a:prstGeom prst="rect">
              <a:avLst/>
            </a:prstGeom>
            <a:solidFill>
              <a:srgbClr val="F8F8F8"/>
            </a:solidFill>
            <a:ln w="9525">
              <a:solidFill>
                <a:schemeClr val="tx1"/>
              </a:solidFill>
              <a:miter lim="800000"/>
              <a:headEnd/>
              <a:tailEnd/>
            </a:ln>
            <a:effectLst/>
          </p:spPr>
          <p:txBody>
            <a:bodyPr wrap="none" anchor="b"/>
            <a:lstStyle/>
            <a:p>
              <a:pPr algn="ctr" eaLnBrk="1" hangingPunct="1"/>
              <a:endParaRPr lang="en-US" altLang="zh-CN" sz="1200" baseline="-25000" dirty="0">
                <a:solidFill>
                  <a:srgbClr val="0A1738"/>
                </a:solidFill>
                <a:latin typeface="+mn-ea"/>
              </a:endParaRPr>
            </a:p>
          </p:txBody>
        </p:sp>
        <p:grpSp>
          <p:nvGrpSpPr>
            <p:cNvPr id="200" name="Group 261"/>
            <p:cNvGrpSpPr/>
            <p:nvPr/>
          </p:nvGrpSpPr>
          <p:grpSpPr>
            <a:xfrm>
              <a:off x="6147912" y="4859742"/>
              <a:ext cx="265116" cy="150812"/>
              <a:chOff x="1572567" y="5237506"/>
              <a:chExt cx="174625" cy="150812"/>
            </a:xfrm>
          </p:grpSpPr>
          <p:sp>
            <p:nvSpPr>
              <p:cNvPr id="278" name="AutoShape 136"/>
              <p:cNvSpPr>
                <a:spLocks noChangeArrowheads="1"/>
              </p:cNvSpPr>
              <p:nvPr/>
            </p:nvSpPr>
            <p:spPr bwMode="auto">
              <a:xfrm>
                <a:off x="1572567"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79" name="AutoShape 137"/>
              <p:cNvSpPr>
                <a:spLocks noChangeArrowheads="1"/>
              </p:cNvSpPr>
              <p:nvPr/>
            </p:nvSpPr>
            <p:spPr bwMode="auto">
              <a:xfrm>
                <a:off x="165829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01" name="Group 263"/>
            <p:cNvGrpSpPr/>
            <p:nvPr/>
          </p:nvGrpSpPr>
          <p:grpSpPr>
            <a:xfrm>
              <a:off x="6541474" y="4859742"/>
              <a:ext cx="267525" cy="150812"/>
              <a:chOff x="1834505" y="5237506"/>
              <a:chExt cx="176212" cy="150812"/>
            </a:xfrm>
          </p:grpSpPr>
          <p:sp>
            <p:nvSpPr>
              <p:cNvPr id="276" name="AutoShape 138"/>
              <p:cNvSpPr>
                <a:spLocks noChangeArrowheads="1"/>
              </p:cNvSpPr>
              <p:nvPr/>
            </p:nvSpPr>
            <p:spPr bwMode="auto">
              <a:xfrm>
                <a:off x="1834505"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77" name="AutoShape 139"/>
              <p:cNvSpPr>
                <a:spLocks noChangeArrowheads="1"/>
              </p:cNvSpPr>
              <p:nvPr/>
            </p:nvSpPr>
            <p:spPr bwMode="auto">
              <a:xfrm>
                <a:off x="1921817"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02" name="Group 259"/>
            <p:cNvGrpSpPr/>
            <p:nvPr/>
          </p:nvGrpSpPr>
          <p:grpSpPr>
            <a:xfrm>
              <a:off x="5360786" y="4859742"/>
              <a:ext cx="262707" cy="150812"/>
              <a:chOff x="1048692" y="5237506"/>
              <a:chExt cx="173038" cy="150812"/>
            </a:xfrm>
          </p:grpSpPr>
          <p:sp>
            <p:nvSpPr>
              <p:cNvPr id="274" name="AutoShape 232"/>
              <p:cNvSpPr>
                <a:spLocks noChangeArrowheads="1"/>
              </p:cNvSpPr>
              <p:nvPr/>
            </p:nvSpPr>
            <p:spPr bwMode="auto">
              <a:xfrm>
                <a:off x="104869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75" name="AutoShape 233"/>
              <p:cNvSpPr>
                <a:spLocks noChangeArrowheads="1"/>
              </p:cNvSpPr>
              <p:nvPr/>
            </p:nvSpPr>
            <p:spPr bwMode="auto">
              <a:xfrm>
                <a:off x="1136005"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203" name="Group 260"/>
            <p:cNvGrpSpPr/>
            <p:nvPr/>
          </p:nvGrpSpPr>
          <p:grpSpPr>
            <a:xfrm>
              <a:off x="5751939" y="4859742"/>
              <a:ext cx="267527" cy="150812"/>
              <a:chOff x="1309042" y="5237506"/>
              <a:chExt cx="176213" cy="150812"/>
            </a:xfrm>
          </p:grpSpPr>
          <p:sp>
            <p:nvSpPr>
              <p:cNvPr id="272" name="AutoShape 234"/>
              <p:cNvSpPr>
                <a:spLocks noChangeArrowheads="1"/>
              </p:cNvSpPr>
              <p:nvPr/>
            </p:nvSpPr>
            <p:spPr bwMode="auto">
              <a:xfrm>
                <a:off x="130904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73" name="AutoShape 235"/>
              <p:cNvSpPr>
                <a:spLocks noChangeArrowheads="1"/>
              </p:cNvSpPr>
              <p:nvPr/>
            </p:nvSpPr>
            <p:spPr bwMode="auto">
              <a:xfrm>
                <a:off x="139794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sp>
          <p:nvSpPr>
            <p:cNvPr id="204" name="Rectangle 62"/>
            <p:cNvSpPr/>
            <p:nvPr/>
          </p:nvSpPr>
          <p:spPr>
            <a:xfrm>
              <a:off x="4860311" y="3594375"/>
              <a:ext cx="2405100" cy="461665"/>
            </a:xfrm>
            <a:prstGeom prst="rect">
              <a:avLst/>
            </a:prstGeom>
          </p:spPr>
          <p:txBody>
            <a:bodyPr wrap="square" anchor="ctr">
              <a:spAutoFit/>
            </a:bodyPr>
            <a:lstStyle/>
            <a:p>
              <a:pPr algn="ctr"/>
              <a:r>
                <a:rPr lang="en-US" altLang="zh-CN" sz="1200" dirty="0" smtClean="0">
                  <a:solidFill>
                    <a:srgbClr val="0A1738"/>
                  </a:solidFill>
                  <a:latin typeface="+mn-ea"/>
                </a:rPr>
                <a:t>Data  Node</a:t>
              </a:r>
              <a:endParaRPr lang="en-US" altLang="zh-CN" sz="1200" baseline="-25000" dirty="0" smtClean="0">
                <a:solidFill>
                  <a:srgbClr val="0A1738"/>
                </a:solidFill>
                <a:latin typeface="+mn-ea"/>
              </a:endParaRPr>
            </a:p>
            <a:p>
              <a:pPr algn="ctr"/>
              <a:r>
                <a:rPr lang="en-US" altLang="zh-CN" sz="1200" dirty="0" smtClean="0">
                  <a:solidFill>
                    <a:srgbClr val="0A1738"/>
                  </a:solidFill>
                  <a:latin typeface="+mn-ea"/>
                </a:rPr>
                <a:t>TaskTracker Node</a:t>
              </a:r>
              <a:endParaRPr lang="en-US" altLang="zh-CN" sz="1200" baseline="-25000" dirty="0">
                <a:solidFill>
                  <a:srgbClr val="0A1738"/>
                </a:solidFill>
                <a:latin typeface="+mn-ea"/>
              </a:endParaRPr>
            </a:p>
          </p:txBody>
        </p:sp>
        <p:sp>
          <p:nvSpPr>
            <p:cNvPr id="205" name="Rectangle 116"/>
            <p:cNvSpPr>
              <a:spLocks noChangeArrowheads="1"/>
            </p:cNvSpPr>
            <p:nvPr/>
          </p:nvSpPr>
          <p:spPr bwMode="auto">
            <a:xfrm>
              <a:off x="4860311" y="4499702"/>
              <a:ext cx="1202416" cy="225425"/>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206" name="Rectangle 117"/>
            <p:cNvSpPr>
              <a:spLocks noChangeArrowheads="1"/>
            </p:cNvSpPr>
            <p:nvPr/>
          </p:nvSpPr>
          <p:spPr bwMode="auto">
            <a:xfrm>
              <a:off x="6062861" y="4499702"/>
              <a:ext cx="1202416" cy="225425"/>
            </a:xfrm>
            <a:prstGeom prst="rect">
              <a:avLst/>
            </a:prstGeom>
            <a:solidFill>
              <a:srgbClr val="C0C0C0"/>
            </a:solidFill>
            <a:ln w="9525">
              <a:solidFill>
                <a:schemeClr val="tx1"/>
              </a:solidFill>
              <a:miter lim="800000"/>
              <a:headEnd/>
              <a:tailEnd/>
            </a:ln>
            <a:effectLst/>
          </p:spPr>
          <p:txBody>
            <a:bodyPr wrap="none" anchor="ctr"/>
            <a:lstStyle/>
            <a:p>
              <a:endParaRPr lang="en-US"/>
            </a:p>
          </p:txBody>
        </p:sp>
        <p:grpSp>
          <p:nvGrpSpPr>
            <p:cNvPr id="207" name="Group 63"/>
            <p:cNvGrpSpPr/>
            <p:nvPr/>
          </p:nvGrpSpPr>
          <p:grpSpPr>
            <a:xfrm>
              <a:off x="5410089" y="4294538"/>
              <a:ext cx="1332000" cy="216024"/>
              <a:chOff x="1075860" y="4346640"/>
              <a:chExt cx="562238" cy="378504"/>
            </a:xfrm>
          </p:grpSpPr>
          <p:sp>
            <p:nvSpPr>
              <p:cNvPr id="268" name="Line 408"/>
              <p:cNvSpPr>
                <a:spLocks noChangeShapeType="1"/>
              </p:cNvSpPr>
              <p:nvPr/>
            </p:nvSpPr>
            <p:spPr bwMode="auto">
              <a:xfrm>
                <a:off x="1171514" y="4346640"/>
                <a:ext cx="360039" cy="378504"/>
              </a:xfrm>
              <a:prstGeom prst="line">
                <a:avLst/>
              </a:prstGeom>
              <a:noFill/>
              <a:ln w="9525">
                <a:solidFill>
                  <a:schemeClr val="tx1"/>
                </a:solidFill>
                <a:round/>
                <a:headEnd type="oval" w="med" len="med"/>
                <a:tailEnd type="oval" w="med" len="med"/>
              </a:ln>
              <a:effectLst/>
            </p:spPr>
            <p:txBody>
              <a:bodyPr/>
              <a:lstStyle/>
              <a:p>
                <a:endParaRPr lang="en-US"/>
              </a:p>
            </p:txBody>
          </p:sp>
          <p:cxnSp>
            <p:nvCxnSpPr>
              <p:cNvPr id="269" name="Straight Connector 65"/>
              <p:cNvCxnSpPr/>
              <p:nvPr/>
            </p:nvCxnSpPr>
            <p:spPr bwMode="auto">
              <a:xfrm>
                <a:off x="1075860" y="4346640"/>
                <a:ext cx="0"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270" name="Straight Connector 66"/>
              <p:cNvCxnSpPr/>
              <p:nvPr/>
            </p:nvCxnSpPr>
            <p:spPr bwMode="auto">
              <a:xfrm>
                <a:off x="1638097" y="4346640"/>
                <a:ext cx="1"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271" name="Line 408"/>
              <p:cNvSpPr>
                <a:spLocks noChangeShapeType="1"/>
              </p:cNvSpPr>
              <p:nvPr/>
            </p:nvSpPr>
            <p:spPr bwMode="auto">
              <a:xfrm flipV="1">
                <a:off x="1171514" y="4346640"/>
                <a:ext cx="360040" cy="360040"/>
              </a:xfrm>
              <a:prstGeom prst="line">
                <a:avLst/>
              </a:prstGeom>
              <a:noFill/>
              <a:ln w="9525">
                <a:solidFill>
                  <a:schemeClr val="tx1"/>
                </a:solidFill>
                <a:round/>
                <a:headEnd type="oval" w="med" len="med"/>
                <a:tailEnd type="oval" w="med" len="med"/>
              </a:ln>
              <a:effectLst/>
            </p:spPr>
            <p:txBody>
              <a:bodyPr/>
              <a:lstStyle/>
              <a:p>
                <a:endParaRPr lang="en-US"/>
              </a:p>
            </p:txBody>
          </p:sp>
        </p:grpSp>
        <p:grpSp>
          <p:nvGrpSpPr>
            <p:cNvPr id="208" name="Group 258"/>
            <p:cNvGrpSpPr/>
            <p:nvPr/>
          </p:nvGrpSpPr>
          <p:grpSpPr>
            <a:xfrm>
              <a:off x="4969633" y="4859742"/>
              <a:ext cx="262707" cy="150812"/>
              <a:chOff x="755576" y="5237506"/>
              <a:chExt cx="173038" cy="150812"/>
            </a:xfrm>
          </p:grpSpPr>
          <p:sp>
            <p:nvSpPr>
              <p:cNvPr id="266" name="AutoShape 232"/>
              <p:cNvSpPr>
                <a:spLocks noChangeArrowheads="1"/>
              </p:cNvSpPr>
              <p:nvPr/>
            </p:nvSpPr>
            <p:spPr bwMode="auto">
              <a:xfrm>
                <a:off x="755576"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67" name="AutoShape 233"/>
              <p:cNvSpPr>
                <a:spLocks noChangeArrowheads="1"/>
              </p:cNvSpPr>
              <p:nvPr/>
            </p:nvSpPr>
            <p:spPr bwMode="auto">
              <a:xfrm>
                <a:off x="842889"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209" name="Group 262"/>
            <p:cNvGrpSpPr/>
            <p:nvPr/>
          </p:nvGrpSpPr>
          <p:grpSpPr>
            <a:xfrm>
              <a:off x="6937442" y="4859742"/>
              <a:ext cx="267525" cy="150812"/>
              <a:chOff x="2091532" y="5237506"/>
              <a:chExt cx="176212" cy="150812"/>
            </a:xfrm>
          </p:grpSpPr>
          <p:sp>
            <p:nvSpPr>
              <p:cNvPr id="264" name="AutoShape 138"/>
              <p:cNvSpPr>
                <a:spLocks noChangeArrowheads="1"/>
              </p:cNvSpPr>
              <p:nvPr/>
            </p:nvSpPr>
            <p:spPr bwMode="auto">
              <a:xfrm>
                <a:off x="2091532"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65" name="AutoShape 139"/>
              <p:cNvSpPr>
                <a:spLocks noChangeArrowheads="1"/>
              </p:cNvSpPr>
              <p:nvPr/>
            </p:nvSpPr>
            <p:spPr bwMode="auto">
              <a:xfrm>
                <a:off x="2178844"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10" name="Group 264"/>
            <p:cNvGrpSpPr/>
            <p:nvPr/>
          </p:nvGrpSpPr>
          <p:grpSpPr>
            <a:xfrm>
              <a:off x="6147912" y="5075766"/>
              <a:ext cx="265116" cy="150812"/>
              <a:chOff x="1572567" y="5237506"/>
              <a:chExt cx="174625" cy="150812"/>
            </a:xfrm>
          </p:grpSpPr>
          <p:sp>
            <p:nvSpPr>
              <p:cNvPr id="262" name="AutoShape 136"/>
              <p:cNvSpPr>
                <a:spLocks noChangeArrowheads="1"/>
              </p:cNvSpPr>
              <p:nvPr/>
            </p:nvSpPr>
            <p:spPr bwMode="auto">
              <a:xfrm>
                <a:off x="1572567"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63" name="AutoShape 137"/>
              <p:cNvSpPr>
                <a:spLocks noChangeArrowheads="1"/>
              </p:cNvSpPr>
              <p:nvPr/>
            </p:nvSpPr>
            <p:spPr bwMode="auto">
              <a:xfrm>
                <a:off x="165829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11" name="Group 267"/>
            <p:cNvGrpSpPr/>
            <p:nvPr/>
          </p:nvGrpSpPr>
          <p:grpSpPr>
            <a:xfrm>
              <a:off x="6541474" y="5075766"/>
              <a:ext cx="267525" cy="150812"/>
              <a:chOff x="1834505" y="5237506"/>
              <a:chExt cx="176212" cy="150812"/>
            </a:xfrm>
          </p:grpSpPr>
          <p:sp>
            <p:nvSpPr>
              <p:cNvPr id="260" name="AutoShape 138"/>
              <p:cNvSpPr>
                <a:spLocks noChangeArrowheads="1"/>
              </p:cNvSpPr>
              <p:nvPr/>
            </p:nvSpPr>
            <p:spPr bwMode="auto">
              <a:xfrm>
                <a:off x="1834505"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61" name="AutoShape 139"/>
              <p:cNvSpPr>
                <a:spLocks noChangeArrowheads="1"/>
              </p:cNvSpPr>
              <p:nvPr/>
            </p:nvSpPr>
            <p:spPr bwMode="auto">
              <a:xfrm>
                <a:off x="1921817"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12" name="Group 270"/>
            <p:cNvGrpSpPr/>
            <p:nvPr/>
          </p:nvGrpSpPr>
          <p:grpSpPr>
            <a:xfrm>
              <a:off x="5360786" y="5075766"/>
              <a:ext cx="262707" cy="150812"/>
              <a:chOff x="1048692" y="5237506"/>
              <a:chExt cx="173038" cy="150812"/>
            </a:xfrm>
          </p:grpSpPr>
          <p:sp>
            <p:nvSpPr>
              <p:cNvPr id="258" name="AutoShape 232"/>
              <p:cNvSpPr>
                <a:spLocks noChangeArrowheads="1"/>
              </p:cNvSpPr>
              <p:nvPr/>
            </p:nvSpPr>
            <p:spPr bwMode="auto">
              <a:xfrm>
                <a:off x="104869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59" name="AutoShape 233"/>
              <p:cNvSpPr>
                <a:spLocks noChangeArrowheads="1"/>
              </p:cNvSpPr>
              <p:nvPr/>
            </p:nvSpPr>
            <p:spPr bwMode="auto">
              <a:xfrm>
                <a:off x="1136005"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213" name="Group 273"/>
            <p:cNvGrpSpPr/>
            <p:nvPr/>
          </p:nvGrpSpPr>
          <p:grpSpPr>
            <a:xfrm>
              <a:off x="5751939" y="5075766"/>
              <a:ext cx="267527" cy="150812"/>
              <a:chOff x="1309042" y="5237506"/>
              <a:chExt cx="176213" cy="150812"/>
            </a:xfrm>
          </p:grpSpPr>
          <p:sp>
            <p:nvSpPr>
              <p:cNvPr id="256" name="AutoShape 234"/>
              <p:cNvSpPr>
                <a:spLocks noChangeArrowheads="1"/>
              </p:cNvSpPr>
              <p:nvPr/>
            </p:nvSpPr>
            <p:spPr bwMode="auto">
              <a:xfrm>
                <a:off x="130904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57" name="AutoShape 235"/>
              <p:cNvSpPr>
                <a:spLocks noChangeArrowheads="1"/>
              </p:cNvSpPr>
              <p:nvPr/>
            </p:nvSpPr>
            <p:spPr bwMode="auto">
              <a:xfrm>
                <a:off x="139794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grpSp>
          <p:nvGrpSpPr>
            <p:cNvPr id="214" name="Group 276"/>
            <p:cNvGrpSpPr/>
            <p:nvPr/>
          </p:nvGrpSpPr>
          <p:grpSpPr>
            <a:xfrm>
              <a:off x="4969633" y="5075766"/>
              <a:ext cx="262707" cy="150812"/>
              <a:chOff x="755576" y="5237506"/>
              <a:chExt cx="173038" cy="150812"/>
            </a:xfrm>
          </p:grpSpPr>
          <p:sp>
            <p:nvSpPr>
              <p:cNvPr id="254" name="AutoShape 232"/>
              <p:cNvSpPr>
                <a:spLocks noChangeArrowheads="1"/>
              </p:cNvSpPr>
              <p:nvPr/>
            </p:nvSpPr>
            <p:spPr bwMode="auto">
              <a:xfrm>
                <a:off x="755576"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55" name="AutoShape 233"/>
              <p:cNvSpPr>
                <a:spLocks noChangeArrowheads="1"/>
              </p:cNvSpPr>
              <p:nvPr/>
            </p:nvSpPr>
            <p:spPr bwMode="auto">
              <a:xfrm>
                <a:off x="842889"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215" name="Group 279"/>
            <p:cNvGrpSpPr/>
            <p:nvPr/>
          </p:nvGrpSpPr>
          <p:grpSpPr>
            <a:xfrm>
              <a:off x="6937442" y="5075766"/>
              <a:ext cx="267525" cy="150812"/>
              <a:chOff x="2091532" y="5237506"/>
              <a:chExt cx="176212" cy="150812"/>
            </a:xfrm>
          </p:grpSpPr>
          <p:sp>
            <p:nvSpPr>
              <p:cNvPr id="252" name="AutoShape 138"/>
              <p:cNvSpPr>
                <a:spLocks noChangeArrowheads="1"/>
              </p:cNvSpPr>
              <p:nvPr/>
            </p:nvSpPr>
            <p:spPr bwMode="auto">
              <a:xfrm>
                <a:off x="2091532"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53" name="AutoShape 139"/>
              <p:cNvSpPr>
                <a:spLocks noChangeArrowheads="1"/>
              </p:cNvSpPr>
              <p:nvPr/>
            </p:nvSpPr>
            <p:spPr bwMode="auto">
              <a:xfrm>
                <a:off x="2178844"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16" name="Group 282"/>
            <p:cNvGrpSpPr/>
            <p:nvPr/>
          </p:nvGrpSpPr>
          <p:grpSpPr>
            <a:xfrm>
              <a:off x="6147912" y="5291790"/>
              <a:ext cx="265116" cy="150812"/>
              <a:chOff x="1572567" y="5237506"/>
              <a:chExt cx="174625" cy="150812"/>
            </a:xfrm>
          </p:grpSpPr>
          <p:sp>
            <p:nvSpPr>
              <p:cNvPr id="250" name="AutoShape 136"/>
              <p:cNvSpPr>
                <a:spLocks noChangeArrowheads="1"/>
              </p:cNvSpPr>
              <p:nvPr/>
            </p:nvSpPr>
            <p:spPr bwMode="auto">
              <a:xfrm>
                <a:off x="1572567"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51" name="AutoShape 137"/>
              <p:cNvSpPr>
                <a:spLocks noChangeArrowheads="1"/>
              </p:cNvSpPr>
              <p:nvPr/>
            </p:nvSpPr>
            <p:spPr bwMode="auto">
              <a:xfrm>
                <a:off x="165829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17" name="Group 285"/>
            <p:cNvGrpSpPr/>
            <p:nvPr/>
          </p:nvGrpSpPr>
          <p:grpSpPr>
            <a:xfrm>
              <a:off x="6541474" y="5291790"/>
              <a:ext cx="267525" cy="150812"/>
              <a:chOff x="1834505" y="5237506"/>
              <a:chExt cx="176212" cy="150812"/>
            </a:xfrm>
          </p:grpSpPr>
          <p:sp>
            <p:nvSpPr>
              <p:cNvPr id="248" name="AutoShape 138"/>
              <p:cNvSpPr>
                <a:spLocks noChangeArrowheads="1"/>
              </p:cNvSpPr>
              <p:nvPr/>
            </p:nvSpPr>
            <p:spPr bwMode="auto">
              <a:xfrm>
                <a:off x="1834505"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49" name="AutoShape 139"/>
              <p:cNvSpPr>
                <a:spLocks noChangeArrowheads="1"/>
              </p:cNvSpPr>
              <p:nvPr/>
            </p:nvSpPr>
            <p:spPr bwMode="auto">
              <a:xfrm>
                <a:off x="1921817"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18" name="Group 288"/>
            <p:cNvGrpSpPr/>
            <p:nvPr/>
          </p:nvGrpSpPr>
          <p:grpSpPr>
            <a:xfrm>
              <a:off x="5360786" y="5291790"/>
              <a:ext cx="262707" cy="150812"/>
              <a:chOff x="1048692" y="5237506"/>
              <a:chExt cx="173038" cy="150812"/>
            </a:xfrm>
          </p:grpSpPr>
          <p:sp>
            <p:nvSpPr>
              <p:cNvPr id="246" name="AutoShape 232"/>
              <p:cNvSpPr>
                <a:spLocks noChangeArrowheads="1"/>
              </p:cNvSpPr>
              <p:nvPr/>
            </p:nvSpPr>
            <p:spPr bwMode="auto">
              <a:xfrm>
                <a:off x="104869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47" name="AutoShape 233"/>
              <p:cNvSpPr>
                <a:spLocks noChangeArrowheads="1"/>
              </p:cNvSpPr>
              <p:nvPr/>
            </p:nvSpPr>
            <p:spPr bwMode="auto">
              <a:xfrm>
                <a:off x="1136005"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219" name="Group 291"/>
            <p:cNvGrpSpPr/>
            <p:nvPr/>
          </p:nvGrpSpPr>
          <p:grpSpPr>
            <a:xfrm>
              <a:off x="5751939" y="5291790"/>
              <a:ext cx="267527" cy="150812"/>
              <a:chOff x="1309042" y="5237506"/>
              <a:chExt cx="176213" cy="150812"/>
            </a:xfrm>
          </p:grpSpPr>
          <p:sp>
            <p:nvSpPr>
              <p:cNvPr id="244" name="AutoShape 234"/>
              <p:cNvSpPr>
                <a:spLocks noChangeArrowheads="1"/>
              </p:cNvSpPr>
              <p:nvPr/>
            </p:nvSpPr>
            <p:spPr bwMode="auto">
              <a:xfrm>
                <a:off x="130904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45" name="AutoShape 235"/>
              <p:cNvSpPr>
                <a:spLocks noChangeArrowheads="1"/>
              </p:cNvSpPr>
              <p:nvPr/>
            </p:nvSpPr>
            <p:spPr bwMode="auto">
              <a:xfrm>
                <a:off x="139794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grpSp>
          <p:nvGrpSpPr>
            <p:cNvPr id="220" name="Group 294"/>
            <p:cNvGrpSpPr/>
            <p:nvPr/>
          </p:nvGrpSpPr>
          <p:grpSpPr>
            <a:xfrm>
              <a:off x="4969633" y="5291790"/>
              <a:ext cx="262707" cy="150812"/>
              <a:chOff x="755576" y="5237506"/>
              <a:chExt cx="173038" cy="150812"/>
            </a:xfrm>
          </p:grpSpPr>
          <p:sp>
            <p:nvSpPr>
              <p:cNvPr id="242" name="AutoShape 232"/>
              <p:cNvSpPr>
                <a:spLocks noChangeArrowheads="1"/>
              </p:cNvSpPr>
              <p:nvPr/>
            </p:nvSpPr>
            <p:spPr bwMode="auto">
              <a:xfrm>
                <a:off x="755576"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43" name="AutoShape 233"/>
              <p:cNvSpPr>
                <a:spLocks noChangeArrowheads="1"/>
              </p:cNvSpPr>
              <p:nvPr/>
            </p:nvSpPr>
            <p:spPr bwMode="auto">
              <a:xfrm>
                <a:off x="842889"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221" name="Group 297"/>
            <p:cNvGrpSpPr/>
            <p:nvPr/>
          </p:nvGrpSpPr>
          <p:grpSpPr>
            <a:xfrm>
              <a:off x="6937442" y="5291790"/>
              <a:ext cx="267525" cy="150812"/>
              <a:chOff x="2091532" y="5237506"/>
              <a:chExt cx="176212" cy="150812"/>
            </a:xfrm>
          </p:grpSpPr>
          <p:sp>
            <p:nvSpPr>
              <p:cNvPr id="240" name="AutoShape 138"/>
              <p:cNvSpPr>
                <a:spLocks noChangeArrowheads="1"/>
              </p:cNvSpPr>
              <p:nvPr/>
            </p:nvSpPr>
            <p:spPr bwMode="auto">
              <a:xfrm>
                <a:off x="2091532"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41" name="AutoShape 139"/>
              <p:cNvSpPr>
                <a:spLocks noChangeArrowheads="1"/>
              </p:cNvSpPr>
              <p:nvPr/>
            </p:nvSpPr>
            <p:spPr bwMode="auto">
              <a:xfrm>
                <a:off x="2178844"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22" name="Group 300"/>
            <p:cNvGrpSpPr/>
            <p:nvPr/>
          </p:nvGrpSpPr>
          <p:grpSpPr>
            <a:xfrm>
              <a:off x="6147912" y="5507814"/>
              <a:ext cx="265116" cy="150812"/>
              <a:chOff x="1572567" y="5237506"/>
              <a:chExt cx="174625" cy="150812"/>
            </a:xfrm>
          </p:grpSpPr>
          <p:sp>
            <p:nvSpPr>
              <p:cNvPr id="238" name="AutoShape 136"/>
              <p:cNvSpPr>
                <a:spLocks noChangeArrowheads="1"/>
              </p:cNvSpPr>
              <p:nvPr/>
            </p:nvSpPr>
            <p:spPr bwMode="auto">
              <a:xfrm>
                <a:off x="1572567"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239" name="AutoShape 137"/>
              <p:cNvSpPr>
                <a:spLocks noChangeArrowheads="1"/>
              </p:cNvSpPr>
              <p:nvPr/>
            </p:nvSpPr>
            <p:spPr bwMode="auto">
              <a:xfrm>
                <a:off x="165829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23" name="Group 303"/>
            <p:cNvGrpSpPr/>
            <p:nvPr/>
          </p:nvGrpSpPr>
          <p:grpSpPr>
            <a:xfrm>
              <a:off x="6541474" y="5507814"/>
              <a:ext cx="267525" cy="150812"/>
              <a:chOff x="1834505" y="5237506"/>
              <a:chExt cx="176212" cy="150812"/>
            </a:xfrm>
          </p:grpSpPr>
          <p:sp>
            <p:nvSpPr>
              <p:cNvPr id="236" name="AutoShape 138"/>
              <p:cNvSpPr>
                <a:spLocks noChangeArrowheads="1"/>
              </p:cNvSpPr>
              <p:nvPr/>
            </p:nvSpPr>
            <p:spPr bwMode="auto">
              <a:xfrm>
                <a:off x="1834505"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37" name="AutoShape 139"/>
              <p:cNvSpPr>
                <a:spLocks noChangeArrowheads="1"/>
              </p:cNvSpPr>
              <p:nvPr/>
            </p:nvSpPr>
            <p:spPr bwMode="auto">
              <a:xfrm>
                <a:off x="1921817"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224" name="Group 306"/>
            <p:cNvGrpSpPr/>
            <p:nvPr/>
          </p:nvGrpSpPr>
          <p:grpSpPr>
            <a:xfrm>
              <a:off x="5360786" y="5507814"/>
              <a:ext cx="262707" cy="150812"/>
              <a:chOff x="1048692" y="5237506"/>
              <a:chExt cx="173038" cy="150812"/>
            </a:xfrm>
          </p:grpSpPr>
          <p:sp>
            <p:nvSpPr>
              <p:cNvPr id="234" name="AutoShape 232"/>
              <p:cNvSpPr>
                <a:spLocks noChangeArrowheads="1"/>
              </p:cNvSpPr>
              <p:nvPr/>
            </p:nvSpPr>
            <p:spPr bwMode="auto">
              <a:xfrm>
                <a:off x="104869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35" name="AutoShape 233"/>
              <p:cNvSpPr>
                <a:spLocks noChangeArrowheads="1"/>
              </p:cNvSpPr>
              <p:nvPr/>
            </p:nvSpPr>
            <p:spPr bwMode="auto">
              <a:xfrm>
                <a:off x="1136005"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225" name="Group 309"/>
            <p:cNvGrpSpPr/>
            <p:nvPr/>
          </p:nvGrpSpPr>
          <p:grpSpPr>
            <a:xfrm>
              <a:off x="5751939" y="5507814"/>
              <a:ext cx="267527" cy="150812"/>
              <a:chOff x="1309042" y="5237506"/>
              <a:chExt cx="176213" cy="150812"/>
            </a:xfrm>
          </p:grpSpPr>
          <p:sp>
            <p:nvSpPr>
              <p:cNvPr id="232" name="AutoShape 234"/>
              <p:cNvSpPr>
                <a:spLocks noChangeArrowheads="1"/>
              </p:cNvSpPr>
              <p:nvPr/>
            </p:nvSpPr>
            <p:spPr bwMode="auto">
              <a:xfrm>
                <a:off x="130904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233" name="AutoShape 235"/>
              <p:cNvSpPr>
                <a:spLocks noChangeArrowheads="1"/>
              </p:cNvSpPr>
              <p:nvPr/>
            </p:nvSpPr>
            <p:spPr bwMode="auto">
              <a:xfrm>
                <a:off x="139794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grpSp>
          <p:nvGrpSpPr>
            <p:cNvPr id="226" name="Group 312"/>
            <p:cNvGrpSpPr/>
            <p:nvPr/>
          </p:nvGrpSpPr>
          <p:grpSpPr>
            <a:xfrm>
              <a:off x="4969633" y="5507814"/>
              <a:ext cx="262707" cy="150812"/>
              <a:chOff x="755576" y="5237506"/>
              <a:chExt cx="173038" cy="150812"/>
            </a:xfrm>
          </p:grpSpPr>
          <p:sp>
            <p:nvSpPr>
              <p:cNvPr id="230" name="AutoShape 232"/>
              <p:cNvSpPr>
                <a:spLocks noChangeArrowheads="1"/>
              </p:cNvSpPr>
              <p:nvPr/>
            </p:nvSpPr>
            <p:spPr bwMode="auto">
              <a:xfrm>
                <a:off x="755576"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231" name="AutoShape 233"/>
              <p:cNvSpPr>
                <a:spLocks noChangeArrowheads="1"/>
              </p:cNvSpPr>
              <p:nvPr/>
            </p:nvSpPr>
            <p:spPr bwMode="auto">
              <a:xfrm>
                <a:off x="842889"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227" name="Group 315"/>
            <p:cNvGrpSpPr/>
            <p:nvPr/>
          </p:nvGrpSpPr>
          <p:grpSpPr>
            <a:xfrm>
              <a:off x="6937442" y="5507814"/>
              <a:ext cx="267525" cy="150812"/>
              <a:chOff x="2091532" y="5237506"/>
              <a:chExt cx="176212" cy="150812"/>
            </a:xfrm>
          </p:grpSpPr>
          <p:sp>
            <p:nvSpPr>
              <p:cNvPr id="228" name="AutoShape 138"/>
              <p:cNvSpPr>
                <a:spLocks noChangeArrowheads="1"/>
              </p:cNvSpPr>
              <p:nvPr/>
            </p:nvSpPr>
            <p:spPr bwMode="auto">
              <a:xfrm>
                <a:off x="2091532"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229" name="AutoShape 139"/>
              <p:cNvSpPr>
                <a:spLocks noChangeArrowheads="1"/>
              </p:cNvSpPr>
              <p:nvPr/>
            </p:nvSpPr>
            <p:spPr bwMode="auto">
              <a:xfrm>
                <a:off x="2178844"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sp>
          <p:nvSpPr>
            <p:cNvPr id="380" name="Rectangle 179"/>
            <p:cNvSpPr/>
            <p:nvPr/>
          </p:nvSpPr>
          <p:spPr>
            <a:xfrm>
              <a:off x="4860311" y="5761242"/>
              <a:ext cx="2404800" cy="280337"/>
            </a:xfrm>
            <a:prstGeom prst="rect">
              <a:avLst/>
            </a:prstGeom>
            <a:ln>
              <a:headEnd/>
              <a:tailEnd/>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400" dirty="0" smtClean="0">
                  <a:solidFill>
                    <a:srgbClr val="0A1738"/>
                  </a:solidFill>
                  <a:latin typeface="+mn-ea"/>
                  <a:ea typeface="+mn-ea"/>
                </a:rPr>
                <a:t>服务器</a:t>
              </a:r>
              <a:r>
                <a:rPr lang="en-US" altLang="zh-CN" sz="1400" baseline="-25000" dirty="0" smtClean="0">
                  <a:solidFill>
                    <a:srgbClr val="0A1738"/>
                  </a:solidFill>
                  <a:latin typeface="+mn-ea"/>
                  <a:ea typeface="+mn-ea"/>
                </a:rPr>
                <a:t>1</a:t>
              </a:r>
              <a:endParaRPr lang="en-US" altLang="zh-CN" sz="1400" baseline="-25000" dirty="0">
                <a:solidFill>
                  <a:srgbClr val="0A1738"/>
                </a:solidFill>
                <a:latin typeface="+mn-ea"/>
                <a:ea typeface="+mn-ea"/>
              </a:endParaRPr>
            </a:p>
          </p:txBody>
        </p:sp>
      </p:grpSp>
      <p:grpSp>
        <p:nvGrpSpPr>
          <p:cNvPr id="383" name="组合 382"/>
          <p:cNvGrpSpPr/>
          <p:nvPr/>
        </p:nvGrpSpPr>
        <p:grpSpPr>
          <a:xfrm>
            <a:off x="7405332" y="4075590"/>
            <a:ext cx="2412000" cy="2189882"/>
            <a:chOff x="4750988" y="3502450"/>
            <a:chExt cx="2623745" cy="2628000"/>
          </a:xfrm>
        </p:grpSpPr>
        <p:sp>
          <p:nvSpPr>
            <p:cNvPr id="384" name="Rectangle 23"/>
            <p:cNvSpPr/>
            <p:nvPr/>
          </p:nvSpPr>
          <p:spPr bwMode="auto">
            <a:xfrm>
              <a:off x="4750988" y="3502450"/>
              <a:ext cx="2623745" cy="2628000"/>
            </a:xfrm>
            <a:prstGeom prst="rect">
              <a:avLst/>
            </a:prstGeom>
            <a:noFill/>
            <a:ln w="9525" cap="flat" cmpd="sng" algn="ctr">
              <a:solidFill>
                <a:schemeClr val="bg2">
                  <a:lumMod val="10000"/>
                </a:schemeClr>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385" name="Rectangle 3"/>
            <p:cNvSpPr>
              <a:spLocks noChangeArrowheads="1"/>
            </p:cNvSpPr>
            <p:nvPr/>
          </p:nvSpPr>
          <p:spPr bwMode="auto">
            <a:xfrm>
              <a:off x="4860311" y="3565970"/>
              <a:ext cx="2405100" cy="720080"/>
            </a:xfrm>
            <a:prstGeom prst="rect">
              <a:avLst/>
            </a:prstGeom>
            <a:solidFill>
              <a:srgbClr val="F8F8F8"/>
            </a:solidFill>
            <a:ln w="9525">
              <a:solidFill>
                <a:schemeClr val="tx1"/>
              </a:solidFill>
              <a:miter lim="800000"/>
              <a:headEnd/>
              <a:tailEnd/>
            </a:ln>
            <a:effectLst/>
          </p:spPr>
          <p:txBody>
            <a:bodyPr wrap="none" anchor="ctr"/>
            <a:lstStyle/>
            <a:p>
              <a:pPr algn="ctr" eaLnBrk="1" hangingPunct="1"/>
              <a:endParaRPr lang="en-US" altLang="zh-CN" sz="1400" baseline="-25000" dirty="0">
                <a:solidFill>
                  <a:srgbClr val="0A1738"/>
                </a:solidFill>
                <a:latin typeface="+mn-ea"/>
              </a:endParaRPr>
            </a:p>
          </p:txBody>
        </p:sp>
        <p:sp>
          <p:nvSpPr>
            <p:cNvPr id="386" name="Rectangle 116"/>
            <p:cNvSpPr>
              <a:spLocks noChangeArrowheads="1"/>
            </p:cNvSpPr>
            <p:nvPr/>
          </p:nvSpPr>
          <p:spPr bwMode="auto">
            <a:xfrm>
              <a:off x="4860311" y="4060625"/>
              <a:ext cx="1202416" cy="225425"/>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387" name="Rectangle 117"/>
            <p:cNvSpPr>
              <a:spLocks noChangeArrowheads="1"/>
            </p:cNvSpPr>
            <p:nvPr/>
          </p:nvSpPr>
          <p:spPr bwMode="auto">
            <a:xfrm>
              <a:off x="6062861" y="4060625"/>
              <a:ext cx="1202416" cy="225425"/>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388" name="Rectangle 132"/>
            <p:cNvSpPr>
              <a:spLocks noChangeArrowheads="1"/>
            </p:cNvSpPr>
            <p:nvPr/>
          </p:nvSpPr>
          <p:spPr bwMode="auto">
            <a:xfrm>
              <a:off x="4860311" y="4500298"/>
              <a:ext cx="2405100" cy="1260000"/>
            </a:xfrm>
            <a:prstGeom prst="rect">
              <a:avLst/>
            </a:prstGeom>
            <a:solidFill>
              <a:srgbClr val="F8F8F8"/>
            </a:solidFill>
            <a:ln w="9525">
              <a:solidFill>
                <a:schemeClr val="tx1"/>
              </a:solidFill>
              <a:miter lim="800000"/>
              <a:headEnd/>
              <a:tailEnd/>
            </a:ln>
            <a:effectLst/>
          </p:spPr>
          <p:txBody>
            <a:bodyPr wrap="none" anchor="b"/>
            <a:lstStyle/>
            <a:p>
              <a:pPr algn="ctr" eaLnBrk="1" hangingPunct="1"/>
              <a:endParaRPr lang="en-US" altLang="zh-CN" sz="1200" baseline="-25000" dirty="0">
                <a:solidFill>
                  <a:srgbClr val="0A1738"/>
                </a:solidFill>
                <a:latin typeface="+mn-ea"/>
              </a:endParaRPr>
            </a:p>
          </p:txBody>
        </p:sp>
        <p:grpSp>
          <p:nvGrpSpPr>
            <p:cNvPr id="389" name="Group 261"/>
            <p:cNvGrpSpPr/>
            <p:nvPr/>
          </p:nvGrpSpPr>
          <p:grpSpPr>
            <a:xfrm>
              <a:off x="6147912" y="4859742"/>
              <a:ext cx="265116" cy="150812"/>
              <a:chOff x="1572567" y="5237506"/>
              <a:chExt cx="174625" cy="150812"/>
            </a:xfrm>
          </p:grpSpPr>
          <p:sp>
            <p:nvSpPr>
              <p:cNvPr id="468" name="AutoShape 136"/>
              <p:cNvSpPr>
                <a:spLocks noChangeArrowheads="1"/>
              </p:cNvSpPr>
              <p:nvPr/>
            </p:nvSpPr>
            <p:spPr bwMode="auto">
              <a:xfrm>
                <a:off x="1572567"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469" name="AutoShape 137"/>
              <p:cNvSpPr>
                <a:spLocks noChangeArrowheads="1"/>
              </p:cNvSpPr>
              <p:nvPr/>
            </p:nvSpPr>
            <p:spPr bwMode="auto">
              <a:xfrm>
                <a:off x="165829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390" name="Group 263"/>
            <p:cNvGrpSpPr/>
            <p:nvPr/>
          </p:nvGrpSpPr>
          <p:grpSpPr>
            <a:xfrm>
              <a:off x="6541474" y="4859742"/>
              <a:ext cx="267525" cy="150812"/>
              <a:chOff x="1834505" y="5237506"/>
              <a:chExt cx="176212" cy="150812"/>
            </a:xfrm>
          </p:grpSpPr>
          <p:sp>
            <p:nvSpPr>
              <p:cNvPr id="466" name="AutoShape 138"/>
              <p:cNvSpPr>
                <a:spLocks noChangeArrowheads="1"/>
              </p:cNvSpPr>
              <p:nvPr/>
            </p:nvSpPr>
            <p:spPr bwMode="auto">
              <a:xfrm>
                <a:off x="1834505"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467" name="AutoShape 139"/>
              <p:cNvSpPr>
                <a:spLocks noChangeArrowheads="1"/>
              </p:cNvSpPr>
              <p:nvPr/>
            </p:nvSpPr>
            <p:spPr bwMode="auto">
              <a:xfrm>
                <a:off x="1921817"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391" name="Group 259"/>
            <p:cNvGrpSpPr/>
            <p:nvPr/>
          </p:nvGrpSpPr>
          <p:grpSpPr>
            <a:xfrm>
              <a:off x="5360786" y="4859742"/>
              <a:ext cx="262707" cy="150812"/>
              <a:chOff x="1048692" y="5237506"/>
              <a:chExt cx="173038" cy="150812"/>
            </a:xfrm>
          </p:grpSpPr>
          <p:sp>
            <p:nvSpPr>
              <p:cNvPr id="464" name="AutoShape 232"/>
              <p:cNvSpPr>
                <a:spLocks noChangeArrowheads="1"/>
              </p:cNvSpPr>
              <p:nvPr/>
            </p:nvSpPr>
            <p:spPr bwMode="auto">
              <a:xfrm>
                <a:off x="104869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465" name="AutoShape 233"/>
              <p:cNvSpPr>
                <a:spLocks noChangeArrowheads="1"/>
              </p:cNvSpPr>
              <p:nvPr/>
            </p:nvSpPr>
            <p:spPr bwMode="auto">
              <a:xfrm>
                <a:off x="1136005"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392" name="Group 260"/>
            <p:cNvGrpSpPr/>
            <p:nvPr/>
          </p:nvGrpSpPr>
          <p:grpSpPr>
            <a:xfrm>
              <a:off x="5751939" y="4859742"/>
              <a:ext cx="267527" cy="150812"/>
              <a:chOff x="1309042" y="5237506"/>
              <a:chExt cx="176213" cy="150812"/>
            </a:xfrm>
          </p:grpSpPr>
          <p:sp>
            <p:nvSpPr>
              <p:cNvPr id="462" name="AutoShape 234"/>
              <p:cNvSpPr>
                <a:spLocks noChangeArrowheads="1"/>
              </p:cNvSpPr>
              <p:nvPr/>
            </p:nvSpPr>
            <p:spPr bwMode="auto">
              <a:xfrm>
                <a:off x="130904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463" name="AutoShape 235"/>
              <p:cNvSpPr>
                <a:spLocks noChangeArrowheads="1"/>
              </p:cNvSpPr>
              <p:nvPr/>
            </p:nvSpPr>
            <p:spPr bwMode="auto">
              <a:xfrm>
                <a:off x="139794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sp>
          <p:nvSpPr>
            <p:cNvPr id="393" name="Rectangle 62"/>
            <p:cNvSpPr/>
            <p:nvPr/>
          </p:nvSpPr>
          <p:spPr>
            <a:xfrm>
              <a:off x="4860311" y="3594375"/>
              <a:ext cx="2405100" cy="461665"/>
            </a:xfrm>
            <a:prstGeom prst="rect">
              <a:avLst/>
            </a:prstGeom>
          </p:spPr>
          <p:txBody>
            <a:bodyPr wrap="square" anchor="ctr">
              <a:spAutoFit/>
            </a:bodyPr>
            <a:lstStyle/>
            <a:p>
              <a:pPr algn="ctr"/>
              <a:r>
                <a:rPr lang="en-US" altLang="zh-CN" sz="1200" dirty="0" smtClean="0">
                  <a:solidFill>
                    <a:srgbClr val="0A1738"/>
                  </a:solidFill>
                  <a:latin typeface="+mn-ea"/>
                </a:rPr>
                <a:t>Data  Node</a:t>
              </a:r>
              <a:endParaRPr lang="en-US" altLang="zh-CN" sz="1200" baseline="-25000" dirty="0" smtClean="0">
                <a:solidFill>
                  <a:srgbClr val="0A1738"/>
                </a:solidFill>
                <a:latin typeface="+mn-ea"/>
              </a:endParaRPr>
            </a:p>
            <a:p>
              <a:pPr algn="ctr"/>
              <a:r>
                <a:rPr lang="en-US" altLang="zh-CN" sz="1200" dirty="0" smtClean="0">
                  <a:solidFill>
                    <a:srgbClr val="0A1738"/>
                  </a:solidFill>
                  <a:latin typeface="+mn-ea"/>
                </a:rPr>
                <a:t>TaskTracker Node</a:t>
              </a:r>
              <a:endParaRPr lang="en-US" altLang="zh-CN" sz="1200" baseline="-25000" dirty="0">
                <a:solidFill>
                  <a:srgbClr val="0A1738"/>
                </a:solidFill>
                <a:latin typeface="+mn-ea"/>
              </a:endParaRPr>
            </a:p>
          </p:txBody>
        </p:sp>
        <p:sp>
          <p:nvSpPr>
            <p:cNvPr id="394" name="Rectangle 116"/>
            <p:cNvSpPr>
              <a:spLocks noChangeArrowheads="1"/>
            </p:cNvSpPr>
            <p:nvPr/>
          </p:nvSpPr>
          <p:spPr bwMode="auto">
            <a:xfrm>
              <a:off x="4860311" y="4499702"/>
              <a:ext cx="1202416" cy="225425"/>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395" name="Rectangle 117"/>
            <p:cNvSpPr>
              <a:spLocks noChangeArrowheads="1"/>
            </p:cNvSpPr>
            <p:nvPr/>
          </p:nvSpPr>
          <p:spPr bwMode="auto">
            <a:xfrm>
              <a:off x="6062861" y="4499702"/>
              <a:ext cx="1202416" cy="225425"/>
            </a:xfrm>
            <a:prstGeom prst="rect">
              <a:avLst/>
            </a:prstGeom>
            <a:solidFill>
              <a:srgbClr val="C0C0C0"/>
            </a:solidFill>
            <a:ln w="9525">
              <a:solidFill>
                <a:schemeClr val="tx1"/>
              </a:solidFill>
              <a:miter lim="800000"/>
              <a:headEnd/>
              <a:tailEnd/>
            </a:ln>
            <a:effectLst/>
          </p:spPr>
          <p:txBody>
            <a:bodyPr wrap="none" anchor="ctr"/>
            <a:lstStyle/>
            <a:p>
              <a:endParaRPr lang="en-US"/>
            </a:p>
          </p:txBody>
        </p:sp>
        <p:grpSp>
          <p:nvGrpSpPr>
            <p:cNvPr id="396" name="Group 63"/>
            <p:cNvGrpSpPr/>
            <p:nvPr/>
          </p:nvGrpSpPr>
          <p:grpSpPr>
            <a:xfrm>
              <a:off x="5410089" y="4294538"/>
              <a:ext cx="1332000" cy="216024"/>
              <a:chOff x="1075860" y="4346640"/>
              <a:chExt cx="562238" cy="378504"/>
            </a:xfrm>
          </p:grpSpPr>
          <p:sp>
            <p:nvSpPr>
              <p:cNvPr id="458" name="Line 408"/>
              <p:cNvSpPr>
                <a:spLocks noChangeShapeType="1"/>
              </p:cNvSpPr>
              <p:nvPr/>
            </p:nvSpPr>
            <p:spPr bwMode="auto">
              <a:xfrm>
                <a:off x="1171514" y="4346640"/>
                <a:ext cx="360039" cy="378504"/>
              </a:xfrm>
              <a:prstGeom prst="line">
                <a:avLst/>
              </a:prstGeom>
              <a:noFill/>
              <a:ln w="9525">
                <a:solidFill>
                  <a:schemeClr val="tx1"/>
                </a:solidFill>
                <a:round/>
                <a:headEnd type="oval" w="med" len="med"/>
                <a:tailEnd type="oval" w="med" len="med"/>
              </a:ln>
              <a:effectLst/>
            </p:spPr>
            <p:txBody>
              <a:bodyPr/>
              <a:lstStyle/>
              <a:p>
                <a:endParaRPr lang="en-US"/>
              </a:p>
            </p:txBody>
          </p:sp>
          <p:cxnSp>
            <p:nvCxnSpPr>
              <p:cNvPr id="459" name="Straight Connector 65"/>
              <p:cNvCxnSpPr/>
              <p:nvPr/>
            </p:nvCxnSpPr>
            <p:spPr bwMode="auto">
              <a:xfrm>
                <a:off x="1075860" y="4346640"/>
                <a:ext cx="0"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460" name="Straight Connector 66"/>
              <p:cNvCxnSpPr/>
              <p:nvPr/>
            </p:nvCxnSpPr>
            <p:spPr bwMode="auto">
              <a:xfrm>
                <a:off x="1638097" y="4346640"/>
                <a:ext cx="1"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461" name="Line 408"/>
              <p:cNvSpPr>
                <a:spLocks noChangeShapeType="1"/>
              </p:cNvSpPr>
              <p:nvPr/>
            </p:nvSpPr>
            <p:spPr bwMode="auto">
              <a:xfrm flipV="1">
                <a:off x="1171514" y="4346640"/>
                <a:ext cx="360040" cy="360040"/>
              </a:xfrm>
              <a:prstGeom prst="line">
                <a:avLst/>
              </a:prstGeom>
              <a:noFill/>
              <a:ln w="9525">
                <a:solidFill>
                  <a:schemeClr val="tx1"/>
                </a:solidFill>
                <a:round/>
                <a:headEnd type="oval" w="med" len="med"/>
                <a:tailEnd type="oval" w="med" len="med"/>
              </a:ln>
              <a:effectLst/>
            </p:spPr>
            <p:txBody>
              <a:bodyPr/>
              <a:lstStyle/>
              <a:p>
                <a:endParaRPr lang="en-US"/>
              </a:p>
            </p:txBody>
          </p:sp>
        </p:grpSp>
        <p:grpSp>
          <p:nvGrpSpPr>
            <p:cNvPr id="397" name="Group 258"/>
            <p:cNvGrpSpPr/>
            <p:nvPr/>
          </p:nvGrpSpPr>
          <p:grpSpPr>
            <a:xfrm>
              <a:off x="4969633" y="4859742"/>
              <a:ext cx="262707" cy="150812"/>
              <a:chOff x="755576" y="5237506"/>
              <a:chExt cx="173038" cy="150812"/>
            </a:xfrm>
          </p:grpSpPr>
          <p:sp>
            <p:nvSpPr>
              <p:cNvPr id="456" name="AutoShape 232"/>
              <p:cNvSpPr>
                <a:spLocks noChangeArrowheads="1"/>
              </p:cNvSpPr>
              <p:nvPr/>
            </p:nvSpPr>
            <p:spPr bwMode="auto">
              <a:xfrm>
                <a:off x="755576"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457" name="AutoShape 233"/>
              <p:cNvSpPr>
                <a:spLocks noChangeArrowheads="1"/>
              </p:cNvSpPr>
              <p:nvPr/>
            </p:nvSpPr>
            <p:spPr bwMode="auto">
              <a:xfrm>
                <a:off x="842889"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398" name="Group 262"/>
            <p:cNvGrpSpPr/>
            <p:nvPr/>
          </p:nvGrpSpPr>
          <p:grpSpPr>
            <a:xfrm>
              <a:off x="6937442" y="4859742"/>
              <a:ext cx="267525" cy="150812"/>
              <a:chOff x="2091532" y="5237506"/>
              <a:chExt cx="176212" cy="150812"/>
            </a:xfrm>
          </p:grpSpPr>
          <p:sp>
            <p:nvSpPr>
              <p:cNvPr id="454" name="AutoShape 138"/>
              <p:cNvSpPr>
                <a:spLocks noChangeArrowheads="1"/>
              </p:cNvSpPr>
              <p:nvPr/>
            </p:nvSpPr>
            <p:spPr bwMode="auto">
              <a:xfrm>
                <a:off x="2091532"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455" name="AutoShape 139"/>
              <p:cNvSpPr>
                <a:spLocks noChangeArrowheads="1"/>
              </p:cNvSpPr>
              <p:nvPr/>
            </p:nvSpPr>
            <p:spPr bwMode="auto">
              <a:xfrm>
                <a:off x="2178844"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399" name="Group 264"/>
            <p:cNvGrpSpPr/>
            <p:nvPr/>
          </p:nvGrpSpPr>
          <p:grpSpPr>
            <a:xfrm>
              <a:off x="6147912" y="5075766"/>
              <a:ext cx="265116" cy="150812"/>
              <a:chOff x="1572567" y="5237506"/>
              <a:chExt cx="174625" cy="150812"/>
            </a:xfrm>
          </p:grpSpPr>
          <p:sp>
            <p:nvSpPr>
              <p:cNvPr id="452" name="AutoShape 136"/>
              <p:cNvSpPr>
                <a:spLocks noChangeArrowheads="1"/>
              </p:cNvSpPr>
              <p:nvPr/>
            </p:nvSpPr>
            <p:spPr bwMode="auto">
              <a:xfrm>
                <a:off x="1572567"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453" name="AutoShape 137"/>
              <p:cNvSpPr>
                <a:spLocks noChangeArrowheads="1"/>
              </p:cNvSpPr>
              <p:nvPr/>
            </p:nvSpPr>
            <p:spPr bwMode="auto">
              <a:xfrm>
                <a:off x="165829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400" name="Group 267"/>
            <p:cNvGrpSpPr/>
            <p:nvPr/>
          </p:nvGrpSpPr>
          <p:grpSpPr>
            <a:xfrm>
              <a:off x="6541474" y="5075766"/>
              <a:ext cx="267525" cy="150812"/>
              <a:chOff x="1834505" y="5237506"/>
              <a:chExt cx="176212" cy="150812"/>
            </a:xfrm>
          </p:grpSpPr>
          <p:sp>
            <p:nvSpPr>
              <p:cNvPr id="450" name="AutoShape 138"/>
              <p:cNvSpPr>
                <a:spLocks noChangeArrowheads="1"/>
              </p:cNvSpPr>
              <p:nvPr/>
            </p:nvSpPr>
            <p:spPr bwMode="auto">
              <a:xfrm>
                <a:off x="1834505"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451" name="AutoShape 139"/>
              <p:cNvSpPr>
                <a:spLocks noChangeArrowheads="1"/>
              </p:cNvSpPr>
              <p:nvPr/>
            </p:nvSpPr>
            <p:spPr bwMode="auto">
              <a:xfrm>
                <a:off x="1921817"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401" name="Group 270"/>
            <p:cNvGrpSpPr/>
            <p:nvPr/>
          </p:nvGrpSpPr>
          <p:grpSpPr>
            <a:xfrm>
              <a:off x="5360786" y="5075766"/>
              <a:ext cx="262707" cy="150812"/>
              <a:chOff x="1048692" y="5237506"/>
              <a:chExt cx="173038" cy="150812"/>
            </a:xfrm>
          </p:grpSpPr>
          <p:sp>
            <p:nvSpPr>
              <p:cNvPr id="448" name="AutoShape 232"/>
              <p:cNvSpPr>
                <a:spLocks noChangeArrowheads="1"/>
              </p:cNvSpPr>
              <p:nvPr/>
            </p:nvSpPr>
            <p:spPr bwMode="auto">
              <a:xfrm>
                <a:off x="104869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449" name="AutoShape 233"/>
              <p:cNvSpPr>
                <a:spLocks noChangeArrowheads="1"/>
              </p:cNvSpPr>
              <p:nvPr/>
            </p:nvSpPr>
            <p:spPr bwMode="auto">
              <a:xfrm>
                <a:off x="1136005"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402" name="Group 273"/>
            <p:cNvGrpSpPr/>
            <p:nvPr/>
          </p:nvGrpSpPr>
          <p:grpSpPr>
            <a:xfrm>
              <a:off x="5751939" y="5075766"/>
              <a:ext cx="267527" cy="150812"/>
              <a:chOff x="1309042" y="5237506"/>
              <a:chExt cx="176213" cy="150812"/>
            </a:xfrm>
          </p:grpSpPr>
          <p:sp>
            <p:nvSpPr>
              <p:cNvPr id="446" name="AutoShape 234"/>
              <p:cNvSpPr>
                <a:spLocks noChangeArrowheads="1"/>
              </p:cNvSpPr>
              <p:nvPr/>
            </p:nvSpPr>
            <p:spPr bwMode="auto">
              <a:xfrm>
                <a:off x="130904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447" name="AutoShape 235"/>
              <p:cNvSpPr>
                <a:spLocks noChangeArrowheads="1"/>
              </p:cNvSpPr>
              <p:nvPr/>
            </p:nvSpPr>
            <p:spPr bwMode="auto">
              <a:xfrm>
                <a:off x="139794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grpSp>
          <p:nvGrpSpPr>
            <p:cNvPr id="403" name="Group 276"/>
            <p:cNvGrpSpPr/>
            <p:nvPr/>
          </p:nvGrpSpPr>
          <p:grpSpPr>
            <a:xfrm>
              <a:off x="4969633" y="5075766"/>
              <a:ext cx="262707" cy="150812"/>
              <a:chOff x="755576" y="5237506"/>
              <a:chExt cx="173038" cy="150812"/>
            </a:xfrm>
          </p:grpSpPr>
          <p:sp>
            <p:nvSpPr>
              <p:cNvPr id="444" name="AutoShape 232"/>
              <p:cNvSpPr>
                <a:spLocks noChangeArrowheads="1"/>
              </p:cNvSpPr>
              <p:nvPr/>
            </p:nvSpPr>
            <p:spPr bwMode="auto">
              <a:xfrm>
                <a:off x="755576"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445" name="AutoShape 233"/>
              <p:cNvSpPr>
                <a:spLocks noChangeArrowheads="1"/>
              </p:cNvSpPr>
              <p:nvPr/>
            </p:nvSpPr>
            <p:spPr bwMode="auto">
              <a:xfrm>
                <a:off x="842889"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404" name="Group 279"/>
            <p:cNvGrpSpPr/>
            <p:nvPr/>
          </p:nvGrpSpPr>
          <p:grpSpPr>
            <a:xfrm>
              <a:off x="6937442" y="5075766"/>
              <a:ext cx="267525" cy="150812"/>
              <a:chOff x="2091532" y="5237506"/>
              <a:chExt cx="176212" cy="150812"/>
            </a:xfrm>
          </p:grpSpPr>
          <p:sp>
            <p:nvSpPr>
              <p:cNvPr id="442" name="AutoShape 138"/>
              <p:cNvSpPr>
                <a:spLocks noChangeArrowheads="1"/>
              </p:cNvSpPr>
              <p:nvPr/>
            </p:nvSpPr>
            <p:spPr bwMode="auto">
              <a:xfrm>
                <a:off x="2091532"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443" name="AutoShape 139"/>
              <p:cNvSpPr>
                <a:spLocks noChangeArrowheads="1"/>
              </p:cNvSpPr>
              <p:nvPr/>
            </p:nvSpPr>
            <p:spPr bwMode="auto">
              <a:xfrm>
                <a:off x="2178844"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405" name="Group 282"/>
            <p:cNvGrpSpPr/>
            <p:nvPr/>
          </p:nvGrpSpPr>
          <p:grpSpPr>
            <a:xfrm>
              <a:off x="6147912" y="5291790"/>
              <a:ext cx="265116" cy="150812"/>
              <a:chOff x="1572567" y="5237506"/>
              <a:chExt cx="174625" cy="150812"/>
            </a:xfrm>
          </p:grpSpPr>
          <p:sp>
            <p:nvSpPr>
              <p:cNvPr id="440" name="AutoShape 136"/>
              <p:cNvSpPr>
                <a:spLocks noChangeArrowheads="1"/>
              </p:cNvSpPr>
              <p:nvPr/>
            </p:nvSpPr>
            <p:spPr bwMode="auto">
              <a:xfrm>
                <a:off x="1572567"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441" name="AutoShape 137"/>
              <p:cNvSpPr>
                <a:spLocks noChangeArrowheads="1"/>
              </p:cNvSpPr>
              <p:nvPr/>
            </p:nvSpPr>
            <p:spPr bwMode="auto">
              <a:xfrm>
                <a:off x="165829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406" name="Group 285"/>
            <p:cNvGrpSpPr/>
            <p:nvPr/>
          </p:nvGrpSpPr>
          <p:grpSpPr>
            <a:xfrm>
              <a:off x="6541474" y="5291790"/>
              <a:ext cx="267525" cy="150812"/>
              <a:chOff x="1834505" y="5237506"/>
              <a:chExt cx="176212" cy="150812"/>
            </a:xfrm>
          </p:grpSpPr>
          <p:sp>
            <p:nvSpPr>
              <p:cNvPr id="438" name="AutoShape 138"/>
              <p:cNvSpPr>
                <a:spLocks noChangeArrowheads="1"/>
              </p:cNvSpPr>
              <p:nvPr/>
            </p:nvSpPr>
            <p:spPr bwMode="auto">
              <a:xfrm>
                <a:off x="1834505"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439" name="AutoShape 139"/>
              <p:cNvSpPr>
                <a:spLocks noChangeArrowheads="1"/>
              </p:cNvSpPr>
              <p:nvPr/>
            </p:nvSpPr>
            <p:spPr bwMode="auto">
              <a:xfrm>
                <a:off x="1921817"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407" name="Group 288"/>
            <p:cNvGrpSpPr/>
            <p:nvPr/>
          </p:nvGrpSpPr>
          <p:grpSpPr>
            <a:xfrm>
              <a:off x="5360786" y="5291790"/>
              <a:ext cx="262707" cy="150812"/>
              <a:chOff x="1048692" y="5237506"/>
              <a:chExt cx="173038" cy="150812"/>
            </a:xfrm>
          </p:grpSpPr>
          <p:sp>
            <p:nvSpPr>
              <p:cNvPr id="436" name="AutoShape 232"/>
              <p:cNvSpPr>
                <a:spLocks noChangeArrowheads="1"/>
              </p:cNvSpPr>
              <p:nvPr/>
            </p:nvSpPr>
            <p:spPr bwMode="auto">
              <a:xfrm>
                <a:off x="104869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437" name="AutoShape 233"/>
              <p:cNvSpPr>
                <a:spLocks noChangeArrowheads="1"/>
              </p:cNvSpPr>
              <p:nvPr/>
            </p:nvSpPr>
            <p:spPr bwMode="auto">
              <a:xfrm>
                <a:off x="1136005"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408" name="Group 291"/>
            <p:cNvGrpSpPr/>
            <p:nvPr/>
          </p:nvGrpSpPr>
          <p:grpSpPr>
            <a:xfrm>
              <a:off x="5751939" y="5291790"/>
              <a:ext cx="267527" cy="150812"/>
              <a:chOff x="1309042" y="5237506"/>
              <a:chExt cx="176213" cy="150812"/>
            </a:xfrm>
          </p:grpSpPr>
          <p:sp>
            <p:nvSpPr>
              <p:cNvPr id="434" name="AutoShape 234"/>
              <p:cNvSpPr>
                <a:spLocks noChangeArrowheads="1"/>
              </p:cNvSpPr>
              <p:nvPr/>
            </p:nvSpPr>
            <p:spPr bwMode="auto">
              <a:xfrm>
                <a:off x="130904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435" name="AutoShape 235"/>
              <p:cNvSpPr>
                <a:spLocks noChangeArrowheads="1"/>
              </p:cNvSpPr>
              <p:nvPr/>
            </p:nvSpPr>
            <p:spPr bwMode="auto">
              <a:xfrm>
                <a:off x="139794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grpSp>
          <p:nvGrpSpPr>
            <p:cNvPr id="409" name="Group 294"/>
            <p:cNvGrpSpPr/>
            <p:nvPr/>
          </p:nvGrpSpPr>
          <p:grpSpPr>
            <a:xfrm>
              <a:off x="4969633" y="5291790"/>
              <a:ext cx="262707" cy="150812"/>
              <a:chOff x="755576" y="5237506"/>
              <a:chExt cx="173038" cy="150812"/>
            </a:xfrm>
          </p:grpSpPr>
          <p:sp>
            <p:nvSpPr>
              <p:cNvPr id="432" name="AutoShape 232"/>
              <p:cNvSpPr>
                <a:spLocks noChangeArrowheads="1"/>
              </p:cNvSpPr>
              <p:nvPr/>
            </p:nvSpPr>
            <p:spPr bwMode="auto">
              <a:xfrm>
                <a:off x="755576"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433" name="AutoShape 233"/>
              <p:cNvSpPr>
                <a:spLocks noChangeArrowheads="1"/>
              </p:cNvSpPr>
              <p:nvPr/>
            </p:nvSpPr>
            <p:spPr bwMode="auto">
              <a:xfrm>
                <a:off x="842889"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410" name="Group 297"/>
            <p:cNvGrpSpPr/>
            <p:nvPr/>
          </p:nvGrpSpPr>
          <p:grpSpPr>
            <a:xfrm>
              <a:off x="6937442" y="5291790"/>
              <a:ext cx="267525" cy="150812"/>
              <a:chOff x="2091532" y="5237506"/>
              <a:chExt cx="176212" cy="150812"/>
            </a:xfrm>
          </p:grpSpPr>
          <p:sp>
            <p:nvSpPr>
              <p:cNvPr id="430" name="AutoShape 138"/>
              <p:cNvSpPr>
                <a:spLocks noChangeArrowheads="1"/>
              </p:cNvSpPr>
              <p:nvPr/>
            </p:nvSpPr>
            <p:spPr bwMode="auto">
              <a:xfrm>
                <a:off x="2091532"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431" name="AutoShape 139"/>
              <p:cNvSpPr>
                <a:spLocks noChangeArrowheads="1"/>
              </p:cNvSpPr>
              <p:nvPr/>
            </p:nvSpPr>
            <p:spPr bwMode="auto">
              <a:xfrm>
                <a:off x="2178844"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411" name="Group 300"/>
            <p:cNvGrpSpPr/>
            <p:nvPr/>
          </p:nvGrpSpPr>
          <p:grpSpPr>
            <a:xfrm>
              <a:off x="6147912" y="5507814"/>
              <a:ext cx="265116" cy="150812"/>
              <a:chOff x="1572567" y="5237506"/>
              <a:chExt cx="174625" cy="150812"/>
            </a:xfrm>
          </p:grpSpPr>
          <p:sp>
            <p:nvSpPr>
              <p:cNvPr id="428" name="AutoShape 136"/>
              <p:cNvSpPr>
                <a:spLocks noChangeArrowheads="1"/>
              </p:cNvSpPr>
              <p:nvPr/>
            </p:nvSpPr>
            <p:spPr bwMode="auto">
              <a:xfrm>
                <a:off x="1572567"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429" name="AutoShape 137"/>
              <p:cNvSpPr>
                <a:spLocks noChangeArrowheads="1"/>
              </p:cNvSpPr>
              <p:nvPr/>
            </p:nvSpPr>
            <p:spPr bwMode="auto">
              <a:xfrm>
                <a:off x="165829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412" name="Group 303"/>
            <p:cNvGrpSpPr/>
            <p:nvPr/>
          </p:nvGrpSpPr>
          <p:grpSpPr>
            <a:xfrm>
              <a:off x="6541474" y="5507814"/>
              <a:ext cx="267525" cy="150812"/>
              <a:chOff x="1834505" y="5237506"/>
              <a:chExt cx="176212" cy="150812"/>
            </a:xfrm>
          </p:grpSpPr>
          <p:sp>
            <p:nvSpPr>
              <p:cNvPr id="426" name="AutoShape 138"/>
              <p:cNvSpPr>
                <a:spLocks noChangeArrowheads="1"/>
              </p:cNvSpPr>
              <p:nvPr/>
            </p:nvSpPr>
            <p:spPr bwMode="auto">
              <a:xfrm>
                <a:off x="1834505"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427" name="AutoShape 139"/>
              <p:cNvSpPr>
                <a:spLocks noChangeArrowheads="1"/>
              </p:cNvSpPr>
              <p:nvPr/>
            </p:nvSpPr>
            <p:spPr bwMode="auto">
              <a:xfrm>
                <a:off x="1921817"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413" name="Group 306"/>
            <p:cNvGrpSpPr/>
            <p:nvPr/>
          </p:nvGrpSpPr>
          <p:grpSpPr>
            <a:xfrm>
              <a:off x="5360786" y="5507814"/>
              <a:ext cx="262707" cy="150812"/>
              <a:chOff x="1048692" y="5237506"/>
              <a:chExt cx="173038" cy="150812"/>
            </a:xfrm>
          </p:grpSpPr>
          <p:sp>
            <p:nvSpPr>
              <p:cNvPr id="424" name="AutoShape 232"/>
              <p:cNvSpPr>
                <a:spLocks noChangeArrowheads="1"/>
              </p:cNvSpPr>
              <p:nvPr/>
            </p:nvSpPr>
            <p:spPr bwMode="auto">
              <a:xfrm>
                <a:off x="104869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425" name="AutoShape 233"/>
              <p:cNvSpPr>
                <a:spLocks noChangeArrowheads="1"/>
              </p:cNvSpPr>
              <p:nvPr/>
            </p:nvSpPr>
            <p:spPr bwMode="auto">
              <a:xfrm>
                <a:off x="1136005"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414" name="Group 309"/>
            <p:cNvGrpSpPr/>
            <p:nvPr/>
          </p:nvGrpSpPr>
          <p:grpSpPr>
            <a:xfrm>
              <a:off x="5751939" y="5507814"/>
              <a:ext cx="267527" cy="150812"/>
              <a:chOff x="1309042" y="5237506"/>
              <a:chExt cx="176213" cy="150812"/>
            </a:xfrm>
          </p:grpSpPr>
          <p:sp>
            <p:nvSpPr>
              <p:cNvPr id="422" name="AutoShape 234"/>
              <p:cNvSpPr>
                <a:spLocks noChangeArrowheads="1"/>
              </p:cNvSpPr>
              <p:nvPr/>
            </p:nvSpPr>
            <p:spPr bwMode="auto">
              <a:xfrm>
                <a:off x="1309042"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423" name="AutoShape 235"/>
              <p:cNvSpPr>
                <a:spLocks noChangeArrowheads="1"/>
              </p:cNvSpPr>
              <p:nvPr/>
            </p:nvSpPr>
            <p:spPr bwMode="auto">
              <a:xfrm>
                <a:off x="1397942"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grpSp>
          <p:nvGrpSpPr>
            <p:cNvPr id="415" name="Group 312"/>
            <p:cNvGrpSpPr/>
            <p:nvPr/>
          </p:nvGrpSpPr>
          <p:grpSpPr>
            <a:xfrm>
              <a:off x="4969633" y="5507814"/>
              <a:ext cx="262707" cy="150812"/>
              <a:chOff x="755576" y="5237506"/>
              <a:chExt cx="173038" cy="150812"/>
            </a:xfrm>
          </p:grpSpPr>
          <p:sp>
            <p:nvSpPr>
              <p:cNvPr id="420" name="AutoShape 232"/>
              <p:cNvSpPr>
                <a:spLocks noChangeArrowheads="1"/>
              </p:cNvSpPr>
              <p:nvPr/>
            </p:nvSpPr>
            <p:spPr bwMode="auto">
              <a:xfrm>
                <a:off x="755576" y="5237506"/>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421" name="AutoShape 233"/>
              <p:cNvSpPr>
                <a:spLocks noChangeArrowheads="1"/>
              </p:cNvSpPr>
              <p:nvPr/>
            </p:nvSpPr>
            <p:spPr bwMode="auto">
              <a:xfrm>
                <a:off x="842889" y="5237506"/>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416" name="Group 315"/>
            <p:cNvGrpSpPr/>
            <p:nvPr/>
          </p:nvGrpSpPr>
          <p:grpSpPr>
            <a:xfrm>
              <a:off x="6937442" y="5507814"/>
              <a:ext cx="267525" cy="150812"/>
              <a:chOff x="2091532" y="5237506"/>
              <a:chExt cx="176212" cy="150812"/>
            </a:xfrm>
          </p:grpSpPr>
          <p:sp>
            <p:nvSpPr>
              <p:cNvPr id="418" name="AutoShape 138"/>
              <p:cNvSpPr>
                <a:spLocks noChangeArrowheads="1"/>
              </p:cNvSpPr>
              <p:nvPr/>
            </p:nvSpPr>
            <p:spPr bwMode="auto">
              <a:xfrm>
                <a:off x="2091532" y="5237506"/>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419" name="AutoShape 139"/>
              <p:cNvSpPr>
                <a:spLocks noChangeArrowheads="1"/>
              </p:cNvSpPr>
              <p:nvPr/>
            </p:nvSpPr>
            <p:spPr bwMode="auto">
              <a:xfrm>
                <a:off x="2178844" y="5237506"/>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sp>
          <p:nvSpPr>
            <p:cNvPr id="417" name="Rectangle 179"/>
            <p:cNvSpPr/>
            <p:nvPr/>
          </p:nvSpPr>
          <p:spPr>
            <a:xfrm>
              <a:off x="4860311" y="5761242"/>
              <a:ext cx="2404800" cy="280337"/>
            </a:xfrm>
            <a:prstGeom prst="rect">
              <a:avLst/>
            </a:prstGeom>
            <a:ln>
              <a:headEnd/>
              <a:tailEnd/>
            </a:ln>
            <a:effectLst>
              <a:outerShdw blurRad="50800" dist="38100" dir="2700000" algn="tl" rotWithShape="0">
                <a:prstClr val="black">
                  <a:alpha val="40000"/>
                </a:prstClr>
              </a:outerShdw>
            </a:effectLst>
          </p:spPr>
          <p:style>
            <a:lnRef idx="1">
              <a:schemeClr val="accent4"/>
            </a:lnRef>
            <a:fillRef idx="2">
              <a:schemeClr val="accent4"/>
            </a:fillRef>
            <a:effectRef idx="1">
              <a:schemeClr val="accent4"/>
            </a:effectRef>
            <a:fontRef idx="minor">
              <a:schemeClr val="dk1"/>
            </a:fontRef>
          </p:style>
          <p:txBody>
            <a:bodyPr wrap="none" anchor="ctr"/>
            <a:lstStyle/>
            <a:p>
              <a:pPr algn="ctr"/>
              <a:r>
                <a:rPr lang="zh-CN" altLang="en-US" sz="1400" dirty="0" smtClean="0">
                  <a:solidFill>
                    <a:srgbClr val="0A1738"/>
                  </a:solidFill>
                  <a:latin typeface="+mn-ea"/>
                  <a:ea typeface="+mn-ea"/>
                </a:rPr>
                <a:t>服务器</a:t>
              </a:r>
              <a:r>
                <a:rPr lang="en-US" altLang="zh-CN" sz="1400" baseline="-25000" dirty="0" smtClean="0">
                  <a:solidFill>
                    <a:srgbClr val="0A1738"/>
                  </a:solidFill>
                  <a:latin typeface="+mn-ea"/>
                  <a:ea typeface="+mn-ea"/>
                </a:rPr>
                <a:t>70</a:t>
              </a:r>
              <a:endParaRPr lang="en-US" altLang="zh-CN" sz="1400" baseline="-25000" dirty="0">
                <a:solidFill>
                  <a:srgbClr val="0A1738"/>
                </a:solidFill>
                <a:latin typeface="+mn-ea"/>
                <a:ea typeface="+mn-ea"/>
              </a:endParaRPr>
            </a:p>
          </p:txBody>
        </p:sp>
      </p:grpSp>
      <p:grpSp>
        <p:nvGrpSpPr>
          <p:cNvPr id="4" name="组合 3"/>
          <p:cNvGrpSpPr/>
          <p:nvPr/>
        </p:nvGrpSpPr>
        <p:grpSpPr>
          <a:xfrm>
            <a:off x="6024805" y="2275227"/>
            <a:ext cx="2052000" cy="1008000"/>
            <a:chOff x="4606922" y="1367229"/>
            <a:chExt cx="2340000" cy="1368000"/>
          </a:xfrm>
        </p:grpSpPr>
        <p:sp>
          <p:nvSpPr>
            <p:cNvPr id="501" name="Rectangle 132"/>
            <p:cNvSpPr>
              <a:spLocks noChangeArrowheads="1"/>
            </p:cNvSpPr>
            <p:nvPr/>
          </p:nvSpPr>
          <p:spPr bwMode="auto">
            <a:xfrm>
              <a:off x="4702167" y="2277572"/>
              <a:ext cx="2137778" cy="360000"/>
            </a:xfrm>
            <a:prstGeom prst="rect">
              <a:avLst/>
            </a:prstGeom>
            <a:solidFill>
              <a:srgbClr val="F8F8F8"/>
            </a:solidFill>
            <a:ln w="9525">
              <a:solidFill>
                <a:schemeClr val="tx1"/>
              </a:solidFill>
              <a:miter lim="800000"/>
              <a:headEnd/>
              <a:tailEnd/>
            </a:ln>
            <a:effectLst/>
          </p:spPr>
          <p:txBody>
            <a:bodyPr wrap="none" anchor="b"/>
            <a:lstStyle/>
            <a:p>
              <a:pPr algn="ctr" eaLnBrk="1" hangingPunct="1"/>
              <a:endParaRPr lang="en-US" altLang="zh-CN" sz="1200" baseline="-25000" dirty="0">
                <a:solidFill>
                  <a:srgbClr val="0A1738"/>
                </a:solidFill>
                <a:latin typeface="+mn-ea"/>
              </a:endParaRPr>
            </a:p>
          </p:txBody>
        </p:sp>
        <p:grpSp>
          <p:nvGrpSpPr>
            <p:cNvPr id="502" name="Group 211"/>
            <p:cNvGrpSpPr/>
            <p:nvPr/>
          </p:nvGrpSpPr>
          <p:grpSpPr>
            <a:xfrm>
              <a:off x="5632110" y="2466736"/>
              <a:ext cx="280263" cy="84455"/>
              <a:chOff x="7825457" y="5082630"/>
              <a:chExt cx="174625" cy="150812"/>
            </a:xfrm>
          </p:grpSpPr>
          <p:sp>
            <p:nvSpPr>
              <p:cNvPr id="527" name="AutoShape 136"/>
              <p:cNvSpPr>
                <a:spLocks noChangeArrowheads="1"/>
              </p:cNvSpPr>
              <p:nvPr/>
            </p:nvSpPr>
            <p:spPr bwMode="auto">
              <a:xfrm>
                <a:off x="7825457" y="5082630"/>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528" name="AutoShape 137"/>
              <p:cNvSpPr>
                <a:spLocks noChangeArrowheads="1"/>
              </p:cNvSpPr>
              <p:nvPr/>
            </p:nvSpPr>
            <p:spPr bwMode="auto">
              <a:xfrm>
                <a:off x="7911182" y="5082630"/>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503" name="Group 210"/>
            <p:cNvGrpSpPr/>
            <p:nvPr/>
          </p:nvGrpSpPr>
          <p:grpSpPr>
            <a:xfrm>
              <a:off x="6025742" y="2466736"/>
              <a:ext cx="282810" cy="84455"/>
              <a:chOff x="8087395" y="5082630"/>
              <a:chExt cx="176212" cy="150812"/>
            </a:xfrm>
          </p:grpSpPr>
          <p:sp>
            <p:nvSpPr>
              <p:cNvPr id="525" name="AutoShape 138"/>
              <p:cNvSpPr>
                <a:spLocks noChangeArrowheads="1"/>
              </p:cNvSpPr>
              <p:nvPr/>
            </p:nvSpPr>
            <p:spPr bwMode="auto">
              <a:xfrm>
                <a:off x="8087395" y="5082630"/>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526" name="AutoShape 139"/>
              <p:cNvSpPr>
                <a:spLocks noChangeArrowheads="1"/>
              </p:cNvSpPr>
              <p:nvPr/>
            </p:nvSpPr>
            <p:spPr bwMode="auto">
              <a:xfrm>
                <a:off x="8174707" y="5082630"/>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504" name="Group 219"/>
            <p:cNvGrpSpPr/>
            <p:nvPr/>
          </p:nvGrpSpPr>
          <p:grpSpPr>
            <a:xfrm>
              <a:off x="4844846" y="2466736"/>
              <a:ext cx="277716" cy="84455"/>
              <a:chOff x="7301582" y="5082630"/>
              <a:chExt cx="173038" cy="150812"/>
            </a:xfrm>
          </p:grpSpPr>
          <p:sp>
            <p:nvSpPr>
              <p:cNvPr id="523" name="AutoShape 232"/>
              <p:cNvSpPr>
                <a:spLocks noChangeArrowheads="1"/>
              </p:cNvSpPr>
              <p:nvPr/>
            </p:nvSpPr>
            <p:spPr bwMode="auto">
              <a:xfrm>
                <a:off x="7301582" y="5082630"/>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524" name="AutoShape 233"/>
              <p:cNvSpPr>
                <a:spLocks noChangeArrowheads="1"/>
              </p:cNvSpPr>
              <p:nvPr/>
            </p:nvSpPr>
            <p:spPr bwMode="auto">
              <a:xfrm>
                <a:off x="7388895" y="5082630"/>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505" name="Group 218"/>
            <p:cNvGrpSpPr/>
            <p:nvPr/>
          </p:nvGrpSpPr>
          <p:grpSpPr>
            <a:xfrm>
              <a:off x="5235931" y="2466736"/>
              <a:ext cx="282811" cy="84455"/>
              <a:chOff x="7561932" y="5082630"/>
              <a:chExt cx="176213" cy="150812"/>
            </a:xfrm>
          </p:grpSpPr>
          <p:sp>
            <p:nvSpPr>
              <p:cNvPr id="521" name="AutoShape 234"/>
              <p:cNvSpPr>
                <a:spLocks noChangeArrowheads="1"/>
              </p:cNvSpPr>
              <p:nvPr/>
            </p:nvSpPr>
            <p:spPr bwMode="auto">
              <a:xfrm>
                <a:off x="7561932" y="5082630"/>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522" name="AutoShape 235"/>
              <p:cNvSpPr>
                <a:spLocks noChangeArrowheads="1"/>
              </p:cNvSpPr>
              <p:nvPr/>
            </p:nvSpPr>
            <p:spPr bwMode="auto">
              <a:xfrm>
                <a:off x="7650832" y="5082630"/>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sp>
          <p:nvSpPr>
            <p:cNvPr id="506" name="Rectangle 116"/>
            <p:cNvSpPr>
              <a:spLocks noChangeArrowheads="1"/>
            </p:cNvSpPr>
            <p:nvPr/>
          </p:nvSpPr>
          <p:spPr bwMode="auto">
            <a:xfrm>
              <a:off x="4702167" y="2277573"/>
              <a:ext cx="1097778" cy="126238"/>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507" name="Rectangle 117"/>
            <p:cNvSpPr>
              <a:spLocks noChangeArrowheads="1"/>
            </p:cNvSpPr>
            <p:nvPr/>
          </p:nvSpPr>
          <p:spPr bwMode="auto">
            <a:xfrm>
              <a:off x="5742166" y="2277573"/>
              <a:ext cx="1097778" cy="126238"/>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508" name="Rectangle 152"/>
            <p:cNvSpPr/>
            <p:nvPr/>
          </p:nvSpPr>
          <p:spPr bwMode="auto">
            <a:xfrm>
              <a:off x="4606922" y="1367229"/>
              <a:ext cx="2340000" cy="1368000"/>
            </a:xfrm>
            <a:prstGeom prst="rect">
              <a:avLst/>
            </a:prstGeom>
            <a:noFill/>
            <a:ln w="9525" cap="flat" cmpd="sng" algn="ctr">
              <a:solidFill>
                <a:schemeClr val="bg2">
                  <a:lumMod val="10000"/>
                </a:schemeClr>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509" name="Rectangle 3"/>
            <p:cNvSpPr>
              <a:spLocks noChangeArrowheads="1"/>
            </p:cNvSpPr>
            <p:nvPr/>
          </p:nvSpPr>
          <p:spPr bwMode="auto">
            <a:xfrm>
              <a:off x="4702165" y="1469374"/>
              <a:ext cx="2137778" cy="688221"/>
            </a:xfrm>
            <a:prstGeom prst="rect">
              <a:avLst/>
            </a:prstGeom>
            <a:solidFill>
              <a:srgbClr val="F8F8F8"/>
            </a:solidFill>
            <a:ln w="9525">
              <a:solidFill>
                <a:schemeClr val="tx1"/>
              </a:solidFill>
              <a:miter lim="800000"/>
              <a:headEnd/>
              <a:tailEnd/>
            </a:ln>
            <a:effectLst/>
          </p:spPr>
          <p:txBody>
            <a:bodyPr wrap="none" anchor="ctr"/>
            <a:lstStyle/>
            <a:p>
              <a:pPr algn="ctr" eaLnBrk="1" hangingPunct="1"/>
              <a:endParaRPr lang="en-US" altLang="zh-CN" sz="1400" baseline="-25000" dirty="0">
                <a:solidFill>
                  <a:srgbClr val="0A1738"/>
                </a:solidFill>
                <a:latin typeface="+mn-ea"/>
              </a:endParaRPr>
            </a:p>
          </p:txBody>
        </p:sp>
        <p:sp>
          <p:nvSpPr>
            <p:cNvPr id="510" name="Rectangle 116"/>
            <p:cNvSpPr>
              <a:spLocks noChangeArrowheads="1"/>
            </p:cNvSpPr>
            <p:nvPr/>
          </p:nvSpPr>
          <p:spPr bwMode="auto">
            <a:xfrm>
              <a:off x="4702167" y="2031357"/>
              <a:ext cx="1097778" cy="126238"/>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511" name="Rectangle 117"/>
            <p:cNvSpPr>
              <a:spLocks noChangeArrowheads="1"/>
            </p:cNvSpPr>
            <p:nvPr/>
          </p:nvSpPr>
          <p:spPr bwMode="auto">
            <a:xfrm>
              <a:off x="5742164" y="2031357"/>
              <a:ext cx="1097778" cy="126238"/>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512" name="Rectangle 191"/>
            <p:cNvSpPr/>
            <p:nvPr/>
          </p:nvSpPr>
          <p:spPr>
            <a:xfrm>
              <a:off x="4702166" y="1469374"/>
              <a:ext cx="2137780" cy="523220"/>
            </a:xfrm>
            <a:prstGeom prst="rect">
              <a:avLst/>
            </a:prstGeom>
          </p:spPr>
          <p:txBody>
            <a:bodyPr wrap="square" anchor="ctr">
              <a:spAutoFit/>
            </a:bodyPr>
            <a:lstStyle/>
            <a:p>
              <a:pPr algn="ctr"/>
              <a:r>
                <a:rPr lang="en-US" altLang="zh-CN" sz="1400" dirty="0" smtClean="0">
                  <a:solidFill>
                    <a:srgbClr val="0A1738"/>
                  </a:solidFill>
                  <a:latin typeface="+mn-ea"/>
                </a:rPr>
                <a:t>Name &amp; JobTracker Node (Secondary </a:t>
              </a:r>
              <a:r>
                <a:rPr lang="en-US" altLang="zh-CN" sz="1400" dirty="0">
                  <a:solidFill>
                    <a:srgbClr val="0A1738"/>
                  </a:solidFill>
                  <a:latin typeface="+mn-ea"/>
                </a:rPr>
                <a:t>)</a:t>
              </a:r>
              <a:endParaRPr lang="en-US" altLang="zh-CN" sz="1400" baseline="-25000" dirty="0">
                <a:solidFill>
                  <a:srgbClr val="0A1738"/>
                </a:solidFill>
                <a:latin typeface="+mn-ea"/>
              </a:endParaRPr>
            </a:p>
          </p:txBody>
        </p:sp>
        <p:grpSp>
          <p:nvGrpSpPr>
            <p:cNvPr id="513" name="Group 192"/>
            <p:cNvGrpSpPr/>
            <p:nvPr/>
          </p:nvGrpSpPr>
          <p:grpSpPr>
            <a:xfrm>
              <a:off x="5164389" y="2162348"/>
              <a:ext cx="1155556" cy="120973"/>
              <a:chOff x="1075860" y="4346640"/>
              <a:chExt cx="562238" cy="378504"/>
            </a:xfrm>
          </p:grpSpPr>
          <p:sp>
            <p:nvSpPr>
              <p:cNvPr id="517" name="Line 408"/>
              <p:cNvSpPr>
                <a:spLocks noChangeShapeType="1"/>
              </p:cNvSpPr>
              <p:nvPr/>
            </p:nvSpPr>
            <p:spPr bwMode="auto">
              <a:xfrm>
                <a:off x="1171514" y="4346640"/>
                <a:ext cx="360039" cy="378504"/>
              </a:xfrm>
              <a:prstGeom prst="line">
                <a:avLst/>
              </a:prstGeom>
              <a:noFill/>
              <a:ln w="9525">
                <a:solidFill>
                  <a:schemeClr val="tx1"/>
                </a:solidFill>
                <a:round/>
                <a:headEnd type="oval" w="med" len="med"/>
                <a:tailEnd type="oval" w="med" len="med"/>
              </a:ln>
              <a:effectLst/>
            </p:spPr>
            <p:txBody>
              <a:bodyPr/>
              <a:lstStyle/>
              <a:p>
                <a:endParaRPr lang="en-US"/>
              </a:p>
            </p:txBody>
          </p:sp>
          <p:cxnSp>
            <p:nvCxnSpPr>
              <p:cNvPr id="518" name="Straight Connector 194"/>
              <p:cNvCxnSpPr/>
              <p:nvPr/>
            </p:nvCxnSpPr>
            <p:spPr bwMode="auto">
              <a:xfrm>
                <a:off x="1075860" y="4346640"/>
                <a:ext cx="0"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19" name="Straight Connector 197"/>
              <p:cNvCxnSpPr/>
              <p:nvPr/>
            </p:nvCxnSpPr>
            <p:spPr bwMode="auto">
              <a:xfrm>
                <a:off x="1638097" y="4346640"/>
                <a:ext cx="1"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20" name="Line 408"/>
              <p:cNvSpPr>
                <a:spLocks noChangeShapeType="1"/>
              </p:cNvSpPr>
              <p:nvPr/>
            </p:nvSpPr>
            <p:spPr bwMode="auto">
              <a:xfrm flipV="1">
                <a:off x="1171514" y="4346640"/>
                <a:ext cx="360040" cy="360040"/>
              </a:xfrm>
              <a:prstGeom prst="line">
                <a:avLst/>
              </a:prstGeom>
              <a:noFill/>
              <a:ln w="9525">
                <a:solidFill>
                  <a:schemeClr val="tx1"/>
                </a:solidFill>
                <a:round/>
                <a:headEnd type="oval" w="med" len="med"/>
                <a:tailEnd type="oval" w="med" len="med"/>
              </a:ln>
              <a:effectLst/>
            </p:spPr>
            <p:txBody>
              <a:bodyPr/>
              <a:lstStyle/>
              <a:p>
                <a:endParaRPr lang="en-US"/>
              </a:p>
            </p:txBody>
          </p:sp>
        </p:grpSp>
        <p:grpSp>
          <p:nvGrpSpPr>
            <p:cNvPr id="514" name="Group 209"/>
            <p:cNvGrpSpPr/>
            <p:nvPr/>
          </p:nvGrpSpPr>
          <p:grpSpPr>
            <a:xfrm>
              <a:off x="6421919" y="2466736"/>
              <a:ext cx="282810" cy="84455"/>
              <a:chOff x="8356228" y="5082630"/>
              <a:chExt cx="176212" cy="150812"/>
            </a:xfrm>
          </p:grpSpPr>
          <p:sp>
            <p:nvSpPr>
              <p:cNvPr id="515" name="AutoShape 138"/>
              <p:cNvSpPr>
                <a:spLocks noChangeArrowheads="1"/>
              </p:cNvSpPr>
              <p:nvPr/>
            </p:nvSpPr>
            <p:spPr bwMode="auto">
              <a:xfrm>
                <a:off x="8356228" y="5082630"/>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516" name="AutoShape 139"/>
              <p:cNvSpPr>
                <a:spLocks noChangeArrowheads="1"/>
              </p:cNvSpPr>
              <p:nvPr/>
            </p:nvSpPr>
            <p:spPr bwMode="auto">
              <a:xfrm>
                <a:off x="8443540" y="5082630"/>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grpSp>
        <p:nvGrpSpPr>
          <p:cNvPr id="592" name="组合 591"/>
          <p:cNvGrpSpPr/>
          <p:nvPr/>
        </p:nvGrpSpPr>
        <p:grpSpPr>
          <a:xfrm>
            <a:off x="3526757" y="2275227"/>
            <a:ext cx="2052000" cy="1008000"/>
            <a:chOff x="2050400" y="2087559"/>
            <a:chExt cx="2340000" cy="1008000"/>
          </a:xfrm>
        </p:grpSpPr>
        <p:sp>
          <p:nvSpPr>
            <p:cNvPr id="531" name="Rectangle 132"/>
            <p:cNvSpPr>
              <a:spLocks noChangeArrowheads="1"/>
            </p:cNvSpPr>
            <p:nvPr/>
          </p:nvSpPr>
          <p:spPr bwMode="auto">
            <a:xfrm>
              <a:off x="2156702" y="2628284"/>
              <a:ext cx="2137778" cy="360000"/>
            </a:xfrm>
            <a:prstGeom prst="rect">
              <a:avLst/>
            </a:prstGeom>
            <a:solidFill>
              <a:srgbClr val="F8F8F8"/>
            </a:solidFill>
            <a:ln w="9525">
              <a:solidFill>
                <a:schemeClr val="tx1"/>
              </a:solidFill>
              <a:miter lim="800000"/>
              <a:headEnd/>
              <a:tailEnd/>
            </a:ln>
            <a:effectLst/>
          </p:spPr>
          <p:txBody>
            <a:bodyPr wrap="none" anchor="b"/>
            <a:lstStyle/>
            <a:p>
              <a:pPr algn="ctr" eaLnBrk="1" hangingPunct="1"/>
              <a:endParaRPr lang="en-US" altLang="zh-CN" sz="1200" baseline="-25000" dirty="0">
                <a:solidFill>
                  <a:srgbClr val="0A1738"/>
                </a:solidFill>
                <a:latin typeface="+mn-ea"/>
              </a:endParaRPr>
            </a:p>
          </p:txBody>
        </p:sp>
        <p:grpSp>
          <p:nvGrpSpPr>
            <p:cNvPr id="532" name="Group 211"/>
            <p:cNvGrpSpPr/>
            <p:nvPr/>
          </p:nvGrpSpPr>
          <p:grpSpPr>
            <a:xfrm>
              <a:off x="3086645" y="2817448"/>
              <a:ext cx="280263" cy="84455"/>
              <a:chOff x="7825457" y="5082630"/>
              <a:chExt cx="174625" cy="150812"/>
            </a:xfrm>
          </p:grpSpPr>
          <p:sp>
            <p:nvSpPr>
              <p:cNvPr id="557" name="AutoShape 136"/>
              <p:cNvSpPr>
                <a:spLocks noChangeArrowheads="1"/>
              </p:cNvSpPr>
              <p:nvPr/>
            </p:nvSpPr>
            <p:spPr bwMode="auto">
              <a:xfrm>
                <a:off x="7825457" y="5082630"/>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558" name="AutoShape 137"/>
              <p:cNvSpPr>
                <a:spLocks noChangeArrowheads="1"/>
              </p:cNvSpPr>
              <p:nvPr/>
            </p:nvSpPr>
            <p:spPr bwMode="auto">
              <a:xfrm>
                <a:off x="7911182" y="5082630"/>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533" name="Group 210"/>
            <p:cNvGrpSpPr/>
            <p:nvPr/>
          </p:nvGrpSpPr>
          <p:grpSpPr>
            <a:xfrm>
              <a:off x="3480277" y="2817448"/>
              <a:ext cx="282810" cy="84455"/>
              <a:chOff x="8087395" y="5082630"/>
              <a:chExt cx="176212" cy="150812"/>
            </a:xfrm>
          </p:grpSpPr>
          <p:sp>
            <p:nvSpPr>
              <p:cNvPr id="555" name="AutoShape 138"/>
              <p:cNvSpPr>
                <a:spLocks noChangeArrowheads="1"/>
              </p:cNvSpPr>
              <p:nvPr/>
            </p:nvSpPr>
            <p:spPr bwMode="auto">
              <a:xfrm>
                <a:off x="8087395" y="5082630"/>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556" name="AutoShape 139"/>
              <p:cNvSpPr>
                <a:spLocks noChangeArrowheads="1"/>
              </p:cNvSpPr>
              <p:nvPr/>
            </p:nvSpPr>
            <p:spPr bwMode="auto">
              <a:xfrm>
                <a:off x="8174707" y="5082630"/>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534" name="Group 219"/>
            <p:cNvGrpSpPr/>
            <p:nvPr/>
          </p:nvGrpSpPr>
          <p:grpSpPr>
            <a:xfrm>
              <a:off x="2299381" y="2817448"/>
              <a:ext cx="277716" cy="84455"/>
              <a:chOff x="7301582" y="5082630"/>
              <a:chExt cx="173038" cy="150812"/>
            </a:xfrm>
          </p:grpSpPr>
          <p:sp>
            <p:nvSpPr>
              <p:cNvPr id="553" name="AutoShape 232"/>
              <p:cNvSpPr>
                <a:spLocks noChangeArrowheads="1"/>
              </p:cNvSpPr>
              <p:nvPr/>
            </p:nvSpPr>
            <p:spPr bwMode="auto">
              <a:xfrm>
                <a:off x="7301582" y="5082630"/>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554" name="AutoShape 233"/>
              <p:cNvSpPr>
                <a:spLocks noChangeArrowheads="1"/>
              </p:cNvSpPr>
              <p:nvPr/>
            </p:nvSpPr>
            <p:spPr bwMode="auto">
              <a:xfrm>
                <a:off x="7388895" y="5082630"/>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535" name="Group 218"/>
            <p:cNvGrpSpPr/>
            <p:nvPr/>
          </p:nvGrpSpPr>
          <p:grpSpPr>
            <a:xfrm>
              <a:off x="2690466" y="2817448"/>
              <a:ext cx="282811" cy="84455"/>
              <a:chOff x="7561932" y="5082630"/>
              <a:chExt cx="176213" cy="150812"/>
            </a:xfrm>
          </p:grpSpPr>
          <p:sp>
            <p:nvSpPr>
              <p:cNvPr id="551" name="AutoShape 234"/>
              <p:cNvSpPr>
                <a:spLocks noChangeArrowheads="1"/>
              </p:cNvSpPr>
              <p:nvPr/>
            </p:nvSpPr>
            <p:spPr bwMode="auto">
              <a:xfrm>
                <a:off x="7561932" y="5082630"/>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552" name="AutoShape 235"/>
              <p:cNvSpPr>
                <a:spLocks noChangeArrowheads="1"/>
              </p:cNvSpPr>
              <p:nvPr/>
            </p:nvSpPr>
            <p:spPr bwMode="auto">
              <a:xfrm>
                <a:off x="7650832" y="5082630"/>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sp>
          <p:nvSpPr>
            <p:cNvPr id="536" name="Rectangle 116"/>
            <p:cNvSpPr>
              <a:spLocks noChangeArrowheads="1"/>
            </p:cNvSpPr>
            <p:nvPr/>
          </p:nvSpPr>
          <p:spPr bwMode="auto">
            <a:xfrm>
              <a:off x="2137055" y="2628285"/>
              <a:ext cx="1097778" cy="126238"/>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537" name="Rectangle 117"/>
            <p:cNvSpPr>
              <a:spLocks noChangeArrowheads="1"/>
            </p:cNvSpPr>
            <p:nvPr/>
          </p:nvSpPr>
          <p:spPr bwMode="auto">
            <a:xfrm>
              <a:off x="3196701" y="2628285"/>
              <a:ext cx="1097778" cy="126238"/>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538" name="Rectangle 152"/>
            <p:cNvSpPr/>
            <p:nvPr/>
          </p:nvSpPr>
          <p:spPr bwMode="auto">
            <a:xfrm>
              <a:off x="2050400" y="2087559"/>
              <a:ext cx="2340000" cy="1008000"/>
            </a:xfrm>
            <a:prstGeom prst="rect">
              <a:avLst/>
            </a:prstGeom>
            <a:noFill/>
            <a:ln w="9525" cap="flat" cmpd="sng" algn="ctr">
              <a:solidFill>
                <a:schemeClr val="bg2">
                  <a:lumMod val="10000"/>
                </a:schemeClr>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539" name="Rectangle 3"/>
            <p:cNvSpPr>
              <a:spLocks noChangeArrowheads="1"/>
            </p:cNvSpPr>
            <p:nvPr/>
          </p:nvSpPr>
          <p:spPr bwMode="auto">
            <a:xfrm>
              <a:off x="2156700" y="2150139"/>
              <a:ext cx="2137778" cy="358167"/>
            </a:xfrm>
            <a:prstGeom prst="rect">
              <a:avLst/>
            </a:prstGeom>
            <a:solidFill>
              <a:srgbClr val="F8F8F8"/>
            </a:solidFill>
            <a:ln w="9525">
              <a:solidFill>
                <a:schemeClr val="tx1"/>
              </a:solidFill>
              <a:miter lim="800000"/>
              <a:headEnd/>
              <a:tailEnd/>
            </a:ln>
            <a:effectLst/>
          </p:spPr>
          <p:txBody>
            <a:bodyPr wrap="none" anchor="ctr"/>
            <a:lstStyle/>
            <a:p>
              <a:pPr algn="ctr" eaLnBrk="1" hangingPunct="1"/>
              <a:endParaRPr lang="en-US" altLang="zh-CN" sz="1400" baseline="-25000" dirty="0">
                <a:solidFill>
                  <a:srgbClr val="0A1738"/>
                </a:solidFill>
                <a:latin typeface="+mn-ea"/>
              </a:endParaRPr>
            </a:p>
          </p:txBody>
        </p:sp>
        <p:sp>
          <p:nvSpPr>
            <p:cNvPr id="540" name="Rectangle 116"/>
            <p:cNvSpPr>
              <a:spLocks noChangeArrowheads="1"/>
            </p:cNvSpPr>
            <p:nvPr/>
          </p:nvSpPr>
          <p:spPr bwMode="auto">
            <a:xfrm>
              <a:off x="2156702" y="2382069"/>
              <a:ext cx="1097778" cy="126238"/>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541" name="Rectangle 117"/>
            <p:cNvSpPr>
              <a:spLocks noChangeArrowheads="1"/>
            </p:cNvSpPr>
            <p:nvPr/>
          </p:nvSpPr>
          <p:spPr bwMode="auto">
            <a:xfrm>
              <a:off x="3196699" y="2382069"/>
              <a:ext cx="1097778" cy="126238"/>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542" name="Rectangle 191"/>
            <p:cNvSpPr/>
            <p:nvPr/>
          </p:nvSpPr>
          <p:spPr>
            <a:xfrm>
              <a:off x="2137054" y="2097282"/>
              <a:ext cx="2253346" cy="307777"/>
            </a:xfrm>
            <a:prstGeom prst="rect">
              <a:avLst/>
            </a:prstGeom>
          </p:spPr>
          <p:txBody>
            <a:bodyPr wrap="square" anchor="ctr">
              <a:spAutoFit/>
            </a:bodyPr>
            <a:lstStyle/>
            <a:p>
              <a:pPr algn="ctr"/>
              <a:r>
                <a:rPr lang="en-US" altLang="zh-CN" sz="1400" dirty="0" smtClean="0">
                  <a:solidFill>
                    <a:srgbClr val="0A1738"/>
                  </a:solidFill>
                  <a:latin typeface="+mn-ea"/>
                </a:rPr>
                <a:t>Name Node</a:t>
              </a:r>
              <a:endParaRPr lang="en-US" altLang="zh-CN" sz="1400" baseline="-25000" dirty="0">
                <a:solidFill>
                  <a:srgbClr val="0A1738"/>
                </a:solidFill>
                <a:latin typeface="+mn-ea"/>
              </a:endParaRPr>
            </a:p>
          </p:txBody>
        </p:sp>
        <p:grpSp>
          <p:nvGrpSpPr>
            <p:cNvPr id="543" name="Group 192"/>
            <p:cNvGrpSpPr/>
            <p:nvPr/>
          </p:nvGrpSpPr>
          <p:grpSpPr>
            <a:xfrm>
              <a:off x="2618924" y="2513060"/>
              <a:ext cx="1155556" cy="120973"/>
              <a:chOff x="1075860" y="4346640"/>
              <a:chExt cx="562238" cy="378504"/>
            </a:xfrm>
          </p:grpSpPr>
          <p:sp>
            <p:nvSpPr>
              <p:cNvPr id="547" name="Line 408"/>
              <p:cNvSpPr>
                <a:spLocks noChangeShapeType="1"/>
              </p:cNvSpPr>
              <p:nvPr/>
            </p:nvSpPr>
            <p:spPr bwMode="auto">
              <a:xfrm>
                <a:off x="1171514" y="4346640"/>
                <a:ext cx="360039" cy="378504"/>
              </a:xfrm>
              <a:prstGeom prst="line">
                <a:avLst/>
              </a:prstGeom>
              <a:noFill/>
              <a:ln w="9525">
                <a:solidFill>
                  <a:schemeClr val="tx1"/>
                </a:solidFill>
                <a:round/>
                <a:headEnd type="oval" w="med" len="med"/>
                <a:tailEnd type="oval" w="med" len="med"/>
              </a:ln>
              <a:effectLst/>
            </p:spPr>
            <p:txBody>
              <a:bodyPr/>
              <a:lstStyle/>
              <a:p>
                <a:endParaRPr lang="en-US"/>
              </a:p>
            </p:txBody>
          </p:sp>
          <p:cxnSp>
            <p:nvCxnSpPr>
              <p:cNvPr id="548" name="Straight Connector 194"/>
              <p:cNvCxnSpPr/>
              <p:nvPr/>
            </p:nvCxnSpPr>
            <p:spPr bwMode="auto">
              <a:xfrm>
                <a:off x="1075860" y="4346640"/>
                <a:ext cx="0"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49" name="Straight Connector 197"/>
              <p:cNvCxnSpPr/>
              <p:nvPr/>
            </p:nvCxnSpPr>
            <p:spPr bwMode="auto">
              <a:xfrm>
                <a:off x="1638097" y="4346640"/>
                <a:ext cx="1"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50" name="Line 408"/>
              <p:cNvSpPr>
                <a:spLocks noChangeShapeType="1"/>
              </p:cNvSpPr>
              <p:nvPr/>
            </p:nvSpPr>
            <p:spPr bwMode="auto">
              <a:xfrm flipV="1">
                <a:off x="1171514" y="4346640"/>
                <a:ext cx="360040" cy="360040"/>
              </a:xfrm>
              <a:prstGeom prst="line">
                <a:avLst/>
              </a:prstGeom>
              <a:noFill/>
              <a:ln w="9525">
                <a:solidFill>
                  <a:schemeClr val="tx1"/>
                </a:solidFill>
                <a:round/>
                <a:headEnd type="oval" w="med" len="med"/>
                <a:tailEnd type="oval" w="med" len="med"/>
              </a:ln>
              <a:effectLst/>
            </p:spPr>
            <p:txBody>
              <a:bodyPr/>
              <a:lstStyle/>
              <a:p>
                <a:endParaRPr lang="en-US"/>
              </a:p>
            </p:txBody>
          </p:sp>
        </p:grpSp>
        <p:grpSp>
          <p:nvGrpSpPr>
            <p:cNvPr id="544" name="Group 209"/>
            <p:cNvGrpSpPr/>
            <p:nvPr/>
          </p:nvGrpSpPr>
          <p:grpSpPr>
            <a:xfrm>
              <a:off x="3876454" y="2817448"/>
              <a:ext cx="282810" cy="84455"/>
              <a:chOff x="8356228" y="5082630"/>
              <a:chExt cx="176212" cy="150812"/>
            </a:xfrm>
          </p:grpSpPr>
          <p:sp>
            <p:nvSpPr>
              <p:cNvPr id="545" name="AutoShape 138"/>
              <p:cNvSpPr>
                <a:spLocks noChangeArrowheads="1"/>
              </p:cNvSpPr>
              <p:nvPr/>
            </p:nvSpPr>
            <p:spPr bwMode="auto">
              <a:xfrm>
                <a:off x="8356228" y="5082630"/>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546" name="AutoShape 139"/>
              <p:cNvSpPr>
                <a:spLocks noChangeArrowheads="1"/>
              </p:cNvSpPr>
              <p:nvPr/>
            </p:nvSpPr>
            <p:spPr bwMode="auto">
              <a:xfrm>
                <a:off x="8443540" y="5082630"/>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sp>
        <p:nvSpPr>
          <p:cNvPr id="282" name="Line 543"/>
          <p:cNvSpPr>
            <a:spLocks noChangeShapeType="1"/>
          </p:cNvSpPr>
          <p:nvPr/>
        </p:nvSpPr>
        <p:spPr bwMode="auto">
          <a:xfrm>
            <a:off x="9674720" y="3283227"/>
            <a:ext cx="0" cy="304800"/>
          </a:xfrm>
          <a:prstGeom prst="line">
            <a:avLst/>
          </a:prstGeom>
          <a:noFill/>
          <a:ln w="38100">
            <a:solidFill>
              <a:schemeClr val="tx1"/>
            </a:solidFill>
            <a:round/>
            <a:headEnd/>
            <a:tailEnd/>
          </a:ln>
          <a:effectLst/>
        </p:spPr>
        <p:txBody>
          <a:bodyPr/>
          <a:lstStyle/>
          <a:p>
            <a:endParaRPr lang="en-US"/>
          </a:p>
        </p:txBody>
      </p:sp>
      <p:grpSp>
        <p:nvGrpSpPr>
          <p:cNvPr id="594" name="组合 593"/>
          <p:cNvGrpSpPr/>
          <p:nvPr/>
        </p:nvGrpSpPr>
        <p:grpSpPr>
          <a:xfrm>
            <a:off x="8569694" y="2275227"/>
            <a:ext cx="2088000" cy="1008000"/>
            <a:chOff x="7093133" y="2087559"/>
            <a:chExt cx="2381053" cy="974345"/>
          </a:xfrm>
        </p:grpSpPr>
        <p:sp>
          <p:nvSpPr>
            <p:cNvPr id="560" name="Rectangle 132"/>
            <p:cNvSpPr>
              <a:spLocks noChangeArrowheads="1"/>
            </p:cNvSpPr>
            <p:nvPr/>
          </p:nvSpPr>
          <p:spPr bwMode="auto">
            <a:xfrm>
              <a:off x="7199435" y="2628746"/>
              <a:ext cx="2137778" cy="360000"/>
            </a:xfrm>
            <a:prstGeom prst="rect">
              <a:avLst/>
            </a:prstGeom>
            <a:solidFill>
              <a:srgbClr val="F8F8F8"/>
            </a:solidFill>
            <a:ln w="9525">
              <a:solidFill>
                <a:schemeClr val="tx1"/>
              </a:solidFill>
              <a:miter lim="800000"/>
              <a:headEnd/>
              <a:tailEnd/>
            </a:ln>
            <a:effectLst/>
          </p:spPr>
          <p:txBody>
            <a:bodyPr wrap="none" anchor="b"/>
            <a:lstStyle/>
            <a:p>
              <a:pPr algn="ctr" eaLnBrk="1" hangingPunct="1"/>
              <a:endParaRPr lang="en-US" altLang="zh-CN" sz="1200" baseline="-25000" dirty="0">
                <a:solidFill>
                  <a:srgbClr val="0A1738"/>
                </a:solidFill>
                <a:latin typeface="+mn-ea"/>
              </a:endParaRPr>
            </a:p>
          </p:txBody>
        </p:sp>
        <p:grpSp>
          <p:nvGrpSpPr>
            <p:cNvPr id="561" name="Group 211"/>
            <p:cNvGrpSpPr/>
            <p:nvPr/>
          </p:nvGrpSpPr>
          <p:grpSpPr>
            <a:xfrm>
              <a:off x="8129378" y="2817910"/>
              <a:ext cx="280263" cy="84455"/>
              <a:chOff x="7825457" y="5082630"/>
              <a:chExt cx="174625" cy="150812"/>
            </a:xfrm>
          </p:grpSpPr>
          <p:sp>
            <p:nvSpPr>
              <p:cNvPr id="586" name="AutoShape 136"/>
              <p:cNvSpPr>
                <a:spLocks noChangeArrowheads="1"/>
              </p:cNvSpPr>
              <p:nvPr/>
            </p:nvSpPr>
            <p:spPr bwMode="auto">
              <a:xfrm>
                <a:off x="7825457" y="5082630"/>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sp>
            <p:nvSpPr>
              <p:cNvPr id="587" name="AutoShape 137"/>
              <p:cNvSpPr>
                <a:spLocks noChangeArrowheads="1"/>
              </p:cNvSpPr>
              <p:nvPr/>
            </p:nvSpPr>
            <p:spPr bwMode="auto">
              <a:xfrm>
                <a:off x="7911182" y="5082630"/>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562" name="Group 210"/>
            <p:cNvGrpSpPr/>
            <p:nvPr/>
          </p:nvGrpSpPr>
          <p:grpSpPr>
            <a:xfrm>
              <a:off x="8523010" y="2817910"/>
              <a:ext cx="282810" cy="84455"/>
              <a:chOff x="8087395" y="5082630"/>
              <a:chExt cx="176212" cy="150812"/>
            </a:xfrm>
          </p:grpSpPr>
          <p:sp>
            <p:nvSpPr>
              <p:cNvPr id="584" name="AutoShape 138"/>
              <p:cNvSpPr>
                <a:spLocks noChangeArrowheads="1"/>
              </p:cNvSpPr>
              <p:nvPr/>
            </p:nvSpPr>
            <p:spPr bwMode="auto">
              <a:xfrm>
                <a:off x="8087395" y="5082630"/>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585" name="AutoShape 139"/>
              <p:cNvSpPr>
                <a:spLocks noChangeArrowheads="1"/>
              </p:cNvSpPr>
              <p:nvPr/>
            </p:nvSpPr>
            <p:spPr bwMode="auto">
              <a:xfrm>
                <a:off x="8174707" y="5082630"/>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nvGrpSpPr>
            <p:cNvPr id="563" name="Group 219"/>
            <p:cNvGrpSpPr/>
            <p:nvPr/>
          </p:nvGrpSpPr>
          <p:grpSpPr>
            <a:xfrm>
              <a:off x="7342114" y="2817910"/>
              <a:ext cx="277716" cy="84455"/>
              <a:chOff x="7301582" y="5082630"/>
              <a:chExt cx="173038" cy="150812"/>
            </a:xfrm>
          </p:grpSpPr>
          <p:sp>
            <p:nvSpPr>
              <p:cNvPr id="582" name="AutoShape 232"/>
              <p:cNvSpPr>
                <a:spLocks noChangeArrowheads="1"/>
              </p:cNvSpPr>
              <p:nvPr/>
            </p:nvSpPr>
            <p:spPr bwMode="auto">
              <a:xfrm>
                <a:off x="7301582" y="5082630"/>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sp>
            <p:nvSpPr>
              <p:cNvPr id="583" name="AutoShape 233"/>
              <p:cNvSpPr>
                <a:spLocks noChangeArrowheads="1"/>
              </p:cNvSpPr>
              <p:nvPr/>
            </p:nvSpPr>
            <p:spPr bwMode="auto">
              <a:xfrm>
                <a:off x="7388895" y="5082630"/>
                <a:ext cx="85725" cy="150812"/>
              </a:xfrm>
              <a:prstGeom prst="can">
                <a:avLst>
                  <a:gd name="adj" fmla="val 43981"/>
                </a:avLst>
              </a:prstGeom>
              <a:solidFill>
                <a:schemeClr val="bg1"/>
              </a:solidFill>
              <a:ln w="9525">
                <a:solidFill>
                  <a:schemeClr val="tx1"/>
                </a:solidFill>
                <a:round/>
                <a:headEnd/>
                <a:tailEnd/>
              </a:ln>
              <a:effectLst/>
            </p:spPr>
            <p:txBody>
              <a:bodyPr wrap="none" anchor="ctr"/>
              <a:lstStyle/>
              <a:p>
                <a:endParaRPr lang="en-US"/>
              </a:p>
            </p:txBody>
          </p:sp>
        </p:grpSp>
        <p:grpSp>
          <p:nvGrpSpPr>
            <p:cNvPr id="564" name="Group 218"/>
            <p:cNvGrpSpPr/>
            <p:nvPr/>
          </p:nvGrpSpPr>
          <p:grpSpPr>
            <a:xfrm>
              <a:off x="7733199" y="2817910"/>
              <a:ext cx="282811" cy="84455"/>
              <a:chOff x="7561932" y="5082630"/>
              <a:chExt cx="176213" cy="150812"/>
            </a:xfrm>
          </p:grpSpPr>
          <p:sp>
            <p:nvSpPr>
              <p:cNvPr id="580" name="AutoShape 234"/>
              <p:cNvSpPr>
                <a:spLocks noChangeArrowheads="1"/>
              </p:cNvSpPr>
              <p:nvPr/>
            </p:nvSpPr>
            <p:spPr bwMode="auto">
              <a:xfrm>
                <a:off x="7561932" y="5082630"/>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sp>
            <p:nvSpPr>
              <p:cNvPr id="581" name="AutoShape 235"/>
              <p:cNvSpPr>
                <a:spLocks noChangeArrowheads="1"/>
              </p:cNvSpPr>
              <p:nvPr/>
            </p:nvSpPr>
            <p:spPr bwMode="auto">
              <a:xfrm>
                <a:off x="7650832" y="5082630"/>
                <a:ext cx="87313" cy="150812"/>
              </a:xfrm>
              <a:prstGeom prst="can">
                <a:avLst>
                  <a:gd name="adj" fmla="val 43181"/>
                </a:avLst>
              </a:prstGeom>
              <a:solidFill>
                <a:schemeClr val="bg1"/>
              </a:solidFill>
              <a:ln w="9525">
                <a:solidFill>
                  <a:schemeClr val="tx1"/>
                </a:solidFill>
                <a:round/>
                <a:headEnd/>
                <a:tailEnd/>
              </a:ln>
              <a:effectLst/>
            </p:spPr>
            <p:txBody>
              <a:bodyPr wrap="none" anchor="ctr"/>
              <a:lstStyle/>
              <a:p>
                <a:endParaRPr lang="en-US"/>
              </a:p>
            </p:txBody>
          </p:sp>
        </p:grpSp>
        <p:sp>
          <p:nvSpPr>
            <p:cNvPr id="565" name="Rectangle 116"/>
            <p:cNvSpPr>
              <a:spLocks noChangeArrowheads="1"/>
            </p:cNvSpPr>
            <p:nvPr/>
          </p:nvSpPr>
          <p:spPr bwMode="auto">
            <a:xfrm>
              <a:off x="7179788" y="2628747"/>
              <a:ext cx="1097778" cy="126238"/>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566" name="Rectangle 117"/>
            <p:cNvSpPr>
              <a:spLocks noChangeArrowheads="1"/>
            </p:cNvSpPr>
            <p:nvPr/>
          </p:nvSpPr>
          <p:spPr bwMode="auto">
            <a:xfrm>
              <a:off x="8239434" y="2628747"/>
              <a:ext cx="1097778" cy="126238"/>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567" name="Rectangle 152"/>
            <p:cNvSpPr/>
            <p:nvPr/>
          </p:nvSpPr>
          <p:spPr bwMode="auto">
            <a:xfrm>
              <a:off x="7093133" y="2087559"/>
              <a:ext cx="2381053" cy="974345"/>
            </a:xfrm>
            <a:prstGeom prst="rect">
              <a:avLst/>
            </a:prstGeom>
            <a:noFill/>
            <a:ln w="9525" cap="flat" cmpd="sng" algn="ctr">
              <a:solidFill>
                <a:schemeClr val="bg2">
                  <a:lumMod val="10000"/>
                </a:schemeClr>
              </a:solidFill>
              <a:prstDash val="dash"/>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Arial" charset="0"/>
                <a:cs typeface="Arial" charset="0"/>
              </a:endParaRPr>
            </a:p>
          </p:txBody>
        </p:sp>
        <p:sp>
          <p:nvSpPr>
            <p:cNvPr id="568" name="Rectangle 3"/>
            <p:cNvSpPr>
              <a:spLocks noChangeArrowheads="1"/>
            </p:cNvSpPr>
            <p:nvPr/>
          </p:nvSpPr>
          <p:spPr bwMode="auto">
            <a:xfrm>
              <a:off x="7199433" y="2150601"/>
              <a:ext cx="2137778" cy="358167"/>
            </a:xfrm>
            <a:prstGeom prst="rect">
              <a:avLst/>
            </a:prstGeom>
            <a:solidFill>
              <a:srgbClr val="F8F8F8"/>
            </a:solidFill>
            <a:ln w="9525">
              <a:solidFill>
                <a:schemeClr val="tx1"/>
              </a:solidFill>
              <a:miter lim="800000"/>
              <a:headEnd/>
              <a:tailEnd/>
            </a:ln>
            <a:effectLst/>
          </p:spPr>
          <p:txBody>
            <a:bodyPr wrap="none" anchor="ctr"/>
            <a:lstStyle/>
            <a:p>
              <a:pPr algn="ctr" eaLnBrk="1" hangingPunct="1"/>
              <a:endParaRPr lang="en-US" altLang="zh-CN" sz="1400" baseline="-25000" dirty="0">
                <a:solidFill>
                  <a:srgbClr val="0A1738"/>
                </a:solidFill>
                <a:latin typeface="+mn-ea"/>
              </a:endParaRPr>
            </a:p>
          </p:txBody>
        </p:sp>
        <p:sp>
          <p:nvSpPr>
            <p:cNvPr id="569" name="Rectangle 116"/>
            <p:cNvSpPr>
              <a:spLocks noChangeArrowheads="1"/>
            </p:cNvSpPr>
            <p:nvPr/>
          </p:nvSpPr>
          <p:spPr bwMode="auto">
            <a:xfrm>
              <a:off x="7199435" y="2382531"/>
              <a:ext cx="1097778" cy="126238"/>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570" name="Rectangle 117"/>
            <p:cNvSpPr>
              <a:spLocks noChangeArrowheads="1"/>
            </p:cNvSpPr>
            <p:nvPr/>
          </p:nvSpPr>
          <p:spPr bwMode="auto">
            <a:xfrm>
              <a:off x="8239432" y="2382531"/>
              <a:ext cx="1097778" cy="126238"/>
            </a:xfrm>
            <a:prstGeom prst="rect">
              <a:avLst/>
            </a:prstGeom>
            <a:solidFill>
              <a:srgbClr val="C0C0C0"/>
            </a:solidFill>
            <a:ln w="9525">
              <a:solidFill>
                <a:schemeClr val="tx1"/>
              </a:solidFill>
              <a:miter lim="800000"/>
              <a:headEnd/>
              <a:tailEnd/>
            </a:ln>
            <a:effectLst/>
          </p:spPr>
          <p:txBody>
            <a:bodyPr wrap="none" anchor="ctr"/>
            <a:lstStyle/>
            <a:p>
              <a:endParaRPr lang="en-US"/>
            </a:p>
          </p:txBody>
        </p:sp>
        <p:sp>
          <p:nvSpPr>
            <p:cNvPr id="571" name="Rectangle 191"/>
            <p:cNvSpPr/>
            <p:nvPr/>
          </p:nvSpPr>
          <p:spPr>
            <a:xfrm>
              <a:off x="7179787" y="2097744"/>
              <a:ext cx="2253346" cy="307777"/>
            </a:xfrm>
            <a:prstGeom prst="rect">
              <a:avLst/>
            </a:prstGeom>
          </p:spPr>
          <p:txBody>
            <a:bodyPr wrap="square" anchor="ctr">
              <a:spAutoFit/>
            </a:bodyPr>
            <a:lstStyle/>
            <a:p>
              <a:pPr algn="ctr"/>
              <a:r>
                <a:rPr lang="en-US" altLang="zh-CN" sz="1400" dirty="0">
                  <a:solidFill>
                    <a:srgbClr val="0A1738"/>
                  </a:solidFill>
                  <a:latin typeface="+mn-ea"/>
                </a:rPr>
                <a:t>JobTracker Node</a:t>
              </a:r>
              <a:endParaRPr lang="en-US" altLang="zh-CN" sz="1400" baseline="-25000" dirty="0">
                <a:solidFill>
                  <a:srgbClr val="0A1738"/>
                </a:solidFill>
                <a:latin typeface="+mn-ea"/>
              </a:endParaRPr>
            </a:p>
          </p:txBody>
        </p:sp>
        <p:grpSp>
          <p:nvGrpSpPr>
            <p:cNvPr id="572" name="Group 192"/>
            <p:cNvGrpSpPr/>
            <p:nvPr/>
          </p:nvGrpSpPr>
          <p:grpSpPr>
            <a:xfrm>
              <a:off x="7661657" y="2513522"/>
              <a:ext cx="1155556" cy="120973"/>
              <a:chOff x="1075860" y="4346640"/>
              <a:chExt cx="562238" cy="378504"/>
            </a:xfrm>
          </p:grpSpPr>
          <p:sp>
            <p:nvSpPr>
              <p:cNvPr id="576" name="Line 408"/>
              <p:cNvSpPr>
                <a:spLocks noChangeShapeType="1"/>
              </p:cNvSpPr>
              <p:nvPr/>
            </p:nvSpPr>
            <p:spPr bwMode="auto">
              <a:xfrm>
                <a:off x="1171514" y="4346640"/>
                <a:ext cx="360039" cy="378504"/>
              </a:xfrm>
              <a:prstGeom prst="line">
                <a:avLst/>
              </a:prstGeom>
              <a:noFill/>
              <a:ln w="9525">
                <a:solidFill>
                  <a:schemeClr val="tx1"/>
                </a:solidFill>
                <a:round/>
                <a:headEnd type="oval" w="med" len="med"/>
                <a:tailEnd type="oval" w="med" len="med"/>
              </a:ln>
              <a:effectLst/>
            </p:spPr>
            <p:txBody>
              <a:bodyPr/>
              <a:lstStyle/>
              <a:p>
                <a:endParaRPr lang="en-US"/>
              </a:p>
            </p:txBody>
          </p:sp>
          <p:cxnSp>
            <p:nvCxnSpPr>
              <p:cNvPr id="577" name="Straight Connector 194"/>
              <p:cNvCxnSpPr/>
              <p:nvPr/>
            </p:nvCxnSpPr>
            <p:spPr bwMode="auto">
              <a:xfrm>
                <a:off x="1075860" y="4346640"/>
                <a:ext cx="0"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cxnSp>
            <p:nvCxnSpPr>
              <p:cNvPr id="578" name="Straight Connector 197"/>
              <p:cNvCxnSpPr/>
              <p:nvPr/>
            </p:nvCxnSpPr>
            <p:spPr bwMode="auto">
              <a:xfrm>
                <a:off x="1638097" y="4346640"/>
                <a:ext cx="1" cy="359752"/>
              </a:xfrm>
              <a:prstGeom prst="line">
                <a:avLst/>
              </a:prstGeom>
              <a:solidFill>
                <a:schemeClr val="accent1"/>
              </a:solidFill>
              <a:ln w="9525" cap="flat" cmpd="sng" algn="ctr">
                <a:solidFill>
                  <a:schemeClr val="tx1"/>
                </a:solidFill>
                <a:prstDash val="solid"/>
                <a:round/>
                <a:headEnd type="oval" w="med" len="med"/>
                <a:tailEnd type="oval"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cxnSp>
          <p:sp>
            <p:nvSpPr>
              <p:cNvPr id="579" name="Line 408"/>
              <p:cNvSpPr>
                <a:spLocks noChangeShapeType="1"/>
              </p:cNvSpPr>
              <p:nvPr/>
            </p:nvSpPr>
            <p:spPr bwMode="auto">
              <a:xfrm flipV="1">
                <a:off x="1171514" y="4346640"/>
                <a:ext cx="360040" cy="360040"/>
              </a:xfrm>
              <a:prstGeom prst="line">
                <a:avLst/>
              </a:prstGeom>
              <a:noFill/>
              <a:ln w="9525">
                <a:solidFill>
                  <a:schemeClr val="tx1"/>
                </a:solidFill>
                <a:round/>
                <a:headEnd type="oval" w="med" len="med"/>
                <a:tailEnd type="oval" w="med" len="med"/>
              </a:ln>
              <a:effectLst/>
            </p:spPr>
            <p:txBody>
              <a:bodyPr/>
              <a:lstStyle/>
              <a:p>
                <a:endParaRPr lang="en-US"/>
              </a:p>
            </p:txBody>
          </p:sp>
        </p:grpSp>
        <p:grpSp>
          <p:nvGrpSpPr>
            <p:cNvPr id="573" name="Group 209"/>
            <p:cNvGrpSpPr/>
            <p:nvPr/>
          </p:nvGrpSpPr>
          <p:grpSpPr>
            <a:xfrm>
              <a:off x="8919187" y="2817910"/>
              <a:ext cx="282810" cy="84455"/>
              <a:chOff x="8356228" y="5082630"/>
              <a:chExt cx="176212" cy="150812"/>
            </a:xfrm>
          </p:grpSpPr>
          <p:sp>
            <p:nvSpPr>
              <p:cNvPr id="574" name="AutoShape 138"/>
              <p:cNvSpPr>
                <a:spLocks noChangeArrowheads="1"/>
              </p:cNvSpPr>
              <p:nvPr/>
            </p:nvSpPr>
            <p:spPr bwMode="auto">
              <a:xfrm>
                <a:off x="8356228" y="5082630"/>
                <a:ext cx="87312" cy="150812"/>
              </a:xfrm>
              <a:prstGeom prst="can">
                <a:avLst>
                  <a:gd name="adj" fmla="val 43182"/>
                </a:avLst>
              </a:prstGeom>
              <a:solidFill>
                <a:schemeClr val="bg1"/>
              </a:solidFill>
              <a:ln w="9525">
                <a:solidFill>
                  <a:schemeClr val="tx1"/>
                </a:solidFill>
                <a:round/>
                <a:headEnd/>
                <a:tailEnd/>
              </a:ln>
              <a:effectLst/>
            </p:spPr>
            <p:txBody>
              <a:bodyPr wrap="none" anchor="ctr"/>
              <a:lstStyle/>
              <a:p>
                <a:endParaRPr lang="en-US"/>
              </a:p>
            </p:txBody>
          </p:sp>
          <p:sp>
            <p:nvSpPr>
              <p:cNvPr id="575" name="AutoShape 139"/>
              <p:cNvSpPr>
                <a:spLocks noChangeArrowheads="1"/>
              </p:cNvSpPr>
              <p:nvPr/>
            </p:nvSpPr>
            <p:spPr bwMode="auto">
              <a:xfrm>
                <a:off x="8443540" y="5082630"/>
                <a:ext cx="88900" cy="150812"/>
              </a:xfrm>
              <a:prstGeom prst="can">
                <a:avLst>
                  <a:gd name="adj" fmla="val 42411"/>
                </a:avLst>
              </a:prstGeom>
              <a:solidFill>
                <a:schemeClr val="bg1"/>
              </a:solidFill>
              <a:ln w="9525">
                <a:solidFill>
                  <a:schemeClr val="tx1"/>
                </a:solidFill>
                <a:round/>
                <a:headEnd/>
                <a:tailEnd/>
              </a:ln>
              <a:effectLst/>
            </p:spPr>
            <p:txBody>
              <a:bodyPr wrap="none" anchor="ctr"/>
              <a:lstStyle/>
              <a:p>
                <a:endParaRPr lang="en-US"/>
              </a:p>
            </p:txBody>
          </p:sp>
        </p:grpSp>
      </p:grpSp>
      <p:sp>
        <p:nvSpPr>
          <p:cNvPr id="283" name="Line 543"/>
          <p:cNvSpPr>
            <a:spLocks noChangeShapeType="1"/>
          </p:cNvSpPr>
          <p:nvPr/>
        </p:nvSpPr>
        <p:spPr bwMode="auto">
          <a:xfrm>
            <a:off x="6987976" y="3283227"/>
            <a:ext cx="0" cy="304800"/>
          </a:xfrm>
          <a:prstGeom prst="line">
            <a:avLst/>
          </a:prstGeom>
          <a:noFill/>
          <a:ln w="38100">
            <a:solidFill>
              <a:schemeClr val="tx1"/>
            </a:solidFill>
            <a:round/>
            <a:headEnd/>
            <a:tailEnd/>
          </a:ln>
          <a:effectLst/>
        </p:spPr>
        <p:txBody>
          <a:bodyPr/>
          <a:lstStyle/>
          <a:p>
            <a:endParaRPr lang="en-US"/>
          </a:p>
        </p:txBody>
      </p:sp>
      <p:sp>
        <p:nvSpPr>
          <p:cNvPr id="284" name="Line 543"/>
          <p:cNvSpPr>
            <a:spLocks noChangeShapeType="1"/>
          </p:cNvSpPr>
          <p:nvPr/>
        </p:nvSpPr>
        <p:spPr bwMode="auto">
          <a:xfrm>
            <a:off x="7140376" y="3283227"/>
            <a:ext cx="0" cy="304800"/>
          </a:xfrm>
          <a:prstGeom prst="line">
            <a:avLst/>
          </a:prstGeom>
          <a:noFill/>
          <a:ln w="38100">
            <a:solidFill>
              <a:schemeClr val="tx1"/>
            </a:solidFill>
            <a:round/>
            <a:headEnd/>
            <a:tailEnd/>
          </a:ln>
          <a:effectLst/>
        </p:spPr>
        <p:txBody>
          <a:bodyPr/>
          <a:lstStyle/>
          <a:p>
            <a:endParaRPr lang="en-US"/>
          </a:p>
        </p:txBody>
      </p:sp>
      <p:sp>
        <p:nvSpPr>
          <p:cNvPr id="285" name="Line 543"/>
          <p:cNvSpPr>
            <a:spLocks noChangeShapeType="1"/>
          </p:cNvSpPr>
          <p:nvPr/>
        </p:nvSpPr>
        <p:spPr bwMode="auto">
          <a:xfrm>
            <a:off x="4526885" y="3283227"/>
            <a:ext cx="0" cy="304800"/>
          </a:xfrm>
          <a:prstGeom prst="line">
            <a:avLst/>
          </a:prstGeom>
          <a:noFill/>
          <a:ln w="38100">
            <a:solidFill>
              <a:schemeClr val="tx1"/>
            </a:solidFill>
            <a:round/>
            <a:headEnd/>
            <a:tailEnd/>
          </a:ln>
          <a:effectLst/>
        </p:spPr>
        <p:txBody>
          <a:bodyPr/>
          <a:lstStyle/>
          <a:p>
            <a:endParaRPr lang="en-US"/>
          </a:p>
        </p:txBody>
      </p:sp>
      <p:sp>
        <p:nvSpPr>
          <p:cNvPr id="286" name="Line 543"/>
          <p:cNvSpPr>
            <a:spLocks noChangeShapeType="1"/>
          </p:cNvSpPr>
          <p:nvPr/>
        </p:nvSpPr>
        <p:spPr bwMode="auto">
          <a:xfrm>
            <a:off x="4679285" y="3283227"/>
            <a:ext cx="0" cy="304800"/>
          </a:xfrm>
          <a:prstGeom prst="line">
            <a:avLst/>
          </a:prstGeom>
          <a:noFill/>
          <a:ln w="38100">
            <a:solidFill>
              <a:schemeClr val="tx1"/>
            </a:solidFill>
            <a:round/>
            <a:headEnd/>
            <a:tailEnd/>
          </a:ln>
          <a:effectLst/>
        </p:spPr>
        <p:txBody>
          <a:bodyPr/>
          <a:lstStyle/>
          <a:p>
            <a:endParaRPr lang="en-US"/>
          </a:p>
        </p:txBody>
      </p:sp>
      <p:sp>
        <p:nvSpPr>
          <p:cNvPr id="192" name="Rectangle 536"/>
          <p:cNvSpPr>
            <a:spLocks noChangeArrowheads="1"/>
          </p:cNvSpPr>
          <p:nvPr/>
        </p:nvSpPr>
        <p:spPr bwMode="auto">
          <a:xfrm>
            <a:off x="3005469" y="3517185"/>
            <a:ext cx="8136000" cy="252000"/>
          </a:xfrm>
          <a:prstGeom prst="rect">
            <a:avLst/>
          </a:prstGeom>
          <a:ln>
            <a:headEnd/>
            <a:tailEnd/>
          </a:ln>
        </p:spPr>
        <p:style>
          <a:lnRef idx="1">
            <a:schemeClr val="dk1"/>
          </a:lnRef>
          <a:fillRef idx="2">
            <a:schemeClr val="dk1"/>
          </a:fillRef>
          <a:effectRef idx="1">
            <a:schemeClr val="dk1"/>
          </a:effectRef>
          <a:fontRef idx="minor">
            <a:schemeClr val="dk1"/>
          </a:fontRef>
        </p:style>
        <p:txBody>
          <a:bodyPr/>
          <a:lstStyle/>
          <a:p>
            <a:pPr algn="ctr"/>
            <a:r>
              <a:rPr lang="zh-CN" altLang="en-US" sz="1400" dirty="0" smtClean="0">
                <a:solidFill>
                  <a:srgbClr val="0A1738"/>
                </a:solidFill>
                <a:latin typeface="+mn-ea"/>
              </a:rPr>
              <a:t>内部互联</a:t>
            </a:r>
            <a:endParaRPr lang="en-US" sz="1400" dirty="0">
              <a:solidFill>
                <a:srgbClr val="0A1738"/>
              </a:solidFill>
              <a:latin typeface="+mn-ea"/>
            </a:endParaRPr>
          </a:p>
        </p:txBody>
      </p:sp>
      <p:sp>
        <p:nvSpPr>
          <p:cNvPr id="296" name="Left Brace 45"/>
          <p:cNvSpPr/>
          <p:nvPr/>
        </p:nvSpPr>
        <p:spPr bwMode="auto">
          <a:xfrm flipH="1">
            <a:off x="9866025" y="4088105"/>
            <a:ext cx="144000" cy="2160000"/>
          </a:xfrm>
          <a:prstGeom prst="leftBrace">
            <a:avLst/>
          </a:prstGeom>
          <a:no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smtClean="0">
              <a:latin typeface="Arial" charset="0"/>
              <a:cs typeface="Arial" charset="0"/>
            </a:endParaRPr>
          </a:p>
        </p:txBody>
      </p:sp>
      <p:sp>
        <p:nvSpPr>
          <p:cNvPr id="297" name="文本占位符 2"/>
          <p:cNvSpPr txBox="1">
            <a:spLocks/>
          </p:cNvSpPr>
          <p:nvPr/>
        </p:nvSpPr>
        <p:spPr>
          <a:xfrm>
            <a:off x="9938024" y="3944610"/>
            <a:ext cx="1440000" cy="2320863"/>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pPr marL="177800" indent="-177800"/>
            <a:r>
              <a:rPr lang="en-US" altLang="zh-CN" sz="1200" b="0" kern="0" dirty="0" smtClean="0">
                <a:latin typeface="+mn-ea"/>
                <a:ea typeface="+mn-ea"/>
              </a:rPr>
              <a:t>70</a:t>
            </a:r>
            <a:r>
              <a:rPr lang="zh-CN" altLang="en-US" sz="1200" b="0" kern="0" dirty="0" smtClean="0">
                <a:latin typeface="+mn-ea"/>
                <a:ea typeface="+mn-ea"/>
              </a:rPr>
              <a:t>台服务器是</a:t>
            </a:r>
            <a:r>
              <a:rPr lang="en-US" altLang="zh-CN" sz="1200" b="0" kern="0" dirty="0" smtClean="0">
                <a:latin typeface="+mn-ea"/>
                <a:ea typeface="+mn-ea"/>
              </a:rPr>
              <a:t>HDFS</a:t>
            </a:r>
            <a:r>
              <a:rPr lang="zh-CN" altLang="en-US" sz="1200" b="0" kern="0" dirty="0" smtClean="0">
                <a:latin typeface="+mn-ea"/>
                <a:ea typeface="+mn-ea"/>
              </a:rPr>
              <a:t>数据节点，临时</a:t>
            </a:r>
            <a:r>
              <a:rPr lang="zh-CN" altLang="en-US" sz="1200" b="0" kern="0" dirty="0">
                <a:latin typeface="+mn-ea"/>
                <a:ea typeface="+mn-ea"/>
              </a:rPr>
              <a:t>数据</a:t>
            </a:r>
            <a:r>
              <a:rPr lang="zh-CN" altLang="en-US" sz="1200" b="0" kern="0" dirty="0" smtClean="0">
                <a:latin typeface="+mn-ea"/>
                <a:ea typeface="+mn-ea"/>
              </a:rPr>
              <a:t>区和贴源整合区</a:t>
            </a:r>
            <a:r>
              <a:rPr lang="zh-CN" altLang="en-US" sz="1200" b="0" kern="0" dirty="0">
                <a:latin typeface="+mn-ea"/>
                <a:ea typeface="+mn-ea"/>
              </a:rPr>
              <a:t>作为独立的</a:t>
            </a:r>
            <a:r>
              <a:rPr lang="zh-CN" altLang="en-US" sz="1200" b="0" kern="0" dirty="0" smtClean="0">
                <a:latin typeface="+mn-ea"/>
                <a:ea typeface="+mn-ea"/>
              </a:rPr>
              <a:t>数据库部署在此服务器上，并按照</a:t>
            </a:r>
            <a:r>
              <a:rPr lang="en-US" altLang="zh-CN" sz="1200" b="0" kern="0" dirty="0" smtClean="0">
                <a:latin typeface="+mn-ea"/>
                <a:ea typeface="+mn-ea"/>
              </a:rPr>
              <a:t>3</a:t>
            </a:r>
            <a:r>
              <a:rPr lang="zh-CN" altLang="en-US" sz="1200" b="0" kern="0" dirty="0" smtClean="0">
                <a:latin typeface="+mn-ea"/>
                <a:ea typeface="+mn-ea"/>
              </a:rPr>
              <a:t>份冗余存储</a:t>
            </a:r>
            <a:endParaRPr lang="en-US" altLang="zh-CN" sz="1200" b="0" kern="0" dirty="0" smtClean="0">
              <a:latin typeface="+mn-ea"/>
              <a:ea typeface="+mn-ea"/>
            </a:endParaRPr>
          </a:p>
        </p:txBody>
      </p:sp>
      <p:sp>
        <p:nvSpPr>
          <p:cNvPr id="298" name="Left Brace 45"/>
          <p:cNvSpPr/>
          <p:nvPr/>
        </p:nvSpPr>
        <p:spPr bwMode="auto">
          <a:xfrm rot="16200000" flipH="1">
            <a:off x="4465699" y="1109023"/>
            <a:ext cx="163902" cy="2016000"/>
          </a:xfrm>
          <a:prstGeom prst="leftBrace">
            <a:avLst/>
          </a:prstGeom>
          <a:no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smtClean="0">
              <a:latin typeface="Arial" charset="0"/>
              <a:cs typeface="Arial" charset="0"/>
            </a:endParaRPr>
          </a:p>
        </p:txBody>
      </p:sp>
      <p:sp>
        <p:nvSpPr>
          <p:cNvPr id="300" name="Left Brace 79"/>
          <p:cNvSpPr/>
          <p:nvPr/>
        </p:nvSpPr>
        <p:spPr bwMode="auto">
          <a:xfrm>
            <a:off x="4344077" y="4068077"/>
            <a:ext cx="144016" cy="2196000"/>
          </a:xfrm>
          <a:prstGeom prst="leftBrace">
            <a:avLst/>
          </a:prstGeom>
          <a:no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smtClean="0">
              <a:latin typeface="Arial" charset="0"/>
              <a:cs typeface="Arial" charset="0"/>
            </a:endParaRPr>
          </a:p>
        </p:txBody>
      </p:sp>
      <p:sp>
        <p:nvSpPr>
          <p:cNvPr id="301" name="文本占位符 2"/>
          <p:cNvSpPr txBox="1">
            <a:spLocks/>
          </p:cNvSpPr>
          <p:nvPr/>
        </p:nvSpPr>
        <p:spPr>
          <a:xfrm>
            <a:off x="3166262" y="934219"/>
            <a:ext cx="2583705" cy="1100852"/>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pPr marL="177800" indent="-177800"/>
            <a:r>
              <a:rPr lang="en-US" altLang="zh-CN" sz="1200" b="0" kern="0" dirty="0" smtClean="0">
                <a:latin typeface="+mn-ea"/>
                <a:ea typeface="+mn-ea"/>
              </a:rPr>
              <a:t>NN</a:t>
            </a:r>
            <a:r>
              <a:rPr lang="zh-CN" altLang="en-US" sz="1200" b="0" kern="0" dirty="0" smtClean="0">
                <a:latin typeface="+mn-ea"/>
                <a:ea typeface="+mn-ea"/>
              </a:rPr>
              <a:t>负责</a:t>
            </a:r>
            <a:r>
              <a:rPr lang="en-US" altLang="zh-CN" sz="1200" b="0" kern="0" dirty="0" smtClean="0">
                <a:latin typeface="+mn-ea"/>
                <a:ea typeface="+mn-ea"/>
              </a:rPr>
              <a:t>HDFS</a:t>
            </a:r>
            <a:r>
              <a:rPr lang="zh-CN" altLang="en-US" sz="1200" b="0" kern="0" dirty="0" smtClean="0">
                <a:latin typeface="+mn-ea"/>
                <a:ea typeface="+mn-ea"/>
              </a:rPr>
              <a:t>元数据管理，元数据信息存储在</a:t>
            </a:r>
            <a:r>
              <a:rPr lang="en-US" altLang="zh-CN" sz="1200" b="0" kern="0" dirty="0" smtClean="0">
                <a:latin typeface="+mn-ea"/>
                <a:ea typeface="+mn-ea"/>
              </a:rPr>
              <a:t>NAS</a:t>
            </a:r>
            <a:r>
              <a:rPr lang="zh-CN" altLang="en-US" sz="1200" b="0" kern="0" dirty="0" smtClean="0">
                <a:latin typeface="+mn-ea"/>
                <a:ea typeface="+mn-ea"/>
              </a:rPr>
              <a:t>集群指定目录</a:t>
            </a:r>
            <a:endParaRPr lang="en-US" altLang="zh-CN" sz="1200" b="0" kern="0" dirty="0" smtClean="0">
              <a:latin typeface="+mn-ea"/>
              <a:ea typeface="+mn-ea"/>
            </a:endParaRPr>
          </a:p>
          <a:p>
            <a:pPr marL="177800" indent="-177800"/>
            <a:r>
              <a:rPr lang="zh-CN" altLang="en-US" sz="1200" b="0" kern="0" dirty="0" smtClean="0">
                <a:latin typeface="+mn-ea"/>
                <a:ea typeface="+mn-ea"/>
              </a:rPr>
              <a:t>通过硬件冗余、</a:t>
            </a:r>
            <a:r>
              <a:rPr lang="en-US" altLang="zh-CN" sz="1200" b="0" kern="0" dirty="0" smtClean="0">
                <a:latin typeface="+mn-ea"/>
                <a:ea typeface="+mn-ea"/>
              </a:rPr>
              <a:t>RAID0+1</a:t>
            </a:r>
            <a:r>
              <a:rPr lang="zh-CN" altLang="en-US" sz="1200" b="0" kern="0" dirty="0" smtClean="0">
                <a:latin typeface="+mn-ea"/>
                <a:ea typeface="+mn-ea"/>
              </a:rPr>
              <a:t>、</a:t>
            </a:r>
            <a:r>
              <a:rPr lang="en-US" altLang="zh-CN" sz="1200" b="0" kern="0" dirty="0" smtClean="0">
                <a:latin typeface="+mn-ea"/>
                <a:ea typeface="+mn-ea"/>
              </a:rPr>
              <a:t>Slave NN</a:t>
            </a:r>
            <a:r>
              <a:rPr lang="zh-CN" altLang="en-US" sz="1200" b="0" kern="0" dirty="0" smtClean="0">
                <a:latin typeface="+mn-ea"/>
                <a:ea typeface="+mn-ea"/>
              </a:rPr>
              <a:t>等技术实现高可用性</a:t>
            </a:r>
            <a:endParaRPr lang="en-US" altLang="zh-CN" sz="1200" b="0" kern="0" dirty="0" smtClean="0">
              <a:latin typeface="+mn-ea"/>
              <a:ea typeface="+mn-ea"/>
            </a:endParaRPr>
          </a:p>
        </p:txBody>
      </p:sp>
      <p:sp>
        <p:nvSpPr>
          <p:cNvPr id="302" name="文本占位符 2"/>
          <p:cNvSpPr txBox="1">
            <a:spLocks/>
          </p:cNvSpPr>
          <p:nvPr/>
        </p:nvSpPr>
        <p:spPr>
          <a:xfrm>
            <a:off x="2902459" y="4052567"/>
            <a:ext cx="1440000" cy="2212906"/>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pPr marL="177800" indent="-177800"/>
            <a:r>
              <a:rPr lang="en-US" altLang="zh-CN" sz="1200" b="0" kern="0" dirty="0" smtClean="0">
                <a:latin typeface="+mn-ea"/>
              </a:rPr>
              <a:t>70</a:t>
            </a:r>
            <a:r>
              <a:rPr lang="zh-CN" altLang="en-US" sz="1200" b="0" kern="0" dirty="0">
                <a:latin typeface="+mn-ea"/>
              </a:rPr>
              <a:t>台</a:t>
            </a:r>
            <a:r>
              <a:rPr lang="zh-CN" altLang="en-US" sz="1200" b="0" kern="0" dirty="0" smtClean="0">
                <a:latin typeface="+mn-ea"/>
              </a:rPr>
              <a:t>服务器是</a:t>
            </a:r>
            <a:r>
              <a:rPr lang="en-US" altLang="zh-CN" sz="1200" b="0" kern="0" dirty="0" smtClean="0">
                <a:latin typeface="+mn-ea"/>
              </a:rPr>
              <a:t>MR</a:t>
            </a:r>
            <a:r>
              <a:rPr lang="zh-CN" altLang="en-US" sz="1200" b="0" kern="0" dirty="0" smtClean="0">
                <a:latin typeface="+mn-ea"/>
              </a:rPr>
              <a:t>计算节点，</a:t>
            </a:r>
            <a:r>
              <a:rPr lang="en-US" altLang="zh-CN" sz="1200" b="0" kern="0" dirty="0" smtClean="0">
                <a:latin typeface="+mn-ea"/>
              </a:rPr>
              <a:t>Hive</a:t>
            </a:r>
            <a:r>
              <a:rPr lang="zh-CN" altLang="en-US" sz="1200" b="0" kern="0" dirty="0" smtClean="0">
                <a:latin typeface="+mn-ea"/>
              </a:rPr>
              <a:t>提交的</a:t>
            </a:r>
            <a:r>
              <a:rPr lang="en-US" altLang="zh-CN" sz="1200" b="0" kern="0" dirty="0" smtClean="0">
                <a:latin typeface="+mn-ea"/>
              </a:rPr>
              <a:t>SQL</a:t>
            </a:r>
            <a:r>
              <a:rPr lang="zh-CN" altLang="en-US" sz="1200" b="0" kern="0" dirty="0" smtClean="0">
                <a:latin typeface="+mn-ea"/>
              </a:rPr>
              <a:t>语句，转化成</a:t>
            </a:r>
            <a:r>
              <a:rPr lang="en-US" altLang="zh-CN" sz="1200" b="0" kern="0" dirty="0" smtClean="0">
                <a:latin typeface="+mn-ea"/>
              </a:rPr>
              <a:t>MR</a:t>
            </a:r>
            <a:r>
              <a:rPr lang="zh-CN" altLang="en-US" sz="1200" b="0" kern="0" dirty="0" smtClean="0">
                <a:latin typeface="+mn-ea"/>
              </a:rPr>
              <a:t>任务，由</a:t>
            </a:r>
            <a:r>
              <a:rPr lang="en-US" altLang="zh-CN" sz="1200" b="0" kern="0" dirty="0" smtClean="0">
                <a:latin typeface="+mn-ea"/>
              </a:rPr>
              <a:t>JobTracker</a:t>
            </a:r>
            <a:r>
              <a:rPr lang="zh-CN" altLang="en-US" sz="1200" b="0" kern="0" dirty="0" smtClean="0">
                <a:latin typeface="+mn-ea"/>
              </a:rPr>
              <a:t>分配到每台服务器上执行</a:t>
            </a:r>
            <a:endParaRPr lang="en-US" altLang="zh-CN" sz="1200" b="0" kern="0" dirty="0" smtClean="0">
              <a:latin typeface="+mn-ea"/>
              <a:ea typeface="+mn-ea"/>
            </a:endParaRPr>
          </a:p>
        </p:txBody>
      </p:sp>
      <p:sp>
        <p:nvSpPr>
          <p:cNvPr id="305" name="Left Brace 45"/>
          <p:cNvSpPr/>
          <p:nvPr/>
        </p:nvSpPr>
        <p:spPr bwMode="auto">
          <a:xfrm rot="16200000" flipH="1">
            <a:off x="6968854" y="1091023"/>
            <a:ext cx="163902" cy="2052000"/>
          </a:xfrm>
          <a:prstGeom prst="leftBrace">
            <a:avLst/>
          </a:prstGeom>
          <a:no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smtClean="0">
              <a:latin typeface="Arial" charset="0"/>
              <a:cs typeface="Arial" charset="0"/>
            </a:endParaRPr>
          </a:p>
        </p:txBody>
      </p:sp>
      <p:sp>
        <p:nvSpPr>
          <p:cNvPr id="306" name="文本占位符 2"/>
          <p:cNvSpPr txBox="1">
            <a:spLocks/>
          </p:cNvSpPr>
          <p:nvPr/>
        </p:nvSpPr>
        <p:spPr>
          <a:xfrm>
            <a:off x="5687417" y="934219"/>
            <a:ext cx="2583705" cy="1100852"/>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pPr marL="177800" indent="-177800"/>
            <a:r>
              <a:rPr lang="en-US" altLang="zh-CN" sz="1200" b="0" kern="0" dirty="0">
                <a:latin typeface="+mn-ea"/>
                <a:ea typeface="+mn-ea"/>
              </a:rPr>
              <a:t>Secondary NN</a:t>
            </a:r>
            <a:r>
              <a:rPr lang="zh-CN" altLang="en-US" sz="1200" b="0" kern="0" dirty="0" smtClean="0">
                <a:latin typeface="+mn-ea"/>
                <a:ea typeface="+mn-ea"/>
              </a:rPr>
              <a:t>负责</a:t>
            </a:r>
            <a:r>
              <a:rPr lang="en-US" altLang="zh-CN" sz="1200" b="0" kern="0" dirty="0" smtClean="0">
                <a:latin typeface="+mn-ea"/>
                <a:ea typeface="+mn-ea"/>
              </a:rPr>
              <a:t>HDFS</a:t>
            </a:r>
            <a:r>
              <a:rPr lang="zh-CN" altLang="en-US" sz="1200" b="0" kern="0" dirty="0" smtClean="0">
                <a:latin typeface="+mn-ea"/>
                <a:ea typeface="+mn-ea"/>
              </a:rPr>
              <a:t>元数据备份管理，</a:t>
            </a:r>
            <a:endParaRPr lang="en-US" altLang="zh-CN" sz="1200" b="0" kern="0" dirty="0" smtClean="0">
              <a:latin typeface="+mn-ea"/>
              <a:ea typeface="+mn-ea"/>
            </a:endParaRPr>
          </a:p>
          <a:p>
            <a:pPr marL="177800" indent="-177800"/>
            <a:r>
              <a:rPr lang="en-US" altLang="zh-CN" sz="1200" b="0" kern="0" dirty="0" smtClean="0">
                <a:latin typeface="+mn-ea"/>
                <a:ea typeface="+mn-ea"/>
              </a:rPr>
              <a:t>Secondary JobTracker </a:t>
            </a:r>
            <a:r>
              <a:rPr lang="zh-CN" altLang="en-US" sz="1200" b="0" kern="0" dirty="0" smtClean="0">
                <a:latin typeface="+mn-ea"/>
                <a:ea typeface="+mn-ea"/>
              </a:rPr>
              <a:t>负责</a:t>
            </a:r>
            <a:r>
              <a:rPr lang="en-US" altLang="zh-CN" sz="1200" b="0" kern="0" dirty="0" smtClean="0">
                <a:latin typeface="+mn-ea"/>
                <a:ea typeface="+mn-ea"/>
              </a:rPr>
              <a:t>MR</a:t>
            </a:r>
            <a:r>
              <a:rPr lang="zh-CN" altLang="en-US" sz="1200" b="0" kern="0" dirty="0" smtClean="0">
                <a:latin typeface="+mn-ea"/>
                <a:ea typeface="+mn-ea"/>
              </a:rPr>
              <a:t>计算集群</a:t>
            </a:r>
            <a:r>
              <a:rPr lang="en-US" altLang="zh-CN" sz="1200" b="0" kern="0" dirty="0" smtClean="0">
                <a:latin typeface="+mn-ea"/>
                <a:ea typeface="+mn-ea"/>
              </a:rPr>
              <a:t>JobTracker</a:t>
            </a:r>
            <a:r>
              <a:rPr lang="zh-CN" altLang="en-US" sz="1200" b="0" kern="0" dirty="0" smtClean="0">
                <a:latin typeface="+mn-ea"/>
                <a:ea typeface="+mn-ea"/>
              </a:rPr>
              <a:t>高可用性</a:t>
            </a:r>
            <a:endParaRPr lang="en-US" altLang="zh-CN" sz="1200" b="0" kern="0" dirty="0" smtClean="0">
              <a:latin typeface="+mn-ea"/>
              <a:ea typeface="+mn-ea"/>
            </a:endParaRPr>
          </a:p>
        </p:txBody>
      </p:sp>
      <p:sp>
        <p:nvSpPr>
          <p:cNvPr id="307" name="Left Brace 45"/>
          <p:cNvSpPr/>
          <p:nvPr/>
        </p:nvSpPr>
        <p:spPr bwMode="auto">
          <a:xfrm rot="16200000" flipH="1">
            <a:off x="9512786" y="1091022"/>
            <a:ext cx="163902" cy="2052000"/>
          </a:xfrm>
          <a:prstGeom prst="leftBrace">
            <a:avLst/>
          </a:prstGeom>
          <a:noFill/>
          <a:ln w="9525" cap="flat" cmpd="sng" algn="ctr">
            <a:solidFill>
              <a:srgbClr val="FF0000"/>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en-US" b="1" smtClean="0">
              <a:latin typeface="Arial" charset="0"/>
              <a:cs typeface="Arial" charset="0"/>
            </a:endParaRPr>
          </a:p>
        </p:txBody>
      </p:sp>
      <p:sp>
        <p:nvSpPr>
          <p:cNvPr id="308" name="文本占位符 2"/>
          <p:cNvSpPr txBox="1">
            <a:spLocks/>
          </p:cNvSpPr>
          <p:nvPr/>
        </p:nvSpPr>
        <p:spPr>
          <a:xfrm>
            <a:off x="8362121" y="934219"/>
            <a:ext cx="2583705" cy="1100852"/>
          </a:xfrm>
          <a:prstGeom prst="rect">
            <a:avLst/>
          </a:prstGeom>
        </p:spPr>
        <p:txBody>
          <a:bodyPr/>
          <a:lstStyle>
            <a:lvl1pPr marL="288000" indent="-288000" algn="l" rtl="0" eaLnBrk="0" fontAlgn="base" hangingPunct="0">
              <a:lnSpc>
                <a:spcPct val="150000"/>
              </a:lnSpc>
              <a:spcBef>
                <a:spcPts val="0"/>
              </a:spcBef>
              <a:spcAft>
                <a:spcPct val="0"/>
              </a:spcAft>
              <a:buClr>
                <a:srgbClr val="EE8A04"/>
              </a:buClr>
              <a:buFont typeface="Wingdings" pitchFamily="2" charset="2"/>
              <a:buChar char="l"/>
              <a:defRPr sz="2000" b="1">
                <a:solidFill>
                  <a:schemeClr val="tx1">
                    <a:lumMod val="50000"/>
                    <a:lumOff val="50000"/>
                  </a:schemeClr>
                </a:solidFill>
                <a:latin typeface="华文中宋" pitchFamily="2" charset="-122"/>
                <a:ea typeface="华文中宋" pitchFamily="2" charset="-122"/>
                <a:cs typeface="+mn-cs"/>
              </a:defRPr>
            </a:lvl1pPr>
            <a:lvl2pPr marL="4572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2pPr>
            <a:lvl3pPr marL="914400" indent="0" algn="l" rtl="0" eaLnBrk="0" fontAlgn="base" hangingPunct="0">
              <a:spcBef>
                <a:spcPct val="20000"/>
              </a:spcBef>
              <a:spcAft>
                <a:spcPct val="0"/>
              </a:spcAft>
              <a:buFont typeface="Arial" pitchFamily="34" charset="0"/>
              <a:buNone/>
              <a:defRPr sz="1600">
                <a:solidFill>
                  <a:schemeClr val="tx1"/>
                </a:solidFill>
                <a:latin typeface="微软雅黑" pitchFamily="34" charset="-122"/>
                <a:ea typeface="微软雅黑" pitchFamily="34" charset="-122"/>
              </a:defRPr>
            </a:lvl3pPr>
            <a:lvl4pPr marL="13716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4pPr>
            <a:lvl5pPr marL="1828800" indent="0" algn="l" rtl="0" eaLnBrk="0" fontAlgn="base" hangingPunct="0">
              <a:spcBef>
                <a:spcPct val="20000"/>
              </a:spcBef>
              <a:spcAft>
                <a:spcPct val="0"/>
              </a:spcAft>
              <a:buFont typeface="Arial" pitchFamily="34" charset="0"/>
              <a:buNone/>
              <a:defRPr sz="1400">
                <a:solidFill>
                  <a:schemeClr val="tx1"/>
                </a:solidFill>
                <a:latin typeface="微软雅黑" pitchFamily="34" charset="-122"/>
                <a:ea typeface="微软雅黑" pitchFamily="34" charset="-122"/>
              </a:defRPr>
            </a:lvl5pPr>
            <a:lvl6pPr marL="25146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6pPr>
            <a:lvl7pPr marL="29718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7pPr>
            <a:lvl8pPr marL="34290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8pPr>
            <a:lvl9pPr marL="3886200" indent="-228600" algn="l" rtl="0" eaLnBrk="0" fontAlgn="base" hangingPunct="0">
              <a:spcBef>
                <a:spcPct val="20000"/>
              </a:spcBef>
              <a:spcAft>
                <a:spcPct val="0"/>
              </a:spcAft>
              <a:buFont typeface="Arial" pitchFamily="34" charset="0"/>
              <a:buChar char="»"/>
              <a:defRPr sz="2000">
                <a:solidFill>
                  <a:schemeClr val="tx1"/>
                </a:solidFill>
                <a:latin typeface="+mn-lt"/>
                <a:ea typeface="+mn-ea"/>
              </a:defRPr>
            </a:lvl9pPr>
          </a:lstStyle>
          <a:p>
            <a:pPr marL="177800" indent="-177800"/>
            <a:r>
              <a:rPr lang="en-US" altLang="zh-CN" sz="1200" b="0" kern="0" dirty="0">
                <a:latin typeface="+mn-ea"/>
              </a:rPr>
              <a:t>JobTracker</a:t>
            </a:r>
            <a:r>
              <a:rPr lang="zh-CN" altLang="en-US" sz="1200" b="0" kern="0" dirty="0">
                <a:latin typeface="+mn-ea"/>
              </a:rPr>
              <a:t> </a:t>
            </a:r>
            <a:r>
              <a:rPr lang="en-US" altLang="zh-CN" sz="1200" b="0" kern="0" dirty="0">
                <a:latin typeface="+mn-ea"/>
              </a:rPr>
              <a:t>Node</a:t>
            </a:r>
            <a:r>
              <a:rPr lang="zh-CN" altLang="en-US" sz="1200" b="0" kern="0" dirty="0" smtClean="0">
                <a:latin typeface="+mn-ea"/>
              </a:rPr>
              <a:t>负责</a:t>
            </a:r>
            <a:r>
              <a:rPr lang="en-US" altLang="zh-CN" sz="1200" b="0" kern="0" dirty="0" smtClean="0">
                <a:latin typeface="+mn-ea"/>
              </a:rPr>
              <a:t>MR</a:t>
            </a:r>
            <a:r>
              <a:rPr lang="zh-CN" altLang="en-US" sz="1200" b="0" kern="0" dirty="0" smtClean="0">
                <a:latin typeface="+mn-ea"/>
              </a:rPr>
              <a:t>任务分配</a:t>
            </a:r>
            <a:endParaRPr lang="en-US" altLang="zh-CN" sz="1200" b="0" kern="0" dirty="0" smtClean="0">
              <a:latin typeface="+mn-ea"/>
            </a:endParaRPr>
          </a:p>
          <a:p>
            <a:pPr marL="177800" indent="-177800"/>
            <a:r>
              <a:rPr lang="zh-CN" altLang="en-US" sz="1200" b="0" kern="0" dirty="0" smtClean="0">
                <a:latin typeface="+mn-ea"/>
              </a:rPr>
              <a:t>通过心跳信号检测</a:t>
            </a:r>
            <a:r>
              <a:rPr lang="en-US" altLang="zh-CN" sz="1200" b="0" kern="0" dirty="0" smtClean="0">
                <a:latin typeface="+mn-ea"/>
              </a:rPr>
              <a:t>TaskTracker</a:t>
            </a:r>
            <a:r>
              <a:rPr lang="zh-CN" altLang="en-US" sz="1200" b="0" kern="0" dirty="0" smtClean="0">
                <a:latin typeface="+mn-ea"/>
              </a:rPr>
              <a:t>活动状态，排除失效节点</a:t>
            </a:r>
            <a:endParaRPr lang="en-US" altLang="zh-CN" sz="1200" b="0" kern="0" dirty="0">
              <a:latin typeface="+mn-ea"/>
            </a:endParaRPr>
          </a:p>
        </p:txBody>
      </p:sp>
      <p:sp>
        <p:nvSpPr>
          <p:cNvPr id="309" name="直角三角形 308"/>
          <p:cNvSpPr/>
          <p:nvPr/>
        </p:nvSpPr>
        <p:spPr bwMode="auto">
          <a:xfrm flipH="1">
            <a:off x="1509503" y="827691"/>
            <a:ext cx="1152528" cy="1548000"/>
          </a:xfrm>
          <a:prstGeom prst="r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310" name="直角三角形 309"/>
          <p:cNvSpPr/>
          <p:nvPr/>
        </p:nvSpPr>
        <p:spPr bwMode="auto">
          <a:xfrm flipH="1" flipV="1">
            <a:off x="1509503" y="4824813"/>
            <a:ext cx="1152528" cy="1548000"/>
          </a:xfrm>
          <a:prstGeom prst="rtTriangle">
            <a:avLst/>
          </a:prstGeom>
          <a:ln>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Tree>
    <p:extLst>
      <p:ext uri="{BB962C8B-B14F-4D97-AF65-F5344CB8AC3E}">
        <p14:creationId xmlns="" xmlns:p14="http://schemas.microsoft.com/office/powerpoint/2010/main" val="23703633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基础计算平台 </a:t>
            </a:r>
            <a:r>
              <a:rPr lang="en-US" altLang="zh-CN" dirty="0" smtClean="0"/>
              <a:t>—</a:t>
            </a:r>
            <a:r>
              <a:rPr lang="zh-CN" altLang="en-US" dirty="0" smtClean="0"/>
              <a:t>平台网络拓扑</a:t>
            </a:r>
            <a:endParaRPr lang="zh-CN" altLang="en-US" dirty="0"/>
          </a:p>
        </p:txBody>
      </p:sp>
      <p:sp>
        <p:nvSpPr>
          <p:cNvPr id="6" name="矩形 5"/>
          <p:cNvSpPr/>
          <p:nvPr/>
        </p:nvSpPr>
        <p:spPr bwMode="auto">
          <a:xfrm>
            <a:off x="1365437" y="2504280"/>
            <a:ext cx="2233023" cy="361712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7" name="矩形 6"/>
          <p:cNvSpPr/>
          <p:nvPr/>
        </p:nvSpPr>
        <p:spPr bwMode="auto">
          <a:xfrm>
            <a:off x="1581536" y="2736021"/>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299" name="矩形 298"/>
          <p:cNvSpPr/>
          <p:nvPr/>
        </p:nvSpPr>
        <p:spPr bwMode="auto">
          <a:xfrm>
            <a:off x="1581536" y="3288274"/>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03" name="矩形 302"/>
          <p:cNvSpPr/>
          <p:nvPr/>
        </p:nvSpPr>
        <p:spPr bwMode="auto">
          <a:xfrm>
            <a:off x="1581536" y="3840527"/>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04" name="矩形 303"/>
          <p:cNvSpPr/>
          <p:nvPr/>
        </p:nvSpPr>
        <p:spPr bwMode="auto">
          <a:xfrm>
            <a:off x="1581536" y="4392780"/>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11" name="矩形 310"/>
          <p:cNvSpPr/>
          <p:nvPr/>
        </p:nvSpPr>
        <p:spPr bwMode="auto">
          <a:xfrm>
            <a:off x="1581536" y="5329209"/>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8" name="TextBox 7"/>
          <p:cNvSpPr txBox="1"/>
          <p:nvPr/>
        </p:nvSpPr>
        <p:spPr>
          <a:xfrm>
            <a:off x="1383030" y="5762711"/>
            <a:ext cx="2233023" cy="338554"/>
          </a:xfrm>
          <a:prstGeom prst="rect">
            <a:avLst/>
          </a:prstGeom>
          <a:noFill/>
        </p:spPr>
        <p:txBody>
          <a:bodyPr wrap="square" rtlCol="0">
            <a:spAutoFit/>
          </a:bodyPr>
          <a:lstStyle/>
          <a:p>
            <a:pPr algn="ctr"/>
            <a:r>
              <a:rPr lang="en-US" altLang="zh-CN" sz="1600" dirty="0" smtClean="0">
                <a:latin typeface="+mn-ea"/>
                <a:ea typeface="+mn-ea"/>
              </a:rPr>
              <a:t>20 Nodes RACK 1</a:t>
            </a:r>
            <a:endParaRPr lang="zh-CN" altLang="en-US" sz="1600" dirty="0">
              <a:latin typeface="+mn-ea"/>
              <a:ea typeface="+mn-ea"/>
            </a:endParaRPr>
          </a:p>
        </p:txBody>
      </p:sp>
      <p:sp>
        <p:nvSpPr>
          <p:cNvPr id="9" name="TextBox 8"/>
          <p:cNvSpPr txBox="1"/>
          <p:nvPr/>
        </p:nvSpPr>
        <p:spPr>
          <a:xfrm>
            <a:off x="2301866" y="4752780"/>
            <a:ext cx="477054" cy="612280"/>
          </a:xfrm>
          <a:prstGeom prst="rect">
            <a:avLst/>
          </a:prstGeom>
          <a:noFill/>
        </p:spPr>
        <p:txBody>
          <a:bodyPr vert="eaVert" wrap="square" rtlCol="0">
            <a:spAutoFit/>
          </a:bodyPr>
          <a:lstStyle/>
          <a:p>
            <a:pPr algn="ctr"/>
            <a:r>
              <a:rPr lang="en-US" altLang="zh-CN" sz="1800" dirty="0" smtClean="0">
                <a:latin typeface="+mn-ea"/>
                <a:ea typeface="+mn-ea"/>
              </a:rPr>
              <a:t>……</a:t>
            </a:r>
            <a:endParaRPr lang="zh-CN" altLang="en-US" sz="1800" dirty="0">
              <a:latin typeface="+mn-ea"/>
              <a:ea typeface="+mn-ea"/>
            </a:endParaRPr>
          </a:p>
        </p:txBody>
      </p:sp>
      <p:pic>
        <p:nvPicPr>
          <p:cNvPr id="205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365437" y="1552374"/>
            <a:ext cx="2250616" cy="4476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cstate="print">
            <a:extLst>
              <a:ext uri="{28A0092B-C50C-407E-A947-70E740481C1C}">
                <a14:useLocalDpi xmlns="" xmlns:a14="http://schemas.microsoft.com/office/drawing/2010/main" val="0"/>
              </a:ext>
            </a:extLst>
          </a:blip>
          <a:srcRect/>
          <a:stretch>
            <a:fillRect/>
          </a:stretch>
        </p:blipFill>
        <p:spPr bwMode="auto">
          <a:xfrm>
            <a:off x="140876" y="838831"/>
            <a:ext cx="936429" cy="113484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12" name="矩形 311"/>
          <p:cNvSpPr/>
          <p:nvPr/>
        </p:nvSpPr>
        <p:spPr bwMode="auto">
          <a:xfrm>
            <a:off x="3886592" y="2519757"/>
            <a:ext cx="2233023" cy="361712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313" name="矩形 312"/>
          <p:cNvSpPr/>
          <p:nvPr/>
        </p:nvSpPr>
        <p:spPr bwMode="auto">
          <a:xfrm>
            <a:off x="4102691" y="2751498"/>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14" name="矩形 313"/>
          <p:cNvSpPr/>
          <p:nvPr/>
        </p:nvSpPr>
        <p:spPr bwMode="auto">
          <a:xfrm>
            <a:off x="4102691" y="3303751"/>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15" name="矩形 314"/>
          <p:cNvSpPr/>
          <p:nvPr/>
        </p:nvSpPr>
        <p:spPr bwMode="auto">
          <a:xfrm>
            <a:off x="4102691" y="3856004"/>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16" name="矩形 315"/>
          <p:cNvSpPr/>
          <p:nvPr/>
        </p:nvSpPr>
        <p:spPr bwMode="auto">
          <a:xfrm>
            <a:off x="4102691" y="4408257"/>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17" name="矩形 316"/>
          <p:cNvSpPr/>
          <p:nvPr/>
        </p:nvSpPr>
        <p:spPr bwMode="auto">
          <a:xfrm>
            <a:off x="4102691" y="5344686"/>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18" name="TextBox 317"/>
          <p:cNvSpPr txBox="1"/>
          <p:nvPr/>
        </p:nvSpPr>
        <p:spPr>
          <a:xfrm>
            <a:off x="3904185" y="5778188"/>
            <a:ext cx="2233023" cy="338554"/>
          </a:xfrm>
          <a:prstGeom prst="rect">
            <a:avLst/>
          </a:prstGeom>
          <a:noFill/>
        </p:spPr>
        <p:txBody>
          <a:bodyPr wrap="square" rtlCol="0">
            <a:spAutoFit/>
          </a:bodyPr>
          <a:lstStyle/>
          <a:p>
            <a:pPr algn="ctr"/>
            <a:r>
              <a:rPr lang="en-US" altLang="zh-CN" sz="1600" dirty="0" smtClean="0">
                <a:latin typeface="+mn-ea"/>
                <a:ea typeface="+mn-ea"/>
              </a:rPr>
              <a:t>20 Nodes RACK 2</a:t>
            </a:r>
            <a:endParaRPr lang="zh-CN" altLang="en-US" sz="1600" dirty="0">
              <a:latin typeface="+mn-ea"/>
              <a:ea typeface="+mn-ea"/>
            </a:endParaRPr>
          </a:p>
        </p:txBody>
      </p:sp>
      <p:sp>
        <p:nvSpPr>
          <p:cNvPr id="319" name="TextBox 318"/>
          <p:cNvSpPr txBox="1"/>
          <p:nvPr/>
        </p:nvSpPr>
        <p:spPr>
          <a:xfrm>
            <a:off x="4823021" y="4768257"/>
            <a:ext cx="477054" cy="612280"/>
          </a:xfrm>
          <a:prstGeom prst="rect">
            <a:avLst/>
          </a:prstGeom>
          <a:noFill/>
        </p:spPr>
        <p:txBody>
          <a:bodyPr vert="eaVert" wrap="square" rtlCol="0">
            <a:spAutoFit/>
          </a:bodyPr>
          <a:lstStyle/>
          <a:p>
            <a:pPr algn="ctr"/>
            <a:r>
              <a:rPr lang="en-US" altLang="zh-CN" sz="1800" dirty="0" smtClean="0">
                <a:latin typeface="+mn-ea"/>
                <a:ea typeface="+mn-ea"/>
              </a:rPr>
              <a:t>……</a:t>
            </a:r>
            <a:endParaRPr lang="zh-CN" altLang="en-US" sz="1800" dirty="0">
              <a:latin typeface="+mn-ea"/>
              <a:ea typeface="+mn-ea"/>
            </a:endParaRPr>
          </a:p>
        </p:txBody>
      </p:sp>
      <p:pic>
        <p:nvPicPr>
          <p:cNvPr id="320"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886592" y="1567851"/>
            <a:ext cx="2250616" cy="4476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21" name="矩形 320"/>
          <p:cNvSpPr/>
          <p:nvPr/>
        </p:nvSpPr>
        <p:spPr bwMode="auto">
          <a:xfrm>
            <a:off x="6407747" y="2519757"/>
            <a:ext cx="2233023" cy="361712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322" name="矩形 321"/>
          <p:cNvSpPr/>
          <p:nvPr/>
        </p:nvSpPr>
        <p:spPr bwMode="auto">
          <a:xfrm>
            <a:off x="6623846" y="2751498"/>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23" name="矩形 322"/>
          <p:cNvSpPr/>
          <p:nvPr/>
        </p:nvSpPr>
        <p:spPr bwMode="auto">
          <a:xfrm>
            <a:off x="6623846" y="3303751"/>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24" name="矩形 323"/>
          <p:cNvSpPr/>
          <p:nvPr/>
        </p:nvSpPr>
        <p:spPr bwMode="auto">
          <a:xfrm>
            <a:off x="6623846" y="3856004"/>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25" name="矩形 324"/>
          <p:cNvSpPr/>
          <p:nvPr/>
        </p:nvSpPr>
        <p:spPr bwMode="auto">
          <a:xfrm>
            <a:off x="6623846" y="4408257"/>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26" name="矩形 325"/>
          <p:cNvSpPr/>
          <p:nvPr/>
        </p:nvSpPr>
        <p:spPr bwMode="auto">
          <a:xfrm>
            <a:off x="6623846" y="5344686"/>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27" name="TextBox 326"/>
          <p:cNvSpPr txBox="1"/>
          <p:nvPr/>
        </p:nvSpPr>
        <p:spPr>
          <a:xfrm>
            <a:off x="6425340" y="5778188"/>
            <a:ext cx="2233023" cy="338554"/>
          </a:xfrm>
          <a:prstGeom prst="rect">
            <a:avLst/>
          </a:prstGeom>
          <a:noFill/>
        </p:spPr>
        <p:txBody>
          <a:bodyPr wrap="square" rtlCol="0">
            <a:spAutoFit/>
          </a:bodyPr>
          <a:lstStyle/>
          <a:p>
            <a:pPr algn="ctr"/>
            <a:r>
              <a:rPr lang="en-US" altLang="zh-CN" sz="1600" dirty="0" smtClean="0">
                <a:latin typeface="+mn-ea"/>
                <a:ea typeface="+mn-ea"/>
              </a:rPr>
              <a:t>20 Nodes RACK 3</a:t>
            </a:r>
            <a:endParaRPr lang="zh-CN" altLang="en-US" sz="1600" dirty="0">
              <a:latin typeface="+mn-ea"/>
              <a:ea typeface="+mn-ea"/>
            </a:endParaRPr>
          </a:p>
        </p:txBody>
      </p:sp>
      <p:sp>
        <p:nvSpPr>
          <p:cNvPr id="328" name="TextBox 327"/>
          <p:cNvSpPr txBox="1"/>
          <p:nvPr/>
        </p:nvSpPr>
        <p:spPr>
          <a:xfrm>
            <a:off x="7344176" y="4768257"/>
            <a:ext cx="477054" cy="612280"/>
          </a:xfrm>
          <a:prstGeom prst="rect">
            <a:avLst/>
          </a:prstGeom>
          <a:noFill/>
        </p:spPr>
        <p:txBody>
          <a:bodyPr vert="eaVert" wrap="square" rtlCol="0">
            <a:spAutoFit/>
          </a:bodyPr>
          <a:lstStyle/>
          <a:p>
            <a:pPr algn="ctr"/>
            <a:r>
              <a:rPr lang="en-US" altLang="zh-CN" sz="1800" dirty="0" smtClean="0">
                <a:latin typeface="+mn-ea"/>
                <a:ea typeface="+mn-ea"/>
              </a:rPr>
              <a:t>……</a:t>
            </a:r>
            <a:endParaRPr lang="zh-CN" altLang="en-US" sz="1800" dirty="0">
              <a:latin typeface="+mn-ea"/>
              <a:ea typeface="+mn-ea"/>
            </a:endParaRPr>
          </a:p>
        </p:txBody>
      </p:sp>
      <p:pic>
        <p:nvPicPr>
          <p:cNvPr id="329"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6407747" y="1567851"/>
            <a:ext cx="2250616" cy="4476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30" name="矩形 329"/>
          <p:cNvSpPr/>
          <p:nvPr/>
        </p:nvSpPr>
        <p:spPr bwMode="auto">
          <a:xfrm>
            <a:off x="8911309" y="2519757"/>
            <a:ext cx="2233023" cy="361712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zh-CN" altLang="en-US" sz="1900" b="0" i="0" u="none" strike="noStrike" cap="none" normalizeH="0" baseline="0" smtClean="0">
              <a:ln>
                <a:noFill/>
              </a:ln>
              <a:solidFill>
                <a:schemeClr val="tx1"/>
              </a:solidFill>
              <a:effectLst/>
              <a:latin typeface="Arial" pitchFamily="34" charset="0"/>
              <a:ea typeface="宋体" pitchFamily="2" charset="-122"/>
            </a:endParaRPr>
          </a:p>
        </p:txBody>
      </p:sp>
      <p:sp>
        <p:nvSpPr>
          <p:cNvPr id="331" name="矩形 330"/>
          <p:cNvSpPr/>
          <p:nvPr/>
        </p:nvSpPr>
        <p:spPr bwMode="auto">
          <a:xfrm>
            <a:off x="9127408" y="2751498"/>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32" name="矩形 331"/>
          <p:cNvSpPr/>
          <p:nvPr/>
        </p:nvSpPr>
        <p:spPr bwMode="auto">
          <a:xfrm>
            <a:off x="9127408" y="3303751"/>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33" name="矩形 332"/>
          <p:cNvSpPr/>
          <p:nvPr/>
        </p:nvSpPr>
        <p:spPr bwMode="auto">
          <a:xfrm>
            <a:off x="9127408" y="3856004"/>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34" name="矩形 333"/>
          <p:cNvSpPr/>
          <p:nvPr/>
        </p:nvSpPr>
        <p:spPr bwMode="auto">
          <a:xfrm>
            <a:off x="9127408" y="4408257"/>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35" name="矩形 334"/>
          <p:cNvSpPr/>
          <p:nvPr/>
        </p:nvSpPr>
        <p:spPr bwMode="auto">
          <a:xfrm>
            <a:off x="9127408" y="5344686"/>
            <a:ext cx="1800000" cy="360000"/>
          </a:xfrm>
          <a:prstGeom prst="rect">
            <a:avLst/>
          </a:prstGeom>
          <a:ln>
            <a:headEnd type="none" w="med" len="med"/>
            <a:tailEnd type="none" w="med" len="med"/>
          </a:ln>
        </p:spPr>
        <p:style>
          <a:lnRef idx="1">
            <a:schemeClr val="accent5"/>
          </a:lnRef>
          <a:fillRef idx="2">
            <a:schemeClr val="accent5"/>
          </a:fillRef>
          <a:effectRef idx="1">
            <a:schemeClr val="accent5"/>
          </a:effectRef>
          <a:fontRef idx="minor">
            <a:schemeClr val="dk1"/>
          </a:fontRef>
        </p:style>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600" b="0" i="0" u="none" strike="noStrike" cap="none" normalizeH="0" baseline="0" dirty="0" smtClean="0">
                <a:ln>
                  <a:noFill/>
                </a:ln>
                <a:solidFill>
                  <a:schemeClr val="tx1"/>
                </a:solidFill>
                <a:effectLst/>
                <a:latin typeface="+mn-ea"/>
              </a:rPr>
              <a:t>Node</a:t>
            </a:r>
            <a:endParaRPr kumimoji="0" lang="zh-CN" altLang="en-US" sz="1600" b="0" i="0" u="none" strike="noStrike" cap="none" normalizeH="0" baseline="0" dirty="0" smtClean="0">
              <a:ln>
                <a:noFill/>
              </a:ln>
              <a:solidFill>
                <a:schemeClr val="tx1"/>
              </a:solidFill>
              <a:effectLst/>
              <a:latin typeface="+mn-ea"/>
            </a:endParaRPr>
          </a:p>
        </p:txBody>
      </p:sp>
      <p:sp>
        <p:nvSpPr>
          <p:cNvPr id="336" name="TextBox 335"/>
          <p:cNvSpPr txBox="1"/>
          <p:nvPr/>
        </p:nvSpPr>
        <p:spPr>
          <a:xfrm>
            <a:off x="8928902" y="5778188"/>
            <a:ext cx="2233023" cy="338554"/>
          </a:xfrm>
          <a:prstGeom prst="rect">
            <a:avLst/>
          </a:prstGeom>
          <a:noFill/>
        </p:spPr>
        <p:txBody>
          <a:bodyPr wrap="square" rtlCol="0">
            <a:spAutoFit/>
          </a:bodyPr>
          <a:lstStyle/>
          <a:p>
            <a:pPr algn="ctr"/>
            <a:r>
              <a:rPr lang="en-US" altLang="zh-CN" sz="1600" dirty="0" smtClean="0">
                <a:latin typeface="+mn-ea"/>
                <a:ea typeface="+mn-ea"/>
              </a:rPr>
              <a:t>20 Nodes RACK 3</a:t>
            </a:r>
            <a:endParaRPr lang="zh-CN" altLang="en-US" sz="1600" dirty="0">
              <a:latin typeface="+mn-ea"/>
              <a:ea typeface="+mn-ea"/>
            </a:endParaRPr>
          </a:p>
        </p:txBody>
      </p:sp>
      <p:sp>
        <p:nvSpPr>
          <p:cNvPr id="337" name="TextBox 336"/>
          <p:cNvSpPr txBox="1"/>
          <p:nvPr/>
        </p:nvSpPr>
        <p:spPr>
          <a:xfrm>
            <a:off x="9847738" y="4768257"/>
            <a:ext cx="477054" cy="612280"/>
          </a:xfrm>
          <a:prstGeom prst="rect">
            <a:avLst/>
          </a:prstGeom>
          <a:noFill/>
        </p:spPr>
        <p:txBody>
          <a:bodyPr vert="eaVert" wrap="square" rtlCol="0">
            <a:spAutoFit/>
          </a:bodyPr>
          <a:lstStyle/>
          <a:p>
            <a:pPr algn="ctr"/>
            <a:r>
              <a:rPr lang="en-US" altLang="zh-CN" sz="1800" dirty="0" smtClean="0">
                <a:latin typeface="+mn-ea"/>
                <a:ea typeface="+mn-ea"/>
              </a:rPr>
              <a:t>……</a:t>
            </a:r>
            <a:endParaRPr lang="zh-CN" altLang="en-US" sz="1800" dirty="0">
              <a:latin typeface="+mn-ea"/>
              <a:ea typeface="+mn-ea"/>
            </a:endParaRPr>
          </a:p>
        </p:txBody>
      </p:sp>
      <p:pic>
        <p:nvPicPr>
          <p:cNvPr id="33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8911309" y="1567851"/>
            <a:ext cx="2250616" cy="4476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cxnSp>
        <p:nvCxnSpPr>
          <p:cNvPr id="11" name="直接连接符 10"/>
          <p:cNvCxnSpPr/>
          <p:nvPr/>
        </p:nvCxnSpPr>
        <p:spPr bwMode="auto">
          <a:xfrm flipH="1" flipV="1">
            <a:off x="1667179" y="2029740"/>
            <a:ext cx="634687" cy="474540"/>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39" name="直接连接符 338"/>
          <p:cNvCxnSpPr>
            <a:stCxn id="6" idx="0"/>
          </p:cNvCxnSpPr>
          <p:nvPr/>
        </p:nvCxnSpPr>
        <p:spPr bwMode="auto">
          <a:xfrm flipH="1" flipV="1">
            <a:off x="1806431" y="2000050"/>
            <a:ext cx="675518" cy="504230"/>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40" name="直接连接符 339"/>
          <p:cNvCxnSpPr>
            <a:stCxn id="6" idx="0"/>
          </p:cNvCxnSpPr>
          <p:nvPr/>
        </p:nvCxnSpPr>
        <p:spPr bwMode="auto">
          <a:xfrm flipV="1">
            <a:off x="2481949" y="2000050"/>
            <a:ext cx="621076" cy="504230"/>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41" name="直接连接符 340"/>
          <p:cNvCxnSpPr/>
          <p:nvPr/>
        </p:nvCxnSpPr>
        <p:spPr bwMode="auto">
          <a:xfrm flipV="1">
            <a:off x="2662031" y="1973677"/>
            <a:ext cx="648297" cy="546363"/>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13" name="肘形连接符 12"/>
          <p:cNvCxnSpPr>
            <a:stCxn id="338" idx="0"/>
            <a:endCxn id="2051" idx="3"/>
          </p:cNvCxnSpPr>
          <p:nvPr/>
        </p:nvCxnSpPr>
        <p:spPr bwMode="auto">
          <a:xfrm rot="16200000" flipV="1">
            <a:off x="5397305" y="-2968148"/>
            <a:ext cx="216000" cy="8856000"/>
          </a:xfrm>
          <a:prstGeom prst="bentConnector2">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54" name="肘形连接符 353"/>
          <p:cNvCxnSpPr>
            <a:stCxn id="338" idx="0"/>
          </p:cNvCxnSpPr>
          <p:nvPr/>
        </p:nvCxnSpPr>
        <p:spPr bwMode="auto">
          <a:xfrm rot="16200000" flipV="1">
            <a:off x="5306067" y="-3266509"/>
            <a:ext cx="416720" cy="9252000"/>
          </a:xfrm>
          <a:prstGeom prst="bentConnector2">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63" name="直接连接符 362"/>
          <p:cNvCxnSpPr/>
          <p:nvPr/>
        </p:nvCxnSpPr>
        <p:spPr bwMode="auto">
          <a:xfrm flipH="1" flipV="1">
            <a:off x="4237960" y="2045775"/>
            <a:ext cx="634687" cy="474540"/>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64" name="直接连接符 363"/>
          <p:cNvCxnSpPr/>
          <p:nvPr/>
        </p:nvCxnSpPr>
        <p:spPr bwMode="auto">
          <a:xfrm flipH="1" flipV="1">
            <a:off x="4377212" y="2016085"/>
            <a:ext cx="675518" cy="504230"/>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65" name="直接连接符 364"/>
          <p:cNvCxnSpPr/>
          <p:nvPr/>
        </p:nvCxnSpPr>
        <p:spPr bwMode="auto">
          <a:xfrm flipV="1">
            <a:off x="5052730" y="2016085"/>
            <a:ext cx="621076" cy="504230"/>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66" name="直接连接符 365"/>
          <p:cNvCxnSpPr/>
          <p:nvPr/>
        </p:nvCxnSpPr>
        <p:spPr bwMode="auto">
          <a:xfrm flipV="1">
            <a:off x="5232812" y="1989712"/>
            <a:ext cx="648297" cy="546363"/>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67" name="直接连接符 366"/>
          <p:cNvCxnSpPr/>
          <p:nvPr/>
        </p:nvCxnSpPr>
        <p:spPr bwMode="auto">
          <a:xfrm flipH="1" flipV="1">
            <a:off x="6709489" y="2056397"/>
            <a:ext cx="634687" cy="474540"/>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68" name="直接连接符 367"/>
          <p:cNvCxnSpPr/>
          <p:nvPr/>
        </p:nvCxnSpPr>
        <p:spPr bwMode="auto">
          <a:xfrm flipH="1" flipV="1">
            <a:off x="6848741" y="2026707"/>
            <a:ext cx="675518" cy="504230"/>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69" name="直接连接符 368"/>
          <p:cNvCxnSpPr/>
          <p:nvPr/>
        </p:nvCxnSpPr>
        <p:spPr bwMode="auto">
          <a:xfrm flipV="1">
            <a:off x="7524259" y="2026707"/>
            <a:ext cx="621076" cy="504230"/>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70" name="直接连接符 369"/>
          <p:cNvCxnSpPr/>
          <p:nvPr/>
        </p:nvCxnSpPr>
        <p:spPr bwMode="auto">
          <a:xfrm flipV="1">
            <a:off x="7704341" y="2000334"/>
            <a:ext cx="648297" cy="546363"/>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71" name="直接连接符 370"/>
          <p:cNvCxnSpPr/>
          <p:nvPr/>
        </p:nvCxnSpPr>
        <p:spPr bwMode="auto">
          <a:xfrm flipH="1" flipV="1">
            <a:off x="9230644" y="2029457"/>
            <a:ext cx="634687" cy="474540"/>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72" name="直接连接符 371"/>
          <p:cNvCxnSpPr/>
          <p:nvPr/>
        </p:nvCxnSpPr>
        <p:spPr bwMode="auto">
          <a:xfrm flipH="1" flipV="1">
            <a:off x="9369896" y="1999767"/>
            <a:ext cx="675518" cy="504230"/>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73" name="直接连接符 372"/>
          <p:cNvCxnSpPr/>
          <p:nvPr/>
        </p:nvCxnSpPr>
        <p:spPr bwMode="auto">
          <a:xfrm flipV="1">
            <a:off x="10045414" y="1999767"/>
            <a:ext cx="621076" cy="504230"/>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374" name="直接连接符 373"/>
          <p:cNvCxnSpPr/>
          <p:nvPr/>
        </p:nvCxnSpPr>
        <p:spPr bwMode="auto">
          <a:xfrm flipV="1">
            <a:off x="10225496" y="1973394"/>
            <a:ext cx="648297" cy="546363"/>
          </a:xfrm>
          <a:prstGeom prst="line">
            <a:avLst/>
          </a:prstGeom>
          <a:solidFill>
            <a:schemeClr val="accent1"/>
          </a:solidFill>
          <a:ln w="12700" cap="flat" cmpd="sng" algn="ctr">
            <a:solidFill>
              <a:srgbClr val="006600"/>
            </a:solidFill>
            <a:prstDash val="solid"/>
            <a:round/>
            <a:headEnd type="none" w="med" len="med"/>
            <a:tailEnd type="none" w="med" len="med"/>
          </a:ln>
          <a:effectLst/>
        </p:spPr>
      </p:cxnSp>
      <p:cxnSp>
        <p:nvCxnSpPr>
          <p:cNvPr id="27" name="直接连接符 26"/>
          <p:cNvCxnSpPr/>
          <p:nvPr/>
        </p:nvCxnSpPr>
        <p:spPr bwMode="auto">
          <a:xfrm>
            <a:off x="2373899" y="1367328"/>
            <a:ext cx="0" cy="198000"/>
          </a:xfrm>
          <a:prstGeom prst="line">
            <a:avLst/>
          </a:prstGeom>
          <a:solidFill>
            <a:schemeClr val="accent1"/>
          </a:solidFill>
          <a:ln w="12700" cap="flat" cmpd="sng" algn="ctr">
            <a:solidFill>
              <a:srgbClr val="006600"/>
            </a:solidFill>
            <a:prstDash val="solid"/>
            <a:round/>
            <a:headEnd type="oval" w="med" len="med"/>
            <a:tailEnd type="oval" w="med" len="med"/>
          </a:ln>
          <a:effectLst/>
        </p:spPr>
      </p:cxnSp>
      <p:cxnSp>
        <p:nvCxnSpPr>
          <p:cNvPr id="377" name="直接连接符 376"/>
          <p:cNvCxnSpPr/>
          <p:nvPr/>
        </p:nvCxnSpPr>
        <p:spPr bwMode="auto">
          <a:xfrm>
            <a:off x="2499541" y="1151130"/>
            <a:ext cx="0" cy="396000"/>
          </a:xfrm>
          <a:prstGeom prst="line">
            <a:avLst/>
          </a:prstGeom>
          <a:solidFill>
            <a:schemeClr val="accent1"/>
          </a:solidFill>
          <a:ln w="12700" cap="flat" cmpd="sng" algn="ctr">
            <a:solidFill>
              <a:srgbClr val="006600"/>
            </a:solidFill>
            <a:prstDash val="solid"/>
            <a:round/>
            <a:headEnd type="oval" w="med" len="med"/>
            <a:tailEnd type="oval" w="med" len="med"/>
          </a:ln>
          <a:effectLst/>
        </p:spPr>
      </p:cxnSp>
      <p:cxnSp>
        <p:nvCxnSpPr>
          <p:cNvPr id="378" name="直接连接符 377"/>
          <p:cNvCxnSpPr/>
          <p:nvPr/>
        </p:nvCxnSpPr>
        <p:spPr bwMode="auto">
          <a:xfrm>
            <a:off x="4935906" y="1354215"/>
            <a:ext cx="0" cy="198000"/>
          </a:xfrm>
          <a:prstGeom prst="line">
            <a:avLst/>
          </a:prstGeom>
          <a:solidFill>
            <a:schemeClr val="accent1"/>
          </a:solidFill>
          <a:ln w="12700" cap="flat" cmpd="sng" algn="ctr">
            <a:solidFill>
              <a:srgbClr val="006600"/>
            </a:solidFill>
            <a:prstDash val="solid"/>
            <a:round/>
            <a:headEnd type="oval" w="med" len="med"/>
            <a:tailEnd type="oval" w="med" len="med"/>
          </a:ln>
          <a:effectLst/>
        </p:spPr>
      </p:cxnSp>
      <p:cxnSp>
        <p:nvCxnSpPr>
          <p:cNvPr id="379" name="直接连接符 378"/>
          <p:cNvCxnSpPr/>
          <p:nvPr/>
        </p:nvCxnSpPr>
        <p:spPr bwMode="auto">
          <a:xfrm>
            <a:off x="5061548" y="1138017"/>
            <a:ext cx="0" cy="396000"/>
          </a:xfrm>
          <a:prstGeom prst="line">
            <a:avLst/>
          </a:prstGeom>
          <a:solidFill>
            <a:schemeClr val="accent1"/>
          </a:solidFill>
          <a:ln w="12700" cap="flat" cmpd="sng" algn="ctr">
            <a:solidFill>
              <a:srgbClr val="006600"/>
            </a:solidFill>
            <a:prstDash val="solid"/>
            <a:round/>
            <a:headEnd type="oval" w="med" len="med"/>
            <a:tailEnd type="oval" w="med" len="med"/>
          </a:ln>
          <a:effectLst/>
        </p:spPr>
      </p:cxnSp>
      <p:cxnSp>
        <p:nvCxnSpPr>
          <p:cNvPr id="381" name="直接连接符 380"/>
          <p:cNvCxnSpPr/>
          <p:nvPr/>
        </p:nvCxnSpPr>
        <p:spPr bwMode="auto">
          <a:xfrm>
            <a:off x="7441733" y="1367328"/>
            <a:ext cx="0" cy="198000"/>
          </a:xfrm>
          <a:prstGeom prst="line">
            <a:avLst/>
          </a:prstGeom>
          <a:solidFill>
            <a:schemeClr val="accent1"/>
          </a:solidFill>
          <a:ln w="12700" cap="flat" cmpd="sng" algn="ctr">
            <a:solidFill>
              <a:srgbClr val="006600"/>
            </a:solidFill>
            <a:prstDash val="solid"/>
            <a:round/>
            <a:headEnd type="oval" w="med" len="med"/>
            <a:tailEnd type="oval" w="med" len="med"/>
          </a:ln>
          <a:effectLst/>
        </p:spPr>
      </p:cxnSp>
      <p:cxnSp>
        <p:nvCxnSpPr>
          <p:cNvPr id="470" name="直接连接符 469"/>
          <p:cNvCxnSpPr/>
          <p:nvPr/>
        </p:nvCxnSpPr>
        <p:spPr bwMode="auto">
          <a:xfrm>
            <a:off x="7567375" y="1151130"/>
            <a:ext cx="0" cy="396000"/>
          </a:xfrm>
          <a:prstGeom prst="line">
            <a:avLst/>
          </a:prstGeom>
          <a:solidFill>
            <a:schemeClr val="accent1"/>
          </a:solidFill>
          <a:ln w="12700" cap="flat" cmpd="sng" algn="ctr">
            <a:solidFill>
              <a:srgbClr val="006600"/>
            </a:solidFill>
            <a:prstDash val="solid"/>
            <a:round/>
            <a:headEnd type="oval" w="med" len="med"/>
            <a:tailEnd type="oval" w="med" len="med"/>
          </a:ln>
          <a:effectLst/>
        </p:spPr>
      </p:cxnSp>
    </p:spTree>
    <p:extLst>
      <p:ext uri="{BB962C8B-B14F-4D97-AF65-F5344CB8AC3E}">
        <p14:creationId xmlns="" xmlns:p14="http://schemas.microsoft.com/office/powerpoint/2010/main" val="245577305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管理分析平台 </a:t>
            </a:r>
            <a:r>
              <a:rPr lang="en-US" altLang="zh-CN" dirty="0" smtClean="0"/>
              <a:t>— </a:t>
            </a:r>
            <a:r>
              <a:rPr lang="zh-CN" altLang="en-US" dirty="0" smtClean="0"/>
              <a:t>平台逻辑架构</a:t>
            </a:r>
            <a:endParaRPr lang="zh-CN" altLang="en-US" dirty="0"/>
          </a:p>
        </p:txBody>
      </p:sp>
      <p:sp>
        <p:nvSpPr>
          <p:cNvPr id="17" name="文本占位符 2"/>
          <p:cNvSpPr>
            <a:spLocks noGrp="1"/>
          </p:cNvSpPr>
          <p:nvPr>
            <p:ph type="body" sz="quarter" idx="10"/>
          </p:nvPr>
        </p:nvSpPr>
        <p:spPr>
          <a:xfrm>
            <a:off x="933240" y="790965"/>
            <a:ext cx="9220224" cy="1191974"/>
          </a:xfrm>
        </p:spPr>
        <p:txBody>
          <a:bodyPr/>
          <a:lstStyle/>
          <a:p>
            <a:r>
              <a:rPr lang="zh-CN" altLang="en-US" sz="1800" b="0" dirty="0" smtClean="0">
                <a:latin typeface="+mn-ea"/>
                <a:ea typeface="+mn-ea"/>
              </a:rPr>
              <a:t>客户信息管理，采用</a:t>
            </a:r>
            <a:r>
              <a:rPr lang="en-US" altLang="zh-CN" sz="1800" b="0" dirty="0" smtClean="0">
                <a:latin typeface="+mn-ea"/>
                <a:ea typeface="+mn-ea"/>
              </a:rPr>
              <a:t>J2EE</a:t>
            </a:r>
            <a:r>
              <a:rPr lang="zh-CN" altLang="en-US" sz="1800" b="0" dirty="0" smtClean="0">
                <a:latin typeface="+mn-ea"/>
                <a:ea typeface="+mn-ea"/>
              </a:rPr>
              <a:t>框架自主开发，</a:t>
            </a:r>
            <a:r>
              <a:rPr lang="zh-CN" altLang="en-US" sz="1800" b="0" dirty="0">
                <a:latin typeface="+mn-ea"/>
                <a:ea typeface="+mn-ea"/>
              </a:rPr>
              <a:t>数据</a:t>
            </a:r>
            <a:r>
              <a:rPr lang="zh-CN" altLang="en-US" sz="1800" b="0" dirty="0" smtClean="0">
                <a:latin typeface="+mn-ea"/>
                <a:ea typeface="+mn-ea"/>
              </a:rPr>
              <a:t>集市构建于分析型数据库集群</a:t>
            </a:r>
            <a:endParaRPr lang="en-US" altLang="zh-CN" sz="1800" b="0" dirty="0" smtClean="0">
              <a:latin typeface="+mn-ea"/>
              <a:ea typeface="+mn-ea"/>
            </a:endParaRPr>
          </a:p>
          <a:p>
            <a:r>
              <a:rPr lang="zh-CN" altLang="en-US" sz="1800" b="0" dirty="0">
                <a:latin typeface="+mn-ea"/>
                <a:ea typeface="+mn-ea"/>
              </a:rPr>
              <a:t>运营</a:t>
            </a:r>
            <a:r>
              <a:rPr lang="zh-CN" altLang="en-US" sz="1800" b="0" dirty="0" smtClean="0">
                <a:latin typeface="+mn-ea"/>
                <a:ea typeface="+mn-ea"/>
              </a:rPr>
              <a:t>绩效管理，采用</a:t>
            </a:r>
            <a:r>
              <a:rPr lang="en-US" altLang="zh-CN" sz="1800" b="0" dirty="0" err="1" smtClean="0">
                <a:latin typeface="+mn-ea"/>
                <a:ea typeface="+mn-ea"/>
              </a:rPr>
              <a:t>MicroStrategy</a:t>
            </a:r>
            <a:r>
              <a:rPr lang="zh-CN" altLang="en-US" sz="1800" b="0" dirty="0" smtClean="0">
                <a:latin typeface="+mn-ea"/>
                <a:ea typeface="+mn-ea"/>
              </a:rPr>
              <a:t>开发，</a:t>
            </a:r>
            <a:r>
              <a:rPr lang="zh-CN" altLang="en-US" sz="1800" b="0" dirty="0">
                <a:latin typeface="+mn-ea"/>
                <a:ea typeface="+mn-ea"/>
              </a:rPr>
              <a:t>数据集市构建于分析型数据库</a:t>
            </a:r>
            <a:r>
              <a:rPr lang="zh-CN" altLang="en-US" sz="1800" b="0" dirty="0" smtClean="0">
                <a:latin typeface="+mn-ea"/>
                <a:ea typeface="+mn-ea"/>
              </a:rPr>
              <a:t>集群</a:t>
            </a:r>
            <a:endParaRPr lang="en-US" altLang="zh-CN" sz="1800" b="0" dirty="0" smtClean="0">
              <a:latin typeface="+mn-ea"/>
              <a:ea typeface="+mn-ea"/>
            </a:endParaRPr>
          </a:p>
          <a:p>
            <a:r>
              <a:rPr lang="zh-CN" altLang="en-US" sz="1800" b="0" dirty="0" smtClean="0">
                <a:latin typeface="+mn-ea"/>
                <a:ea typeface="+mn-ea"/>
              </a:rPr>
              <a:t>零售业务灵活分析，采用</a:t>
            </a:r>
            <a:r>
              <a:rPr lang="en-US" altLang="zh-CN" sz="1800" b="0" dirty="0" err="1">
                <a:latin typeface="+mn-ea"/>
              </a:rPr>
              <a:t>MicroStrategy</a:t>
            </a:r>
            <a:r>
              <a:rPr lang="zh-CN" altLang="en-US" sz="1800" b="0" dirty="0">
                <a:latin typeface="+mn-ea"/>
              </a:rPr>
              <a:t>开发，数据集市构建</a:t>
            </a:r>
            <a:r>
              <a:rPr lang="zh-CN" altLang="en-US" sz="1800" b="0" dirty="0" smtClean="0">
                <a:latin typeface="+mn-ea"/>
              </a:rPr>
              <a:t>于内存数据库集群</a:t>
            </a:r>
            <a:r>
              <a:rPr lang="en-US" altLang="zh-CN" sz="1800" b="0" dirty="0" smtClean="0">
                <a:latin typeface="+mn-ea"/>
              </a:rPr>
              <a:t>HANA</a:t>
            </a:r>
            <a:endParaRPr lang="en-US" altLang="zh-CN" sz="1800" b="0" dirty="0">
              <a:latin typeface="+mn-ea"/>
            </a:endParaRPr>
          </a:p>
        </p:txBody>
      </p:sp>
      <p:pic>
        <p:nvPicPr>
          <p:cNvPr id="3076" name="Picture 4"/>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1293403" y="2159592"/>
            <a:ext cx="9086055" cy="417791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17223548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议程</a:t>
            </a:r>
            <a:endParaRPr lang="zh-CN" altLang="en-US" dirty="0"/>
          </a:p>
        </p:txBody>
      </p:sp>
      <p:sp>
        <p:nvSpPr>
          <p:cNvPr id="13" name="Rectangle 5"/>
          <p:cNvSpPr>
            <a:spLocks noChangeArrowheads="1"/>
          </p:cNvSpPr>
          <p:nvPr/>
        </p:nvSpPr>
        <p:spPr bwMode="auto">
          <a:xfrm>
            <a:off x="2510200" y="1398576"/>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a:ln>
                  <a:solidFill>
                    <a:schemeClr val="bg1">
                      <a:lumMod val="50000"/>
                    </a:schemeClr>
                  </a:solidFill>
                </a:ln>
                <a:solidFill>
                  <a:schemeClr val="bg1">
                    <a:lumMod val="50000"/>
                  </a:schemeClr>
                </a:solidFill>
                <a:latin typeface="+mn-ea"/>
                <a:ea typeface="宋体" pitchFamily="2" charset="-122"/>
              </a:rPr>
              <a:t>大数据分析平台综述</a:t>
            </a:r>
          </a:p>
        </p:txBody>
      </p:sp>
      <p:sp>
        <p:nvSpPr>
          <p:cNvPr id="14" name="圆角矩形 17"/>
          <p:cNvSpPr/>
          <p:nvPr/>
        </p:nvSpPr>
        <p:spPr>
          <a:xfrm>
            <a:off x="1718835" y="1398576"/>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a:solidFill>
                  <a:srgbClr val="FFFFFF"/>
                </a:solidFill>
                <a:effectLst>
                  <a:outerShdw blurRad="38100" dist="38100" dir="2700000" algn="tl">
                    <a:srgbClr val="000000">
                      <a:alpha val="43137"/>
                    </a:srgbClr>
                  </a:outerShdw>
                </a:effectLst>
                <a:latin typeface="+mn-ea"/>
              </a:rPr>
              <a:t>1</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15" name="Rectangle 5"/>
          <p:cNvSpPr>
            <a:spLocks noChangeArrowheads="1"/>
          </p:cNvSpPr>
          <p:nvPr/>
        </p:nvSpPr>
        <p:spPr bwMode="auto">
          <a:xfrm>
            <a:off x="2510200" y="2334074"/>
            <a:ext cx="7211065" cy="548640"/>
          </a:xfrm>
          <a:prstGeom prst="roundRect">
            <a:avLst/>
          </a:prstGeom>
          <a:ln/>
        </p:spPr>
        <p:style>
          <a:lnRef idx="1">
            <a:schemeClr val="accent2"/>
          </a:lnRef>
          <a:fillRef idx="3">
            <a:schemeClr val="accent2"/>
          </a:fillRef>
          <a:effectRef idx="2">
            <a:schemeClr val="accent2"/>
          </a:effectRef>
          <a:fontRef idx="minor">
            <a:schemeClr val="lt1"/>
          </a:fontRef>
        </p:style>
        <p:txBody>
          <a:bodyPr anchor="ctr"/>
          <a:lstStyle/>
          <a:p>
            <a:pPr marL="84138" indent="-84138" fontAlgn="auto">
              <a:spcBef>
                <a:spcPts val="0"/>
              </a:spcBef>
              <a:spcAft>
                <a:spcPts val="0"/>
              </a:spcAft>
            </a:pP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a typeface="+mn-ea"/>
              </a:rPr>
              <a:t>大数据分析平台总体架构</a:t>
            </a:r>
            <a:endPar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a typeface="+mn-ea"/>
            </a:endParaRPr>
          </a:p>
        </p:txBody>
      </p:sp>
      <p:sp>
        <p:nvSpPr>
          <p:cNvPr id="16" name="圆角矩形 20"/>
          <p:cNvSpPr/>
          <p:nvPr/>
        </p:nvSpPr>
        <p:spPr>
          <a:xfrm>
            <a:off x="1718835" y="2334074"/>
            <a:ext cx="623092" cy="548640"/>
          </a:xfrm>
          <a:prstGeom prst="roundRect">
            <a:avLst/>
          </a:prstGeom>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pP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2</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17" name="左箭头 1"/>
          <p:cNvSpPr/>
          <p:nvPr/>
        </p:nvSpPr>
        <p:spPr>
          <a:xfrm>
            <a:off x="8831771" y="2425514"/>
            <a:ext cx="435426" cy="365760"/>
          </a:xfrm>
          <a:prstGeom prst="leftArrow">
            <a:avLst/>
          </a:prstGeom>
          <a:solidFill>
            <a:schemeClr val="bg1"/>
          </a:solidFill>
          <a:ln>
            <a:solidFill>
              <a:schemeClr val="bg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fontAlgn="base">
              <a:lnSpc>
                <a:spcPct val="90000"/>
              </a:lnSpc>
              <a:spcBef>
                <a:spcPct val="0"/>
              </a:spcBef>
              <a:spcAft>
                <a:spcPct val="0"/>
              </a:spcAft>
              <a:buClr>
                <a:srgbClr val="2DB6B3"/>
              </a:buClr>
            </a:pPr>
            <a:endParaRPr lang="zh-CN" altLang="en-US" sz="2400" b="1" dirty="0" smtClean="0">
              <a:solidFill>
                <a:schemeClr val="bg1"/>
              </a:solidFill>
              <a:latin typeface="+mn-ea"/>
            </a:endParaRPr>
          </a:p>
        </p:txBody>
      </p:sp>
      <p:sp>
        <p:nvSpPr>
          <p:cNvPr id="18" name="Rectangle 5"/>
          <p:cNvSpPr>
            <a:spLocks noChangeArrowheads="1"/>
          </p:cNvSpPr>
          <p:nvPr/>
        </p:nvSpPr>
        <p:spPr bwMode="auto">
          <a:xfrm>
            <a:off x="2510200" y="3269572"/>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smtClean="0">
                <a:ln>
                  <a:solidFill>
                    <a:schemeClr val="bg1">
                      <a:lumMod val="50000"/>
                    </a:schemeClr>
                  </a:solidFill>
                </a:ln>
                <a:solidFill>
                  <a:schemeClr val="bg1">
                    <a:lumMod val="50000"/>
                  </a:schemeClr>
                </a:solidFill>
                <a:latin typeface="+mn-ea"/>
              </a:rPr>
              <a:t>大数据分析平台演进路线</a:t>
            </a:r>
            <a:endParaRPr lang="en-US" altLang="zh-CN" sz="2400" dirty="0">
              <a:ln>
                <a:solidFill>
                  <a:schemeClr val="bg1">
                    <a:lumMod val="50000"/>
                  </a:schemeClr>
                </a:solidFill>
              </a:ln>
              <a:solidFill>
                <a:schemeClr val="bg1">
                  <a:lumMod val="50000"/>
                </a:schemeClr>
              </a:solidFill>
              <a:latin typeface="+mn-ea"/>
            </a:endParaRPr>
          </a:p>
        </p:txBody>
      </p:sp>
      <p:sp>
        <p:nvSpPr>
          <p:cNvPr id="19" name="圆角矩形 20"/>
          <p:cNvSpPr/>
          <p:nvPr/>
        </p:nvSpPr>
        <p:spPr>
          <a:xfrm>
            <a:off x="1718835" y="3269572"/>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a:solidFill>
                  <a:srgbClr val="FFFFFF"/>
                </a:solidFill>
                <a:effectLst>
                  <a:outerShdw blurRad="38100" dist="38100" dir="2700000" algn="tl">
                    <a:srgbClr val="000000">
                      <a:alpha val="43137"/>
                    </a:srgbClr>
                  </a:outerShdw>
                </a:effectLst>
                <a:latin typeface="+mn-ea"/>
              </a:rPr>
              <a:t>3</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20" name="Rectangle 5"/>
          <p:cNvSpPr>
            <a:spLocks noChangeArrowheads="1"/>
          </p:cNvSpPr>
          <p:nvPr/>
        </p:nvSpPr>
        <p:spPr bwMode="auto">
          <a:xfrm>
            <a:off x="2510200" y="4205070"/>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smtClean="0">
                <a:ln>
                  <a:solidFill>
                    <a:schemeClr val="bg1">
                      <a:lumMod val="50000"/>
                    </a:schemeClr>
                  </a:solidFill>
                </a:ln>
                <a:solidFill>
                  <a:schemeClr val="bg1">
                    <a:lumMod val="50000"/>
                  </a:schemeClr>
                </a:solidFill>
                <a:latin typeface="+mn-ea"/>
              </a:rPr>
              <a:t>大数据分析平台一期实施重点</a:t>
            </a:r>
            <a:endParaRPr lang="en-US" altLang="zh-CN" sz="2400" dirty="0">
              <a:ln>
                <a:solidFill>
                  <a:schemeClr val="bg1">
                    <a:lumMod val="50000"/>
                  </a:schemeClr>
                </a:solidFill>
              </a:ln>
              <a:solidFill>
                <a:schemeClr val="bg1">
                  <a:lumMod val="50000"/>
                </a:schemeClr>
              </a:solidFill>
              <a:latin typeface="+mn-ea"/>
            </a:endParaRPr>
          </a:p>
        </p:txBody>
      </p:sp>
      <p:sp>
        <p:nvSpPr>
          <p:cNvPr id="21" name="圆角矩形 20"/>
          <p:cNvSpPr/>
          <p:nvPr/>
        </p:nvSpPr>
        <p:spPr>
          <a:xfrm>
            <a:off x="1718835" y="4205070"/>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smtClean="0">
                <a:solidFill>
                  <a:srgbClr val="FFFFFF"/>
                </a:solidFill>
                <a:effectLst>
                  <a:outerShdw blurRad="38100" dist="38100" dir="2700000" algn="tl">
                    <a:srgbClr val="000000">
                      <a:alpha val="43137"/>
                    </a:srgbClr>
                  </a:outerShdw>
                </a:effectLst>
                <a:latin typeface="+mn-ea"/>
              </a:rPr>
              <a:t>4</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22" name="Rectangle 5"/>
          <p:cNvSpPr>
            <a:spLocks noChangeArrowheads="1"/>
          </p:cNvSpPr>
          <p:nvPr/>
        </p:nvSpPr>
        <p:spPr bwMode="auto">
          <a:xfrm>
            <a:off x="2479148" y="5140569"/>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smtClean="0">
                <a:ln>
                  <a:solidFill>
                    <a:schemeClr val="bg1">
                      <a:lumMod val="50000"/>
                    </a:schemeClr>
                  </a:solidFill>
                </a:ln>
                <a:solidFill>
                  <a:schemeClr val="bg1">
                    <a:lumMod val="50000"/>
                  </a:schemeClr>
                </a:solidFill>
                <a:latin typeface="+mn-ea"/>
              </a:rPr>
              <a:t>附录：数据质量管理平台</a:t>
            </a:r>
            <a:endParaRPr lang="en-US" altLang="zh-CN" sz="2400" dirty="0">
              <a:ln>
                <a:solidFill>
                  <a:schemeClr val="bg1">
                    <a:lumMod val="50000"/>
                  </a:schemeClr>
                </a:solidFill>
              </a:ln>
              <a:solidFill>
                <a:schemeClr val="bg1">
                  <a:lumMod val="50000"/>
                </a:schemeClr>
              </a:solidFill>
              <a:latin typeface="+mn-ea"/>
            </a:endParaRPr>
          </a:p>
        </p:txBody>
      </p:sp>
      <p:sp>
        <p:nvSpPr>
          <p:cNvPr id="23" name="圆角矩形 20"/>
          <p:cNvSpPr/>
          <p:nvPr/>
        </p:nvSpPr>
        <p:spPr>
          <a:xfrm>
            <a:off x="1687783" y="5140569"/>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smtClean="0">
                <a:solidFill>
                  <a:srgbClr val="FFFFFF"/>
                </a:solidFill>
                <a:effectLst>
                  <a:outerShdw blurRad="38100" dist="38100" dir="2700000" algn="tl">
                    <a:srgbClr val="000000">
                      <a:alpha val="43137"/>
                    </a:srgbClr>
                  </a:outerShdw>
                </a:effectLst>
                <a:latin typeface="+mn-ea"/>
              </a:rPr>
              <a:t>5</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Tree>
    <p:extLst>
      <p:ext uri="{BB962C8B-B14F-4D97-AF65-F5344CB8AC3E}">
        <p14:creationId xmlns="" xmlns:p14="http://schemas.microsoft.com/office/powerpoint/2010/main" val="167036164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管理分析平台 </a:t>
            </a:r>
            <a:r>
              <a:rPr lang="en-US" altLang="zh-CN" dirty="0" smtClean="0"/>
              <a:t>— </a:t>
            </a:r>
            <a:r>
              <a:rPr lang="zh-CN" altLang="en-US" dirty="0" smtClean="0"/>
              <a:t>安全管理</a:t>
            </a:r>
            <a:endParaRPr lang="zh-CN" altLang="en-US" dirty="0"/>
          </a:p>
        </p:txBody>
      </p:sp>
      <p:sp>
        <p:nvSpPr>
          <p:cNvPr id="6" name="Line 27"/>
          <p:cNvSpPr>
            <a:spLocks noChangeShapeType="1"/>
          </p:cNvSpPr>
          <p:nvPr/>
        </p:nvSpPr>
        <p:spPr bwMode="auto">
          <a:xfrm>
            <a:off x="5582849" y="5100846"/>
            <a:ext cx="0" cy="432000"/>
          </a:xfrm>
          <a:prstGeom prst="line">
            <a:avLst/>
          </a:prstGeom>
          <a:noFill/>
          <a:ln w="57150">
            <a:solidFill>
              <a:srgbClr val="FF9900"/>
            </a:solidFill>
            <a:round/>
            <a:headEnd type="none" w="med" len="med"/>
            <a:tailEnd type="triangle" w="med" len="med"/>
          </a:ln>
        </p:spPr>
        <p:txBody>
          <a:bodyPr/>
          <a:lstStyle/>
          <a:p>
            <a:endParaRPr lang="en-US">
              <a:latin typeface="+mn-ea"/>
              <a:ea typeface="+mn-ea"/>
            </a:endParaRPr>
          </a:p>
        </p:txBody>
      </p:sp>
      <p:sp>
        <p:nvSpPr>
          <p:cNvPr id="7" name="Rectangle 29"/>
          <p:cNvSpPr>
            <a:spLocks noChangeArrowheads="1"/>
          </p:cNvSpPr>
          <p:nvPr/>
        </p:nvSpPr>
        <p:spPr bwMode="auto">
          <a:xfrm>
            <a:off x="3516867" y="5532846"/>
            <a:ext cx="1325880" cy="540000"/>
          </a:xfrm>
          <a:prstGeom prst="rect">
            <a:avLst/>
          </a:prstGeom>
          <a:solidFill>
            <a:srgbClr val="E5F5FF"/>
          </a:solidFill>
          <a:ln w="3175">
            <a:solidFill>
              <a:schemeClr val="tx1"/>
            </a:solidFill>
            <a:miter lim="800000"/>
            <a:headEnd/>
            <a:tailEnd/>
          </a:ln>
        </p:spPr>
        <p:txBody>
          <a:bodyPr anchor="ctr" anchorCtr="1"/>
          <a:lstStyle/>
          <a:p>
            <a:pPr algn="ctr"/>
            <a:r>
              <a:rPr lang="zh-CN" altLang="en-US" sz="1600" dirty="0" smtClean="0">
                <a:latin typeface="+mn-ea"/>
                <a:ea typeface="+mn-ea"/>
              </a:rPr>
              <a:t>个人客户信息管理</a:t>
            </a:r>
            <a:endParaRPr lang="zh-CN" altLang="en-US" sz="1600" dirty="0">
              <a:latin typeface="+mn-ea"/>
              <a:ea typeface="+mn-ea"/>
            </a:endParaRPr>
          </a:p>
        </p:txBody>
      </p:sp>
      <p:sp>
        <p:nvSpPr>
          <p:cNvPr id="8" name="Line 37"/>
          <p:cNvSpPr>
            <a:spLocks noChangeShapeType="1"/>
          </p:cNvSpPr>
          <p:nvPr/>
        </p:nvSpPr>
        <p:spPr bwMode="auto">
          <a:xfrm>
            <a:off x="8319153" y="5100846"/>
            <a:ext cx="0" cy="432000"/>
          </a:xfrm>
          <a:prstGeom prst="line">
            <a:avLst/>
          </a:prstGeom>
          <a:noFill/>
          <a:ln w="57150">
            <a:solidFill>
              <a:srgbClr val="FF9900"/>
            </a:solidFill>
            <a:round/>
            <a:headEnd type="none" w="med" len="med"/>
            <a:tailEnd type="triangle" w="med" len="med"/>
          </a:ln>
        </p:spPr>
        <p:txBody>
          <a:bodyPr/>
          <a:lstStyle/>
          <a:p>
            <a:endParaRPr lang="en-US">
              <a:latin typeface="+mn-ea"/>
              <a:ea typeface="+mn-ea"/>
            </a:endParaRPr>
          </a:p>
        </p:txBody>
      </p:sp>
      <p:sp>
        <p:nvSpPr>
          <p:cNvPr id="9" name="Rectangle 39"/>
          <p:cNvSpPr>
            <a:spLocks noChangeArrowheads="1"/>
          </p:cNvSpPr>
          <p:nvPr/>
        </p:nvSpPr>
        <p:spPr bwMode="auto">
          <a:xfrm>
            <a:off x="4911644" y="5532846"/>
            <a:ext cx="1325880" cy="540000"/>
          </a:xfrm>
          <a:prstGeom prst="rect">
            <a:avLst/>
          </a:prstGeom>
          <a:solidFill>
            <a:srgbClr val="E5F5FF"/>
          </a:solidFill>
          <a:ln w="3175">
            <a:solidFill>
              <a:schemeClr val="tx1"/>
            </a:solidFill>
            <a:miter lim="800000"/>
            <a:headEnd/>
            <a:tailEnd/>
          </a:ln>
        </p:spPr>
        <p:txBody>
          <a:bodyPr anchor="ctr" anchorCtr="1"/>
          <a:lstStyle/>
          <a:p>
            <a:pPr algn="ctr"/>
            <a:r>
              <a:rPr lang="zh-CN" altLang="en-US" sz="1600" dirty="0" smtClean="0">
                <a:latin typeface="+mn-ea"/>
              </a:rPr>
              <a:t>企业客户</a:t>
            </a:r>
            <a:r>
              <a:rPr lang="zh-CN" altLang="en-US" sz="1600" dirty="0">
                <a:latin typeface="+mn-ea"/>
              </a:rPr>
              <a:t>信息管理</a:t>
            </a:r>
          </a:p>
        </p:txBody>
      </p:sp>
      <p:sp>
        <p:nvSpPr>
          <p:cNvPr id="10" name="Rectangle 39"/>
          <p:cNvSpPr>
            <a:spLocks noChangeArrowheads="1"/>
          </p:cNvSpPr>
          <p:nvPr/>
        </p:nvSpPr>
        <p:spPr bwMode="auto">
          <a:xfrm>
            <a:off x="6306421" y="5532846"/>
            <a:ext cx="1325880" cy="540000"/>
          </a:xfrm>
          <a:prstGeom prst="rect">
            <a:avLst/>
          </a:prstGeom>
          <a:solidFill>
            <a:srgbClr val="E5F5FF"/>
          </a:solidFill>
          <a:ln w="3175">
            <a:solidFill>
              <a:schemeClr val="tx1"/>
            </a:solidFill>
            <a:miter lim="800000"/>
            <a:headEnd/>
            <a:tailEnd/>
          </a:ln>
        </p:spPr>
        <p:txBody>
          <a:bodyPr anchor="ctr" anchorCtr="1"/>
          <a:lstStyle/>
          <a:p>
            <a:pPr algn="ctr"/>
            <a:r>
              <a:rPr lang="zh-CN" altLang="en-US" sz="1600" dirty="0" smtClean="0">
                <a:latin typeface="+mn-ea"/>
                <a:ea typeface="+mn-ea"/>
              </a:rPr>
              <a:t>金融业务经营分析</a:t>
            </a:r>
            <a:endParaRPr lang="zh-CN" altLang="en-US" sz="1600" dirty="0">
              <a:latin typeface="+mn-ea"/>
              <a:ea typeface="+mn-ea"/>
            </a:endParaRPr>
          </a:p>
        </p:txBody>
      </p:sp>
      <p:sp>
        <p:nvSpPr>
          <p:cNvPr id="11" name="Rectangle 39"/>
          <p:cNvSpPr>
            <a:spLocks noChangeArrowheads="1"/>
          </p:cNvSpPr>
          <p:nvPr/>
        </p:nvSpPr>
        <p:spPr bwMode="auto">
          <a:xfrm>
            <a:off x="7701199" y="5532846"/>
            <a:ext cx="1325880" cy="540000"/>
          </a:xfrm>
          <a:prstGeom prst="rect">
            <a:avLst/>
          </a:prstGeom>
          <a:solidFill>
            <a:srgbClr val="E5F5FF"/>
          </a:solidFill>
          <a:ln w="3175">
            <a:solidFill>
              <a:schemeClr val="tx1"/>
            </a:solidFill>
            <a:miter lim="800000"/>
            <a:headEnd/>
            <a:tailEnd/>
          </a:ln>
        </p:spPr>
        <p:txBody>
          <a:bodyPr anchor="ctr" anchorCtr="1"/>
          <a:lstStyle/>
          <a:p>
            <a:pPr algn="ctr"/>
            <a:r>
              <a:rPr lang="zh-CN" altLang="en-US" sz="1600" dirty="0" smtClean="0">
                <a:latin typeface="+mn-ea"/>
                <a:ea typeface="+mn-ea"/>
              </a:rPr>
              <a:t>金融业务规模预测</a:t>
            </a:r>
            <a:endParaRPr lang="zh-CN" altLang="en-US" sz="1600" dirty="0">
              <a:latin typeface="+mn-ea"/>
              <a:ea typeface="+mn-ea"/>
            </a:endParaRPr>
          </a:p>
        </p:txBody>
      </p:sp>
      <p:sp>
        <p:nvSpPr>
          <p:cNvPr id="12" name="Line 27"/>
          <p:cNvSpPr>
            <a:spLocks noChangeShapeType="1"/>
          </p:cNvSpPr>
          <p:nvPr/>
        </p:nvSpPr>
        <p:spPr bwMode="auto">
          <a:xfrm>
            <a:off x="6951001" y="5100846"/>
            <a:ext cx="0" cy="432000"/>
          </a:xfrm>
          <a:prstGeom prst="line">
            <a:avLst/>
          </a:prstGeom>
          <a:noFill/>
          <a:ln w="57150">
            <a:solidFill>
              <a:srgbClr val="FF9900"/>
            </a:solidFill>
            <a:round/>
            <a:headEnd type="none" w="med" len="med"/>
            <a:tailEnd type="triangle" w="med" len="med"/>
          </a:ln>
        </p:spPr>
        <p:txBody>
          <a:bodyPr/>
          <a:lstStyle/>
          <a:p>
            <a:endParaRPr lang="en-US">
              <a:latin typeface="+mn-ea"/>
              <a:ea typeface="+mn-ea"/>
            </a:endParaRPr>
          </a:p>
        </p:txBody>
      </p:sp>
      <p:sp>
        <p:nvSpPr>
          <p:cNvPr id="13" name="Line 27"/>
          <p:cNvSpPr>
            <a:spLocks noChangeShapeType="1"/>
          </p:cNvSpPr>
          <p:nvPr/>
        </p:nvSpPr>
        <p:spPr bwMode="auto">
          <a:xfrm>
            <a:off x="4214697" y="5100846"/>
            <a:ext cx="0" cy="432000"/>
          </a:xfrm>
          <a:prstGeom prst="line">
            <a:avLst/>
          </a:prstGeom>
          <a:noFill/>
          <a:ln w="57150">
            <a:solidFill>
              <a:srgbClr val="FF9900"/>
            </a:solidFill>
            <a:round/>
            <a:headEnd type="none" w="med" len="med"/>
            <a:tailEnd type="triangle" w="med" len="med"/>
          </a:ln>
        </p:spPr>
        <p:txBody>
          <a:bodyPr/>
          <a:lstStyle/>
          <a:p>
            <a:endParaRPr lang="en-US">
              <a:latin typeface="+mn-ea"/>
              <a:ea typeface="+mn-ea"/>
            </a:endParaRPr>
          </a:p>
        </p:txBody>
      </p:sp>
      <p:sp>
        <p:nvSpPr>
          <p:cNvPr id="14" name="Rectangle 5"/>
          <p:cNvSpPr>
            <a:spLocks noChangeArrowheads="1"/>
          </p:cNvSpPr>
          <p:nvPr/>
        </p:nvSpPr>
        <p:spPr bwMode="auto">
          <a:xfrm>
            <a:off x="3566079" y="2029012"/>
            <a:ext cx="5461000" cy="3071834"/>
          </a:xfrm>
          <a:prstGeom prst="rect">
            <a:avLst/>
          </a:prstGeom>
          <a:gradFill rotWithShape="1">
            <a:gsLst>
              <a:gs pos="0">
                <a:schemeClr val="bg1"/>
              </a:gs>
              <a:gs pos="100000">
                <a:srgbClr val="91DAFF"/>
              </a:gs>
            </a:gsLst>
            <a:path path="shape">
              <a:fillToRect l="50000" t="50000" r="50000" b="50000"/>
            </a:path>
          </a:gradFill>
          <a:ln w="9525">
            <a:solidFill>
              <a:schemeClr val="tx1"/>
            </a:solidFill>
            <a:miter lim="800000"/>
            <a:headEnd/>
            <a:tailEnd/>
          </a:ln>
        </p:spPr>
        <p:txBody>
          <a:bodyPr wrap="none" anchor="ctr"/>
          <a:lstStyle/>
          <a:p>
            <a:endParaRPr lang="en-US">
              <a:latin typeface="+mn-ea"/>
              <a:ea typeface="+mn-ea"/>
            </a:endParaRPr>
          </a:p>
        </p:txBody>
      </p:sp>
      <p:sp>
        <p:nvSpPr>
          <p:cNvPr id="15" name="Rectangle 6"/>
          <p:cNvSpPr>
            <a:spLocks noChangeArrowheads="1"/>
          </p:cNvSpPr>
          <p:nvPr/>
        </p:nvSpPr>
        <p:spPr bwMode="auto">
          <a:xfrm>
            <a:off x="5212317" y="2259171"/>
            <a:ext cx="2162175" cy="431800"/>
          </a:xfrm>
          <a:prstGeom prst="rect">
            <a:avLst/>
          </a:prstGeom>
          <a:solidFill>
            <a:srgbClr val="FFFF00"/>
          </a:solidFill>
          <a:ln w="19050">
            <a:solidFill>
              <a:schemeClr val="tx1"/>
            </a:solidFill>
            <a:miter lim="800000"/>
            <a:headEnd/>
            <a:tailEnd/>
          </a:ln>
        </p:spPr>
        <p:txBody>
          <a:bodyPr anchor="ctr"/>
          <a:lstStyle/>
          <a:p>
            <a:pPr algn="ctr"/>
            <a:r>
              <a:rPr lang="zh-CN" altLang="en-US" sz="1600">
                <a:latin typeface="+mn-ea"/>
                <a:ea typeface="+mn-ea"/>
              </a:rPr>
              <a:t>认证管理</a:t>
            </a:r>
          </a:p>
        </p:txBody>
      </p:sp>
      <p:sp>
        <p:nvSpPr>
          <p:cNvPr id="16" name="Rectangle 7"/>
          <p:cNvSpPr>
            <a:spLocks noChangeArrowheads="1"/>
          </p:cNvSpPr>
          <p:nvPr/>
        </p:nvSpPr>
        <p:spPr bwMode="auto">
          <a:xfrm>
            <a:off x="2231754" y="1128700"/>
            <a:ext cx="1160462" cy="468312"/>
          </a:xfrm>
          <a:prstGeom prst="rect">
            <a:avLst/>
          </a:prstGeom>
          <a:solidFill>
            <a:schemeClr val="bg1"/>
          </a:solidFill>
          <a:ln w="3175">
            <a:solidFill>
              <a:schemeClr val="tx1"/>
            </a:solidFill>
            <a:miter lim="800000"/>
            <a:headEnd/>
            <a:tailEnd/>
          </a:ln>
        </p:spPr>
        <p:txBody>
          <a:bodyPr anchor="ctr" anchorCtr="1"/>
          <a:lstStyle/>
          <a:p>
            <a:r>
              <a:rPr lang="zh-CN" altLang="en-US" sz="1600">
                <a:latin typeface="+mn-ea"/>
                <a:ea typeface="+mn-ea"/>
              </a:rPr>
              <a:t>用户</a:t>
            </a:r>
          </a:p>
        </p:txBody>
      </p:sp>
      <p:sp>
        <p:nvSpPr>
          <p:cNvPr id="18" name="Rectangle 8"/>
          <p:cNvSpPr>
            <a:spLocks noChangeArrowheads="1"/>
          </p:cNvSpPr>
          <p:nvPr/>
        </p:nvSpPr>
        <p:spPr bwMode="auto">
          <a:xfrm>
            <a:off x="4588441" y="1128700"/>
            <a:ext cx="3500438" cy="468312"/>
          </a:xfrm>
          <a:prstGeom prst="rect">
            <a:avLst/>
          </a:prstGeom>
          <a:solidFill>
            <a:srgbClr val="E5F5FF"/>
          </a:solidFill>
          <a:ln w="3175">
            <a:solidFill>
              <a:schemeClr val="tx1"/>
            </a:solidFill>
            <a:miter lim="800000"/>
            <a:headEnd/>
            <a:tailEnd/>
          </a:ln>
        </p:spPr>
        <p:txBody>
          <a:bodyPr anchor="ctr" anchorCtr="1"/>
          <a:lstStyle/>
          <a:p>
            <a:pPr algn="ctr"/>
            <a:r>
              <a:rPr lang="en-US" altLang="zh-CN" sz="1600" dirty="0" smtClean="0">
                <a:latin typeface="+mn-ea"/>
                <a:ea typeface="+mn-ea"/>
              </a:rPr>
              <a:t>BI </a:t>
            </a:r>
            <a:r>
              <a:rPr lang="zh-CN" altLang="en-US" sz="1600" dirty="0" smtClean="0">
                <a:latin typeface="+mn-ea"/>
                <a:ea typeface="+mn-ea"/>
              </a:rPr>
              <a:t>应用门户</a:t>
            </a:r>
            <a:endParaRPr lang="zh-CN" altLang="en-US" sz="1600" dirty="0">
              <a:latin typeface="+mn-ea"/>
              <a:ea typeface="+mn-ea"/>
            </a:endParaRPr>
          </a:p>
        </p:txBody>
      </p:sp>
      <p:sp>
        <p:nvSpPr>
          <p:cNvPr id="19" name="Line 10"/>
          <p:cNvSpPr>
            <a:spLocks noChangeShapeType="1"/>
          </p:cNvSpPr>
          <p:nvPr/>
        </p:nvSpPr>
        <p:spPr bwMode="auto">
          <a:xfrm flipH="1">
            <a:off x="2734064" y="4380718"/>
            <a:ext cx="828000" cy="0"/>
          </a:xfrm>
          <a:prstGeom prst="line">
            <a:avLst/>
          </a:prstGeom>
          <a:noFill/>
          <a:ln w="57150">
            <a:solidFill>
              <a:srgbClr val="FF9900"/>
            </a:solidFill>
            <a:round/>
            <a:headEnd type="triangle" w="med" len="med"/>
            <a:tailEnd type="triangle" w="med" len="med"/>
          </a:ln>
        </p:spPr>
        <p:txBody>
          <a:bodyPr/>
          <a:lstStyle/>
          <a:p>
            <a:endParaRPr lang="en-US">
              <a:latin typeface="+mn-ea"/>
              <a:ea typeface="+mn-ea"/>
            </a:endParaRPr>
          </a:p>
        </p:txBody>
      </p:sp>
      <p:sp>
        <p:nvSpPr>
          <p:cNvPr id="20" name="Rectangle 11"/>
          <p:cNvSpPr>
            <a:spLocks noChangeArrowheads="1"/>
          </p:cNvSpPr>
          <p:nvPr/>
        </p:nvSpPr>
        <p:spPr bwMode="auto">
          <a:xfrm>
            <a:off x="8268254" y="3243458"/>
            <a:ext cx="463550" cy="1423988"/>
          </a:xfrm>
          <a:prstGeom prst="rect">
            <a:avLst/>
          </a:prstGeom>
          <a:solidFill>
            <a:srgbClr val="FFFF00"/>
          </a:solidFill>
          <a:ln w="19050">
            <a:solidFill>
              <a:schemeClr val="tx1"/>
            </a:solidFill>
            <a:miter lim="800000"/>
            <a:headEnd/>
            <a:tailEnd/>
          </a:ln>
        </p:spPr>
        <p:txBody>
          <a:bodyPr vert="eaVert" anchor="ctr" anchorCtr="1"/>
          <a:lstStyle/>
          <a:p>
            <a:pPr algn="ctr"/>
            <a:r>
              <a:rPr lang="zh-CN" altLang="en-US" sz="1600">
                <a:latin typeface="+mn-ea"/>
                <a:ea typeface="+mn-ea"/>
              </a:rPr>
              <a:t>审计管理</a:t>
            </a:r>
          </a:p>
        </p:txBody>
      </p:sp>
      <p:sp>
        <p:nvSpPr>
          <p:cNvPr id="21" name="Rectangle 12"/>
          <p:cNvSpPr>
            <a:spLocks noChangeArrowheads="1"/>
          </p:cNvSpPr>
          <p:nvPr/>
        </p:nvSpPr>
        <p:spPr bwMode="auto">
          <a:xfrm>
            <a:off x="3883579" y="2676732"/>
            <a:ext cx="463550" cy="1079500"/>
          </a:xfrm>
          <a:prstGeom prst="rect">
            <a:avLst/>
          </a:prstGeom>
          <a:solidFill>
            <a:srgbClr val="FFFF00"/>
          </a:solidFill>
          <a:ln w="19050">
            <a:solidFill>
              <a:schemeClr val="tx1"/>
            </a:solidFill>
            <a:miter lim="800000"/>
            <a:headEnd/>
            <a:tailEnd/>
          </a:ln>
        </p:spPr>
        <p:txBody>
          <a:bodyPr vert="eaVert" anchor="ctr" anchorCtr="1"/>
          <a:lstStyle/>
          <a:p>
            <a:pPr algn="ctr"/>
            <a:r>
              <a:rPr lang="zh-CN" altLang="en-US" sz="1600" dirty="0">
                <a:latin typeface="+mn-ea"/>
                <a:ea typeface="+mn-ea"/>
              </a:rPr>
              <a:t>授权管理</a:t>
            </a:r>
          </a:p>
        </p:txBody>
      </p:sp>
      <p:sp>
        <p:nvSpPr>
          <p:cNvPr id="22" name="AutoShape 13"/>
          <p:cNvSpPr>
            <a:spLocks noChangeArrowheads="1"/>
          </p:cNvSpPr>
          <p:nvPr/>
        </p:nvSpPr>
        <p:spPr bwMode="auto">
          <a:xfrm>
            <a:off x="5517117" y="3422857"/>
            <a:ext cx="1571625" cy="1285875"/>
          </a:xfrm>
          <a:prstGeom prst="can">
            <a:avLst>
              <a:gd name="adj" fmla="val 25000"/>
            </a:avLst>
          </a:prstGeom>
          <a:solidFill>
            <a:srgbClr val="FFFF00"/>
          </a:solidFill>
          <a:ln w="9525">
            <a:solidFill>
              <a:schemeClr val="tx1"/>
            </a:solidFill>
            <a:round/>
            <a:headEnd/>
            <a:tailEnd/>
          </a:ln>
        </p:spPr>
        <p:txBody>
          <a:bodyPr wrap="none" anchor="ctr"/>
          <a:lstStyle/>
          <a:p>
            <a:pPr algn="ctr"/>
            <a:endParaRPr lang="en-US" altLang="zh-CN" sz="1400">
              <a:latin typeface="+mn-ea"/>
              <a:ea typeface="+mn-ea"/>
            </a:endParaRPr>
          </a:p>
        </p:txBody>
      </p:sp>
      <p:sp>
        <p:nvSpPr>
          <p:cNvPr id="23" name="Line 14"/>
          <p:cNvSpPr>
            <a:spLocks noChangeShapeType="1"/>
          </p:cNvSpPr>
          <p:nvPr/>
        </p:nvSpPr>
        <p:spPr bwMode="auto">
          <a:xfrm>
            <a:off x="4372529" y="4176919"/>
            <a:ext cx="792163" cy="0"/>
          </a:xfrm>
          <a:prstGeom prst="line">
            <a:avLst/>
          </a:prstGeom>
          <a:noFill/>
          <a:ln w="9525">
            <a:solidFill>
              <a:schemeClr val="tx1"/>
            </a:solidFill>
            <a:round/>
            <a:headEnd type="triangle" w="med" len="med"/>
            <a:tailEnd type="triangle" w="med" len="med"/>
          </a:ln>
        </p:spPr>
        <p:txBody>
          <a:bodyPr/>
          <a:lstStyle/>
          <a:p>
            <a:endParaRPr lang="en-US">
              <a:latin typeface="+mn-ea"/>
              <a:ea typeface="+mn-ea"/>
            </a:endParaRPr>
          </a:p>
        </p:txBody>
      </p:sp>
      <p:sp>
        <p:nvSpPr>
          <p:cNvPr id="24" name="Line 15"/>
          <p:cNvSpPr>
            <a:spLocks noChangeShapeType="1"/>
          </p:cNvSpPr>
          <p:nvPr/>
        </p:nvSpPr>
        <p:spPr bwMode="auto">
          <a:xfrm>
            <a:off x="6302929" y="2708482"/>
            <a:ext cx="0" cy="395287"/>
          </a:xfrm>
          <a:prstGeom prst="line">
            <a:avLst/>
          </a:prstGeom>
          <a:noFill/>
          <a:ln w="9525">
            <a:solidFill>
              <a:schemeClr val="tx1"/>
            </a:solidFill>
            <a:round/>
            <a:headEnd type="triangle" w="med" len="med"/>
            <a:tailEnd type="triangle" w="med" len="med"/>
          </a:ln>
        </p:spPr>
        <p:txBody>
          <a:bodyPr/>
          <a:lstStyle/>
          <a:p>
            <a:endParaRPr lang="en-US">
              <a:latin typeface="+mn-ea"/>
              <a:ea typeface="+mn-ea"/>
            </a:endParaRPr>
          </a:p>
        </p:txBody>
      </p:sp>
      <p:sp>
        <p:nvSpPr>
          <p:cNvPr id="25" name="Text Box 16"/>
          <p:cNvSpPr txBox="1">
            <a:spLocks noChangeArrowheads="1"/>
          </p:cNvSpPr>
          <p:nvPr/>
        </p:nvSpPr>
        <p:spPr bwMode="auto">
          <a:xfrm>
            <a:off x="2731029" y="4017374"/>
            <a:ext cx="900000" cy="307777"/>
          </a:xfrm>
          <a:prstGeom prst="rect">
            <a:avLst/>
          </a:prstGeom>
          <a:noFill/>
          <a:ln w="9525">
            <a:noFill/>
            <a:miter lim="800000"/>
            <a:headEnd/>
            <a:tailEnd/>
          </a:ln>
        </p:spPr>
        <p:txBody>
          <a:bodyPr wrap="square">
            <a:spAutoFit/>
          </a:bodyPr>
          <a:lstStyle/>
          <a:p>
            <a:r>
              <a:rPr lang="zh-CN" altLang="en-US" sz="1400" dirty="0" smtClean="0">
                <a:latin typeface="+mn-ea"/>
                <a:ea typeface="+mn-ea"/>
              </a:rPr>
              <a:t>身份管理</a:t>
            </a:r>
            <a:endParaRPr lang="zh-CN" altLang="en-US" sz="1400" dirty="0">
              <a:latin typeface="+mn-ea"/>
              <a:ea typeface="+mn-ea"/>
            </a:endParaRPr>
          </a:p>
        </p:txBody>
      </p:sp>
      <p:sp>
        <p:nvSpPr>
          <p:cNvPr id="26" name="Line 21"/>
          <p:cNvSpPr>
            <a:spLocks noChangeShapeType="1"/>
          </p:cNvSpPr>
          <p:nvPr/>
        </p:nvSpPr>
        <p:spPr bwMode="auto">
          <a:xfrm flipH="1">
            <a:off x="2734064" y="3230307"/>
            <a:ext cx="828000" cy="0"/>
          </a:xfrm>
          <a:prstGeom prst="line">
            <a:avLst/>
          </a:prstGeom>
          <a:noFill/>
          <a:ln w="57150">
            <a:solidFill>
              <a:srgbClr val="FF9900"/>
            </a:solidFill>
            <a:round/>
            <a:headEnd type="triangle" w="med" len="med"/>
            <a:tailEnd type="triangle" w="med" len="med"/>
          </a:ln>
        </p:spPr>
        <p:txBody>
          <a:bodyPr/>
          <a:lstStyle/>
          <a:p>
            <a:endParaRPr lang="en-US">
              <a:latin typeface="+mn-ea"/>
              <a:ea typeface="+mn-ea"/>
            </a:endParaRPr>
          </a:p>
        </p:txBody>
      </p:sp>
      <p:sp>
        <p:nvSpPr>
          <p:cNvPr id="27" name="Text Box 22"/>
          <p:cNvSpPr txBox="1">
            <a:spLocks noChangeArrowheads="1"/>
          </p:cNvSpPr>
          <p:nvPr/>
        </p:nvSpPr>
        <p:spPr bwMode="auto">
          <a:xfrm>
            <a:off x="2731029" y="2868550"/>
            <a:ext cx="900000" cy="307777"/>
          </a:xfrm>
          <a:prstGeom prst="rect">
            <a:avLst/>
          </a:prstGeom>
          <a:noFill/>
          <a:ln w="9525">
            <a:noFill/>
            <a:miter lim="800000"/>
            <a:headEnd/>
            <a:tailEnd/>
          </a:ln>
        </p:spPr>
        <p:txBody>
          <a:bodyPr wrap="square">
            <a:spAutoFit/>
          </a:bodyPr>
          <a:lstStyle/>
          <a:p>
            <a:r>
              <a:rPr lang="zh-CN" altLang="en-US" sz="1400" dirty="0">
                <a:latin typeface="+mn-ea"/>
                <a:ea typeface="+mn-ea"/>
              </a:rPr>
              <a:t>授权管理</a:t>
            </a:r>
          </a:p>
        </p:txBody>
      </p:sp>
      <p:sp>
        <p:nvSpPr>
          <p:cNvPr id="28" name="Line 23"/>
          <p:cNvSpPr>
            <a:spLocks noChangeShapeType="1"/>
          </p:cNvSpPr>
          <p:nvPr/>
        </p:nvSpPr>
        <p:spPr bwMode="auto">
          <a:xfrm>
            <a:off x="6302929" y="1597012"/>
            <a:ext cx="0" cy="432000"/>
          </a:xfrm>
          <a:prstGeom prst="line">
            <a:avLst/>
          </a:prstGeom>
          <a:noFill/>
          <a:ln w="57150">
            <a:solidFill>
              <a:srgbClr val="FF9900"/>
            </a:solidFill>
            <a:round/>
            <a:headEnd type="triangle" w="med" len="med"/>
            <a:tailEnd type="triangle" w="med" len="med"/>
          </a:ln>
        </p:spPr>
        <p:txBody>
          <a:bodyPr/>
          <a:lstStyle/>
          <a:p>
            <a:endParaRPr lang="en-US">
              <a:latin typeface="+mn-ea"/>
              <a:ea typeface="+mn-ea"/>
            </a:endParaRPr>
          </a:p>
        </p:txBody>
      </p:sp>
      <p:sp>
        <p:nvSpPr>
          <p:cNvPr id="29" name="Text Box 24"/>
          <p:cNvSpPr txBox="1">
            <a:spLocks noChangeArrowheads="1"/>
          </p:cNvSpPr>
          <p:nvPr/>
        </p:nvSpPr>
        <p:spPr bwMode="auto">
          <a:xfrm>
            <a:off x="5302796" y="1649797"/>
            <a:ext cx="1000133" cy="307777"/>
          </a:xfrm>
          <a:prstGeom prst="rect">
            <a:avLst/>
          </a:prstGeom>
          <a:noFill/>
          <a:ln w="9525">
            <a:noFill/>
            <a:miter lim="800000"/>
            <a:headEnd/>
            <a:tailEnd/>
          </a:ln>
        </p:spPr>
        <p:txBody>
          <a:bodyPr wrap="square">
            <a:spAutoFit/>
          </a:bodyPr>
          <a:lstStyle/>
          <a:p>
            <a:r>
              <a:rPr lang="zh-CN" altLang="en-US" sz="1400" dirty="0" smtClean="0">
                <a:latin typeface="+mn-ea"/>
                <a:ea typeface="+mn-ea"/>
              </a:rPr>
              <a:t>认证管理</a:t>
            </a:r>
            <a:endParaRPr lang="zh-CN" altLang="en-US" sz="1400" dirty="0">
              <a:latin typeface="+mn-ea"/>
              <a:ea typeface="+mn-ea"/>
            </a:endParaRPr>
          </a:p>
        </p:txBody>
      </p:sp>
      <p:sp>
        <p:nvSpPr>
          <p:cNvPr id="30" name="Line 25"/>
          <p:cNvSpPr>
            <a:spLocks noChangeShapeType="1"/>
          </p:cNvSpPr>
          <p:nvPr/>
        </p:nvSpPr>
        <p:spPr bwMode="auto">
          <a:xfrm flipH="1">
            <a:off x="9018593" y="4027693"/>
            <a:ext cx="828000" cy="0"/>
          </a:xfrm>
          <a:prstGeom prst="line">
            <a:avLst/>
          </a:prstGeom>
          <a:noFill/>
          <a:ln w="57150">
            <a:solidFill>
              <a:srgbClr val="FF9900"/>
            </a:solidFill>
            <a:round/>
            <a:headEnd type="triangle" w="med" len="med"/>
            <a:tailEnd type="triangle" w="med" len="med"/>
          </a:ln>
        </p:spPr>
        <p:txBody>
          <a:bodyPr/>
          <a:lstStyle/>
          <a:p>
            <a:endParaRPr lang="en-US">
              <a:latin typeface="+mn-ea"/>
              <a:ea typeface="+mn-ea"/>
            </a:endParaRPr>
          </a:p>
        </p:txBody>
      </p:sp>
      <p:sp>
        <p:nvSpPr>
          <p:cNvPr id="31" name="Text Box 26"/>
          <p:cNvSpPr txBox="1">
            <a:spLocks noChangeArrowheads="1"/>
          </p:cNvSpPr>
          <p:nvPr/>
        </p:nvSpPr>
        <p:spPr bwMode="auto">
          <a:xfrm>
            <a:off x="9003329" y="3640893"/>
            <a:ext cx="900000" cy="307777"/>
          </a:xfrm>
          <a:prstGeom prst="rect">
            <a:avLst/>
          </a:prstGeom>
          <a:noFill/>
          <a:ln w="9525">
            <a:noFill/>
            <a:miter lim="800000"/>
            <a:headEnd/>
            <a:tailEnd/>
          </a:ln>
        </p:spPr>
        <p:txBody>
          <a:bodyPr wrap="square">
            <a:spAutoFit/>
          </a:bodyPr>
          <a:lstStyle/>
          <a:p>
            <a:r>
              <a:rPr lang="zh-CN" altLang="en-US" sz="1400" dirty="0">
                <a:latin typeface="+mn-ea"/>
                <a:ea typeface="+mn-ea"/>
              </a:rPr>
              <a:t>审计管理</a:t>
            </a:r>
          </a:p>
        </p:txBody>
      </p:sp>
      <p:sp>
        <p:nvSpPr>
          <p:cNvPr id="32" name="Rectangle 30"/>
          <p:cNvSpPr>
            <a:spLocks noChangeArrowheads="1"/>
          </p:cNvSpPr>
          <p:nvPr/>
        </p:nvSpPr>
        <p:spPr bwMode="auto">
          <a:xfrm>
            <a:off x="9865312" y="3672086"/>
            <a:ext cx="1224000" cy="640080"/>
          </a:xfrm>
          <a:prstGeom prst="rect">
            <a:avLst/>
          </a:prstGeom>
          <a:solidFill>
            <a:srgbClr val="E5F5FF"/>
          </a:solidFill>
          <a:ln w="3175">
            <a:solidFill>
              <a:schemeClr val="tx1"/>
            </a:solidFill>
            <a:miter lim="800000"/>
            <a:headEnd/>
            <a:tailEnd/>
          </a:ln>
        </p:spPr>
        <p:txBody>
          <a:bodyPr anchor="ctr" anchorCtr="1"/>
          <a:lstStyle/>
          <a:p>
            <a:pPr algn="ctr"/>
            <a:r>
              <a:rPr lang="zh-CN" altLang="en-US" sz="1600" dirty="0" smtClean="0">
                <a:latin typeface="+mn-ea"/>
                <a:ea typeface="+mn-ea"/>
              </a:rPr>
              <a:t>安全管理员</a:t>
            </a:r>
          </a:p>
        </p:txBody>
      </p:sp>
      <p:sp>
        <p:nvSpPr>
          <p:cNvPr id="33" name="Rectangle 31"/>
          <p:cNvSpPr>
            <a:spLocks noChangeArrowheads="1"/>
          </p:cNvSpPr>
          <p:nvPr/>
        </p:nvSpPr>
        <p:spPr bwMode="auto">
          <a:xfrm>
            <a:off x="1509503" y="2896442"/>
            <a:ext cx="1224000" cy="640080"/>
          </a:xfrm>
          <a:prstGeom prst="rect">
            <a:avLst/>
          </a:prstGeom>
          <a:solidFill>
            <a:srgbClr val="E5F5FF"/>
          </a:solidFill>
          <a:ln w="3175">
            <a:solidFill>
              <a:schemeClr val="tx1"/>
            </a:solidFill>
            <a:miter lim="800000"/>
            <a:headEnd/>
            <a:tailEnd/>
          </a:ln>
        </p:spPr>
        <p:txBody>
          <a:bodyPr anchor="ctr" anchorCtr="1"/>
          <a:lstStyle/>
          <a:p>
            <a:pPr algn="ctr"/>
            <a:r>
              <a:rPr lang="zh-CN" altLang="en-US" sz="1600" dirty="0" smtClean="0">
                <a:latin typeface="+mn-ea"/>
                <a:ea typeface="+mn-ea"/>
              </a:rPr>
              <a:t>安全管理员</a:t>
            </a:r>
            <a:endParaRPr lang="zh-CN" altLang="en-US" sz="1600" dirty="0">
              <a:latin typeface="+mn-ea"/>
              <a:ea typeface="+mn-ea"/>
            </a:endParaRPr>
          </a:p>
        </p:txBody>
      </p:sp>
      <p:sp>
        <p:nvSpPr>
          <p:cNvPr id="34" name="Rectangle 32"/>
          <p:cNvSpPr>
            <a:spLocks noChangeArrowheads="1"/>
          </p:cNvSpPr>
          <p:nvPr/>
        </p:nvSpPr>
        <p:spPr bwMode="auto">
          <a:xfrm>
            <a:off x="1509503" y="4026742"/>
            <a:ext cx="1224000" cy="640080"/>
          </a:xfrm>
          <a:prstGeom prst="rect">
            <a:avLst/>
          </a:prstGeom>
          <a:solidFill>
            <a:srgbClr val="E5F5FF"/>
          </a:solidFill>
          <a:ln w="3175">
            <a:solidFill>
              <a:schemeClr val="tx1"/>
            </a:solidFill>
            <a:miter lim="800000"/>
            <a:headEnd/>
            <a:tailEnd/>
          </a:ln>
        </p:spPr>
        <p:txBody>
          <a:bodyPr anchor="ctr" anchorCtr="1"/>
          <a:lstStyle/>
          <a:p>
            <a:pPr algn="ctr"/>
            <a:r>
              <a:rPr lang="zh-CN" altLang="en-US" sz="1600" dirty="0" smtClean="0">
                <a:latin typeface="+mn-ea"/>
                <a:ea typeface="+mn-ea"/>
              </a:rPr>
              <a:t>安全管理员</a:t>
            </a:r>
          </a:p>
        </p:txBody>
      </p:sp>
      <p:sp>
        <p:nvSpPr>
          <p:cNvPr id="35" name="Rectangle 42"/>
          <p:cNvSpPr>
            <a:spLocks noChangeArrowheads="1"/>
          </p:cNvSpPr>
          <p:nvPr/>
        </p:nvSpPr>
        <p:spPr bwMode="auto">
          <a:xfrm>
            <a:off x="5231367" y="3137107"/>
            <a:ext cx="2143125" cy="1714500"/>
          </a:xfrm>
          <a:prstGeom prst="rect">
            <a:avLst/>
          </a:prstGeom>
          <a:noFill/>
          <a:ln w="9525">
            <a:solidFill>
              <a:schemeClr val="tx1"/>
            </a:solidFill>
            <a:miter lim="800000"/>
            <a:headEnd/>
            <a:tailEnd/>
          </a:ln>
        </p:spPr>
        <p:txBody>
          <a:bodyPr wrap="none" anchor="ctr"/>
          <a:lstStyle/>
          <a:p>
            <a:endParaRPr lang="en-US">
              <a:latin typeface="+mn-ea"/>
              <a:ea typeface="+mn-ea"/>
            </a:endParaRPr>
          </a:p>
        </p:txBody>
      </p:sp>
      <p:sp>
        <p:nvSpPr>
          <p:cNvPr id="36" name="Rectangle 12"/>
          <p:cNvSpPr>
            <a:spLocks noChangeArrowheads="1"/>
          </p:cNvSpPr>
          <p:nvPr/>
        </p:nvSpPr>
        <p:spPr bwMode="auto">
          <a:xfrm>
            <a:off x="3883579" y="3807032"/>
            <a:ext cx="463550" cy="1079500"/>
          </a:xfrm>
          <a:prstGeom prst="rect">
            <a:avLst/>
          </a:prstGeom>
          <a:solidFill>
            <a:srgbClr val="FFFF00"/>
          </a:solidFill>
          <a:ln w="19050">
            <a:solidFill>
              <a:schemeClr val="tx1"/>
            </a:solidFill>
            <a:miter lim="800000"/>
            <a:headEnd/>
            <a:tailEnd/>
          </a:ln>
        </p:spPr>
        <p:txBody>
          <a:bodyPr vert="eaVert" anchor="ctr" anchorCtr="1"/>
          <a:lstStyle/>
          <a:p>
            <a:pPr algn="ctr"/>
            <a:r>
              <a:rPr lang="zh-CN" altLang="en-US" sz="1600" dirty="0" smtClean="0">
                <a:latin typeface="+mn-ea"/>
                <a:ea typeface="+mn-ea"/>
              </a:rPr>
              <a:t>账户管</a:t>
            </a:r>
            <a:r>
              <a:rPr lang="zh-CN" altLang="en-US" sz="1600" dirty="0">
                <a:latin typeface="+mn-ea"/>
                <a:ea typeface="+mn-ea"/>
              </a:rPr>
              <a:t>理</a:t>
            </a:r>
          </a:p>
        </p:txBody>
      </p:sp>
      <p:sp>
        <p:nvSpPr>
          <p:cNvPr id="37" name="Line 14"/>
          <p:cNvSpPr>
            <a:spLocks noChangeShapeType="1"/>
          </p:cNvSpPr>
          <p:nvPr/>
        </p:nvSpPr>
        <p:spPr bwMode="auto">
          <a:xfrm>
            <a:off x="4383642" y="3319669"/>
            <a:ext cx="792162" cy="0"/>
          </a:xfrm>
          <a:prstGeom prst="line">
            <a:avLst/>
          </a:prstGeom>
          <a:noFill/>
          <a:ln w="9525">
            <a:solidFill>
              <a:schemeClr val="tx1"/>
            </a:solidFill>
            <a:round/>
            <a:headEnd type="triangle" w="med" len="med"/>
            <a:tailEnd type="triangle" w="med" len="med"/>
          </a:ln>
        </p:spPr>
        <p:txBody>
          <a:bodyPr/>
          <a:lstStyle/>
          <a:p>
            <a:endParaRPr lang="en-US">
              <a:latin typeface="+mn-ea"/>
              <a:ea typeface="+mn-ea"/>
            </a:endParaRPr>
          </a:p>
        </p:txBody>
      </p:sp>
      <p:sp>
        <p:nvSpPr>
          <p:cNvPr id="38" name="TextBox 62"/>
          <p:cNvSpPr txBox="1">
            <a:spLocks noChangeArrowheads="1"/>
          </p:cNvSpPr>
          <p:nvPr/>
        </p:nvSpPr>
        <p:spPr bwMode="auto">
          <a:xfrm>
            <a:off x="5159921" y="3137107"/>
            <a:ext cx="2214570" cy="307777"/>
          </a:xfrm>
          <a:prstGeom prst="rect">
            <a:avLst/>
          </a:prstGeom>
          <a:noFill/>
          <a:ln w="9525">
            <a:noFill/>
            <a:miter lim="800000"/>
            <a:headEnd/>
            <a:tailEnd/>
          </a:ln>
        </p:spPr>
        <p:txBody>
          <a:bodyPr wrap="square">
            <a:spAutoFit/>
          </a:bodyPr>
          <a:lstStyle/>
          <a:p>
            <a:pPr algn="ctr"/>
            <a:r>
              <a:rPr lang="zh-CN" altLang="en-US" sz="1400" dirty="0" smtClean="0">
                <a:latin typeface="+mn-ea"/>
                <a:ea typeface="+mn-ea"/>
              </a:rPr>
              <a:t>平台安全管理</a:t>
            </a:r>
            <a:r>
              <a:rPr lang="zh-CN" altLang="en-US" sz="1400" dirty="0">
                <a:latin typeface="+mn-ea"/>
                <a:ea typeface="+mn-ea"/>
              </a:rPr>
              <a:t>信息库</a:t>
            </a:r>
            <a:endParaRPr lang="en-US" sz="1400" dirty="0">
              <a:latin typeface="+mn-ea"/>
              <a:ea typeface="+mn-ea"/>
            </a:endParaRPr>
          </a:p>
        </p:txBody>
      </p:sp>
      <p:sp>
        <p:nvSpPr>
          <p:cNvPr id="39" name="Rectangle 6"/>
          <p:cNvSpPr>
            <a:spLocks noChangeArrowheads="1"/>
          </p:cNvSpPr>
          <p:nvPr/>
        </p:nvSpPr>
        <p:spPr bwMode="auto">
          <a:xfrm>
            <a:off x="9255257" y="2153600"/>
            <a:ext cx="1368152" cy="642942"/>
          </a:xfrm>
          <a:prstGeom prst="rect">
            <a:avLst/>
          </a:prstGeom>
          <a:solidFill>
            <a:srgbClr val="FFCC00"/>
          </a:solidFill>
          <a:ln>
            <a:noFill/>
            <a:headEnd/>
            <a:tailEnd/>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en-US" altLang="zh-CN" sz="1600" b="1" dirty="0" smtClean="0">
                <a:latin typeface="+mn-ea"/>
              </a:rPr>
              <a:t>LDAP</a:t>
            </a:r>
            <a:endParaRPr lang="zh-CN" altLang="en-US" sz="1600" b="1" dirty="0">
              <a:latin typeface="+mn-ea"/>
            </a:endParaRPr>
          </a:p>
        </p:txBody>
      </p:sp>
      <p:sp>
        <p:nvSpPr>
          <p:cNvPr id="40" name="Line 14"/>
          <p:cNvSpPr>
            <a:spLocks noChangeShapeType="1"/>
          </p:cNvSpPr>
          <p:nvPr/>
        </p:nvSpPr>
        <p:spPr bwMode="auto">
          <a:xfrm>
            <a:off x="7439579" y="3957838"/>
            <a:ext cx="792163" cy="0"/>
          </a:xfrm>
          <a:prstGeom prst="line">
            <a:avLst/>
          </a:prstGeom>
          <a:noFill/>
          <a:ln w="9525">
            <a:solidFill>
              <a:schemeClr val="tx1"/>
            </a:solidFill>
            <a:round/>
            <a:headEnd type="triangle" w="med" len="med"/>
            <a:tailEnd type="triangle" w="med" len="med"/>
          </a:ln>
        </p:spPr>
        <p:txBody>
          <a:bodyPr/>
          <a:lstStyle/>
          <a:p>
            <a:endParaRPr lang="en-US">
              <a:latin typeface="+mn-ea"/>
              <a:ea typeface="+mn-ea"/>
            </a:endParaRPr>
          </a:p>
        </p:txBody>
      </p:sp>
      <p:sp>
        <p:nvSpPr>
          <p:cNvPr id="41" name="Line 14"/>
          <p:cNvSpPr>
            <a:spLocks noChangeShapeType="1"/>
          </p:cNvSpPr>
          <p:nvPr/>
        </p:nvSpPr>
        <p:spPr bwMode="auto">
          <a:xfrm>
            <a:off x="7430075" y="2436502"/>
            <a:ext cx="1825182" cy="0"/>
          </a:xfrm>
          <a:prstGeom prst="line">
            <a:avLst/>
          </a:prstGeom>
          <a:noFill/>
          <a:ln w="9525">
            <a:solidFill>
              <a:schemeClr val="tx1"/>
            </a:solidFill>
            <a:round/>
            <a:headEnd type="triangle" w="med" len="med"/>
            <a:tailEnd type="none" w="med" len="med"/>
          </a:ln>
        </p:spPr>
        <p:txBody>
          <a:bodyPr/>
          <a:lstStyle/>
          <a:p>
            <a:endParaRPr lang="en-US">
              <a:latin typeface="+mn-ea"/>
              <a:ea typeface="+mn-ea"/>
            </a:endParaRPr>
          </a:p>
        </p:txBody>
      </p:sp>
      <p:sp>
        <p:nvSpPr>
          <p:cNvPr id="42" name="TextBox 83"/>
          <p:cNvSpPr txBox="1">
            <a:spLocks noChangeArrowheads="1"/>
          </p:cNvSpPr>
          <p:nvPr/>
        </p:nvSpPr>
        <p:spPr bwMode="auto">
          <a:xfrm>
            <a:off x="5517117" y="3851482"/>
            <a:ext cx="1571625" cy="738664"/>
          </a:xfrm>
          <a:prstGeom prst="rect">
            <a:avLst/>
          </a:prstGeom>
          <a:noFill/>
          <a:ln w="9525">
            <a:noFill/>
            <a:miter lim="800000"/>
            <a:headEnd/>
            <a:tailEnd/>
          </a:ln>
        </p:spPr>
        <p:txBody>
          <a:bodyPr>
            <a:spAutoFit/>
          </a:bodyPr>
          <a:lstStyle/>
          <a:p>
            <a:pPr algn="ctr"/>
            <a:r>
              <a:rPr lang="zh-CN" altLang="en-US" sz="1400" dirty="0" smtClean="0">
                <a:latin typeface="+mn-ea"/>
                <a:ea typeface="+mn-ea"/>
              </a:rPr>
              <a:t>账户信</a:t>
            </a:r>
            <a:r>
              <a:rPr lang="zh-CN" altLang="en-US" sz="1400" dirty="0">
                <a:latin typeface="+mn-ea"/>
                <a:ea typeface="+mn-ea"/>
              </a:rPr>
              <a:t>息</a:t>
            </a:r>
          </a:p>
          <a:p>
            <a:pPr algn="ctr"/>
            <a:r>
              <a:rPr lang="zh-CN" altLang="en-US" sz="1400" dirty="0" smtClean="0">
                <a:latin typeface="+mn-ea"/>
                <a:ea typeface="+mn-ea"/>
              </a:rPr>
              <a:t>权限信</a:t>
            </a:r>
            <a:r>
              <a:rPr lang="zh-CN" altLang="en-US" sz="1400" dirty="0">
                <a:latin typeface="+mn-ea"/>
                <a:ea typeface="+mn-ea"/>
              </a:rPr>
              <a:t>息</a:t>
            </a:r>
            <a:endParaRPr lang="en-US" altLang="zh-CN" sz="1400" dirty="0">
              <a:latin typeface="+mn-ea"/>
              <a:ea typeface="+mn-ea"/>
            </a:endParaRPr>
          </a:p>
          <a:p>
            <a:pPr algn="ctr"/>
            <a:r>
              <a:rPr lang="zh-CN" altLang="en-US" sz="1400" dirty="0">
                <a:latin typeface="+mn-ea"/>
                <a:ea typeface="+mn-ea"/>
              </a:rPr>
              <a:t>日志信息</a:t>
            </a:r>
            <a:endParaRPr lang="en-US" altLang="zh-CN" sz="1400" dirty="0">
              <a:latin typeface="+mn-ea"/>
              <a:ea typeface="+mn-ea"/>
            </a:endParaRPr>
          </a:p>
        </p:txBody>
      </p:sp>
      <p:cxnSp>
        <p:nvCxnSpPr>
          <p:cNvPr id="43" name="Shape 50"/>
          <p:cNvCxnSpPr/>
          <p:nvPr/>
        </p:nvCxnSpPr>
        <p:spPr>
          <a:xfrm flipV="1">
            <a:off x="7430075" y="2525371"/>
            <a:ext cx="1825182" cy="1214446"/>
          </a:xfrm>
          <a:prstGeom prst="bentConnector3">
            <a:avLst>
              <a:gd name="adj1" fmla="val 31306"/>
            </a:avLst>
          </a:prstGeom>
          <a:noFill/>
          <a:ln w="9525">
            <a:solidFill>
              <a:schemeClr val="tx1"/>
            </a:solidFill>
            <a:round/>
            <a:headEnd type="triangle" w="med" len="med"/>
            <a:tailEnd type="none" w="med" len="med"/>
          </a:ln>
        </p:spPr>
      </p:cxnSp>
      <p:cxnSp>
        <p:nvCxnSpPr>
          <p:cNvPr id="44" name="Straight Arrow Connector 55"/>
          <p:cNvCxnSpPr>
            <a:stCxn id="16" idx="3"/>
            <a:endCxn id="18" idx="1"/>
          </p:cNvCxnSpPr>
          <p:nvPr/>
        </p:nvCxnSpPr>
        <p:spPr>
          <a:xfrm>
            <a:off x="3392216" y="1362856"/>
            <a:ext cx="1196225" cy="0"/>
          </a:xfrm>
          <a:prstGeom prst="straightConnector1">
            <a:avLst/>
          </a:prstGeom>
          <a:ln>
            <a:headEnd type="none" w="med" len="med"/>
            <a:tailEnd type="triangle" w="med" len="med"/>
          </a:ln>
        </p:spPr>
        <p:style>
          <a:lnRef idx="1">
            <a:schemeClr val="dk1"/>
          </a:lnRef>
          <a:fillRef idx="0">
            <a:schemeClr val="dk1"/>
          </a:fillRef>
          <a:effectRef idx="0">
            <a:schemeClr val="dk1"/>
          </a:effectRef>
          <a:fontRef idx="minor">
            <a:schemeClr val="tx1"/>
          </a:fontRef>
        </p:style>
      </p:cxnSp>
    </p:spTree>
    <p:extLst>
      <p:ext uri="{BB962C8B-B14F-4D97-AF65-F5344CB8AC3E}">
        <p14:creationId xmlns="" xmlns:p14="http://schemas.microsoft.com/office/powerpoint/2010/main" val="2012790106"/>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a:t>
            </a:r>
            <a:r>
              <a:rPr lang="zh-CN" altLang="en-US" dirty="0" smtClean="0"/>
              <a:t>平台物理架构</a:t>
            </a:r>
            <a:endParaRPr lang="zh-CN" altLang="en-US" dirty="0"/>
          </a:p>
        </p:txBody>
      </p:sp>
      <p:sp>
        <p:nvSpPr>
          <p:cNvPr id="4" name="文本占位符 2"/>
          <p:cNvSpPr>
            <a:spLocks noGrp="1"/>
          </p:cNvSpPr>
          <p:nvPr>
            <p:ph type="body" sz="quarter" idx="10"/>
          </p:nvPr>
        </p:nvSpPr>
        <p:spPr>
          <a:xfrm>
            <a:off x="212910" y="790965"/>
            <a:ext cx="2600000" cy="5369887"/>
          </a:xfrm>
        </p:spPr>
        <p:txBody>
          <a:bodyPr/>
          <a:lstStyle/>
          <a:p>
            <a:pPr marL="0" indent="0" eaLnBrk="1" hangingPunct="1">
              <a:buNone/>
            </a:pPr>
            <a:r>
              <a:rPr lang="zh-CN" altLang="en-US" sz="1600" dirty="0">
                <a:latin typeface="+mj-lt"/>
                <a:ea typeface="微软雅黑" pitchFamily="34" charset="-122"/>
              </a:rPr>
              <a:t>说明</a:t>
            </a:r>
            <a:endParaRPr lang="en-US" altLang="zh-CN" sz="1600" dirty="0">
              <a:latin typeface="+mj-lt"/>
              <a:ea typeface="微软雅黑" pitchFamily="34" charset="-122"/>
            </a:endParaRPr>
          </a:p>
          <a:p>
            <a:pPr>
              <a:buSzPct val="120000"/>
              <a:defRPr/>
            </a:pPr>
            <a:r>
              <a:rPr lang="zh-CN" altLang="en-US" sz="1400" b="0" dirty="0" smtClean="0">
                <a:latin typeface="+mn-ea"/>
                <a:ea typeface="+mn-ea"/>
              </a:rPr>
              <a:t>平台所有</a:t>
            </a:r>
            <a:r>
              <a:rPr lang="zh-CN" altLang="en-US" sz="1400" b="0" dirty="0">
                <a:latin typeface="+mn-ea"/>
                <a:ea typeface="+mn-ea"/>
              </a:rPr>
              <a:t>服务器均采用标准</a:t>
            </a:r>
            <a:r>
              <a:rPr lang="en-US" altLang="zh-CN" sz="1400" b="0" dirty="0">
                <a:latin typeface="+mn-ea"/>
                <a:ea typeface="+mn-ea"/>
              </a:rPr>
              <a:t>X86 PC </a:t>
            </a:r>
            <a:r>
              <a:rPr lang="zh-CN" altLang="en-US" sz="1400" b="0" dirty="0">
                <a:latin typeface="+mn-ea"/>
                <a:ea typeface="+mn-ea"/>
              </a:rPr>
              <a:t>服务器</a:t>
            </a:r>
            <a:endParaRPr lang="en-US" altLang="zh-CN" sz="1400" b="0" dirty="0">
              <a:latin typeface="+mn-ea"/>
              <a:ea typeface="+mn-ea"/>
            </a:endParaRPr>
          </a:p>
          <a:p>
            <a:pPr>
              <a:buSzPct val="120000"/>
              <a:defRPr/>
            </a:pPr>
            <a:r>
              <a:rPr lang="zh-CN" altLang="en-US" sz="1400" b="0" dirty="0">
                <a:latin typeface="+mn-ea"/>
                <a:ea typeface="+mn-ea"/>
              </a:rPr>
              <a:t>系统划分</a:t>
            </a:r>
            <a:r>
              <a:rPr lang="zh-CN" altLang="en-US" sz="1400" b="0" dirty="0" smtClean="0">
                <a:latin typeface="+mn-ea"/>
                <a:ea typeface="+mn-ea"/>
              </a:rPr>
              <a:t>为三个</a:t>
            </a:r>
            <a:r>
              <a:rPr lang="zh-CN" altLang="en-US" sz="1400" b="0" dirty="0">
                <a:latin typeface="+mn-ea"/>
                <a:ea typeface="+mn-ea"/>
              </a:rPr>
              <a:t>子网</a:t>
            </a:r>
            <a:endParaRPr lang="en-US" altLang="zh-CN" sz="1600" b="0" dirty="0">
              <a:latin typeface="+mn-ea"/>
              <a:ea typeface="+mn-ea"/>
            </a:endParaRPr>
          </a:p>
          <a:p>
            <a:pPr marL="450850" lvl="1" indent="-177800" defTabSz="714375">
              <a:lnSpc>
                <a:spcPct val="120000"/>
              </a:lnSpc>
              <a:spcAft>
                <a:spcPct val="5000"/>
              </a:spcAft>
              <a:buClr>
                <a:srgbClr val="EE8A04"/>
              </a:buClr>
              <a:buSzPct val="80000"/>
              <a:buFont typeface="Wingdings" pitchFamily="2" charset="2"/>
              <a:buChar char="v"/>
              <a:defRPr/>
            </a:pPr>
            <a:r>
              <a:rPr lang="en-US" altLang="zh-CN" kern="1200" dirty="0" smtClean="0">
                <a:solidFill>
                  <a:schemeClr val="tx1">
                    <a:lumMod val="50000"/>
                    <a:lumOff val="50000"/>
                  </a:schemeClr>
                </a:solidFill>
                <a:latin typeface="+mn-ea"/>
                <a:ea typeface="+mn-ea"/>
                <a:cs typeface="+mn-cs"/>
              </a:rPr>
              <a:t>WEB </a:t>
            </a:r>
            <a:r>
              <a:rPr lang="zh-CN" altLang="en-US" kern="1200" dirty="0" smtClean="0">
                <a:solidFill>
                  <a:schemeClr val="tx1">
                    <a:lumMod val="50000"/>
                    <a:lumOff val="50000"/>
                  </a:schemeClr>
                </a:solidFill>
                <a:latin typeface="+mn-ea"/>
                <a:ea typeface="+mn-ea"/>
                <a:cs typeface="+mn-cs"/>
              </a:rPr>
              <a:t>服务子网，两台服务器构成的</a:t>
            </a:r>
            <a:r>
              <a:rPr lang="en-US" altLang="zh-CN" kern="1200" dirty="0" smtClean="0">
                <a:solidFill>
                  <a:schemeClr val="tx1">
                    <a:lumMod val="50000"/>
                    <a:lumOff val="50000"/>
                  </a:schemeClr>
                </a:solidFill>
                <a:latin typeface="+mn-ea"/>
                <a:ea typeface="+mn-ea"/>
                <a:cs typeface="+mn-cs"/>
              </a:rPr>
              <a:t>Tomcat</a:t>
            </a:r>
            <a:r>
              <a:rPr lang="zh-CN" altLang="en-US" kern="1200" dirty="0" smtClean="0">
                <a:solidFill>
                  <a:schemeClr val="tx1">
                    <a:lumMod val="50000"/>
                    <a:lumOff val="50000"/>
                  </a:schemeClr>
                </a:solidFill>
                <a:latin typeface="+mn-ea"/>
                <a:ea typeface="+mn-ea"/>
                <a:cs typeface="+mn-cs"/>
              </a:rPr>
              <a:t>集群</a:t>
            </a:r>
            <a:endParaRPr lang="en-US" altLang="zh-CN" kern="1200" dirty="0" smtClean="0">
              <a:solidFill>
                <a:schemeClr val="tx1">
                  <a:lumMod val="50000"/>
                  <a:lumOff val="50000"/>
                </a:schemeClr>
              </a:solidFill>
              <a:latin typeface="+mn-ea"/>
              <a:ea typeface="+mn-ea"/>
              <a:cs typeface="+mn-cs"/>
            </a:endParaRPr>
          </a:p>
          <a:p>
            <a:pPr marL="450850" lvl="1" indent="-177800" defTabSz="714375">
              <a:lnSpc>
                <a:spcPct val="120000"/>
              </a:lnSpc>
              <a:spcAft>
                <a:spcPct val="5000"/>
              </a:spcAft>
              <a:buClr>
                <a:srgbClr val="EE8A04"/>
              </a:buClr>
              <a:buSzPct val="80000"/>
              <a:buFont typeface="Wingdings" pitchFamily="2" charset="2"/>
              <a:buChar char="v"/>
              <a:defRPr/>
            </a:pPr>
            <a:r>
              <a:rPr lang="zh-CN" altLang="en-US" kern="1200" dirty="0" smtClean="0">
                <a:solidFill>
                  <a:schemeClr val="tx1">
                    <a:lumMod val="50000"/>
                    <a:lumOff val="50000"/>
                  </a:schemeClr>
                </a:solidFill>
                <a:latin typeface="+mn-ea"/>
                <a:ea typeface="+mn-ea"/>
                <a:cs typeface="+mn-cs"/>
              </a:rPr>
              <a:t>应用</a:t>
            </a:r>
            <a:r>
              <a:rPr lang="zh-CN" altLang="en-US" kern="1200" dirty="0">
                <a:solidFill>
                  <a:schemeClr val="tx1">
                    <a:lumMod val="50000"/>
                    <a:lumOff val="50000"/>
                  </a:schemeClr>
                </a:solidFill>
                <a:latin typeface="+mn-ea"/>
                <a:ea typeface="+mn-ea"/>
                <a:cs typeface="+mn-cs"/>
              </a:rPr>
              <a:t>服务子网，两台服务器构成</a:t>
            </a:r>
            <a:r>
              <a:rPr lang="zh-CN" altLang="en-US" kern="1200" dirty="0" smtClean="0">
                <a:solidFill>
                  <a:schemeClr val="tx1">
                    <a:lumMod val="50000"/>
                    <a:lumOff val="50000"/>
                  </a:schemeClr>
                </a:solidFill>
                <a:latin typeface="+mn-ea"/>
                <a:ea typeface="+mn-ea"/>
                <a:cs typeface="+mn-cs"/>
              </a:rPr>
              <a:t>的</a:t>
            </a:r>
            <a:r>
              <a:rPr lang="en-US" altLang="zh-CN" kern="1200" dirty="0" smtClean="0">
                <a:solidFill>
                  <a:schemeClr val="tx1">
                    <a:lumMod val="50000"/>
                    <a:lumOff val="50000"/>
                  </a:schemeClr>
                </a:solidFill>
                <a:latin typeface="+mn-ea"/>
                <a:ea typeface="+mn-ea"/>
                <a:cs typeface="+mn-cs"/>
              </a:rPr>
              <a:t>MicroStrategy</a:t>
            </a:r>
            <a:r>
              <a:rPr lang="zh-CN" altLang="en-US" kern="1200" dirty="0" smtClean="0">
                <a:solidFill>
                  <a:schemeClr val="tx1">
                    <a:lumMod val="50000"/>
                    <a:lumOff val="50000"/>
                  </a:schemeClr>
                </a:solidFill>
                <a:latin typeface="+mn-ea"/>
                <a:ea typeface="+mn-ea"/>
                <a:cs typeface="+mn-cs"/>
              </a:rPr>
              <a:t>集群</a:t>
            </a:r>
            <a:endParaRPr lang="en-US" altLang="zh-CN" kern="1200" dirty="0">
              <a:solidFill>
                <a:schemeClr val="tx1">
                  <a:lumMod val="50000"/>
                  <a:lumOff val="50000"/>
                </a:schemeClr>
              </a:solidFill>
              <a:latin typeface="+mn-ea"/>
              <a:ea typeface="+mn-ea"/>
              <a:cs typeface="+mn-cs"/>
            </a:endParaRPr>
          </a:p>
          <a:p>
            <a:pPr marL="450850" lvl="1" indent="-177800" defTabSz="714375">
              <a:lnSpc>
                <a:spcPct val="120000"/>
              </a:lnSpc>
              <a:spcAft>
                <a:spcPct val="5000"/>
              </a:spcAft>
              <a:buClr>
                <a:srgbClr val="EE8A04"/>
              </a:buClr>
              <a:buSzPct val="80000"/>
              <a:buFont typeface="Wingdings" pitchFamily="2" charset="2"/>
              <a:buChar char="v"/>
              <a:defRPr/>
            </a:pPr>
            <a:r>
              <a:rPr lang="zh-CN" altLang="en-US" kern="1200" dirty="0" smtClean="0">
                <a:solidFill>
                  <a:schemeClr val="tx1">
                    <a:lumMod val="50000"/>
                    <a:lumOff val="50000"/>
                  </a:schemeClr>
                </a:solidFill>
                <a:latin typeface="+mn-ea"/>
                <a:ea typeface="+mn-ea"/>
                <a:cs typeface="+mn-cs"/>
              </a:rPr>
              <a:t>数据</a:t>
            </a:r>
            <a:r>
              <a:rPr lang="zh-CN" altLang="en-US" kern="1200" dirty="0">
                <a:solidFill>
                  <a:schemeClr val="tx1">
                    <a:lumMod val="50000"/>
                    <a:lumOff val="50000"/>
                  </a:schemeClr>
                </a:solidFill>
                <a:latin typeface="+mn-ea"/>
                <a:ea typeface="+mn-ea"/>
                <a:cs typeface="+mn-cs"/>
              </a:rPr>
              <a:t>服务</a:t>
            </a:r>
            <a:r>
              <a:rPr lang="zh-CN" altLang="en-US" kern="1200" dirty="0" smtClean="0">
                <a:solidFill>
                  <a:schemeClr val="tx1">
                    <a:lumMod val="50000"/>
                    <a:lumOff val="50000"/>
                  </a:schemeClr>
                </a:solidFill>
                <a:latin typeface="+mn-ea"/>
                <a:ea typeface="+mn-ea"/>
                <a:cs typeface="+mn-cs"/>
              </a:rPr>
              <a:t>子网</a:t>
            </a:r>
            <a:endParaRPr lang="en-US" altLang="zh-CN" kern="1200" dirty="0">
              <a:solidFill>
                <a:schemeClr val="tx1">
                  <a:lumMod val="50000"/>
                  <a:lumOff val="50000"/>
                </a:schemeClr>
              </a:solidFill>
              <a:latin typeface="+mn-ea"/>
              <a:ea typeface="+mn-ea"/>
              <a:cs typeface="+mn-cs"/>
            </a:endParaRPr>
          </a:p>
          <a:p>
            <a:pPr marL="623888" lvl="1" indent="-173038">
              <a:lnSpc>
                <a:spcPct val="120000"/>
              </a:lnSpc>
              <a:buClr>
                <a:srgbClr val="FF9900"/>
              </a:buClr>
              <a:buSzPct val="80000"/>
              <a:buFont typeface="Wingdings" pitchFamily="2" charset="2"/>
              <a:buChar char="ü"/>
              <a:defRPr/>
            </a:pPr>
            <a:r>
              <a:rPr lang="zh-CN" altLang="en-US" sz="1200" kern="1200" dirty="0" smtClean="0">
                <a:solidFill>
                  <a:schemeClr val="tx1">
                    <a:lumMod val="50000"/>
                    <a:lumOff val="50000"/>
                  </a:schemeClr>
                </a:solidFill>
                <a:latin typeface="+mn-ea"/>
                <a:ea typeface="+mn-ea"/>
                <a:cs typeface="+mn-cs"/>
              </a:rPr>
              <a:t>基础计算平台，</a:t>
            </a:r>
            <a:r>
              <a:rPr lang="en-US" altLang="zh-CN" sz="1200" kern="1200" dirty="0" smtClean="0">
                <a:solidFill>
                  <a:schemeClr val="tx1">
                    <a:lumMod val="50000"/>
                    <a:lumOff val="50000"/>
                  </a:schemeClr>
                </a:solidFill>
                <a:latin typeface="+mn-ea"/>
                <a:ea typeface="+mn-ea"/>
                <a:cs typeface="+mn-cs"/>
              </a:rPr>
              <a:t>73</a:t>
            </a:r>
            <a:r>
              <a:rPr lang="zh-CN" altLang="en-US" sz="1200" kern="1200" dirty="0" smtClean="0">
                <a:solidFill>
                  <a:schemeClr val="tx1">
                    <a:lumMod val="50000"/>
                    <a:lumOff val="50000"/>
                  </a:schemeClr>
                </a:solidFill>
                <a:latin typeface="+mn-ea"/>
                <a:ea typeface="+mn-ea"/>
                <a:cs typeface="+mn-cs"/>
              </a:rPr>
              <a:t>台服务器构成的</a:t>
            </a:r>
            <a:r>
              <a:rPr lang="en-US" altLang="zh-CN" sz="1200" kern="1200" dirty="0" smtClean="0">
                <a:solidFill>
                  <a:schemeClr val="tx1">
                    <a:lumMod val="50000"/>
                    <a:lumOff val="50000"/>
                  </a:schemeClr>
                </a:solidFill>
                <a:latin typeface="+mn-ea"/>
                <a:ea typeface="+mn-ea"/>
                <a:cs typeface="+mn-cs"/>
              </a:rPr>
              <a:t>Hadoop</a:t>
            </a:r>
            <a:r>
              <a:rPr lang="zh-CN" altLang="en-US" sz="1200" kern="1200" dirty="0" smtClean="0">
                <a:solidFill>
                  <a:schemeClr val="tx1">
                    <a:lumMod val="50000"/>
                    <a:lumOff val="50000"/>
                  </a:schemeClr>
                </a:solidFill>
                <a:latin typeface="+mn-ea"/>
                <a:ea typeface="+mn-ea"/>
                <a:cs typeface="+mn-cs"/>
              </a:rPr>
              <a:t>集群</a:t>
            </a:r>
            <a:endParaRPr lang="en-US" altLang="zh-CN" sz="1200" kern="1200" dirty="0">
              <a:solidFill>
                <a:schemeClr val="tx1">
                  <a:lumMod val="50000"/>
                  <a:lumOff val="50000"/>
                </a:schemeClr>
              </a:solidFill>
              <a:latin typeface="+mn-ea"/>
              <a:ea typeface="+mn-ea"/>
              <a:cs typeface="+mn-cs"/>
            </a:endParaRPr>
          </a:p>
          <a:p>
            <a:pPr marL="623888" lvl="1" indent="-173038">
              <a:lnSpc>
                <a:spcPct val="120000"/>
              </a:lnSpc>
              <a:buClr>
                <a:srgbClr val="FF9900"/>
              </a:buClr>
              <a:buSzPct val="80000"/>
              <a:buFont typeface="Wingdings" pitchFamily="2" charset="2"/>
              <a:buChar char="ü"/>
              <a:defRPr/>
            </a:pPr>
            <a:r>
              <a:rPr lang="zh-CN" altLang="en-US" sz="1200" kern="1200" dirty="0" smtClean="0">
                <a:solidFill>
                  <a:schemeClr val="tx1">
                    <a:lumMod val="50000"/>
                    <a:lumOff val="50000"/>
                  </a:schemeClr>
                </a:solidFill>
                <a:latin typeface="+mn-ea"/>
                <a:ea typeface="+mn-ea"/>
                <a:cs typeface="+mn-cs"/>
              </a:rPr>
              <a:t>数据集市平台，</a:t>
            </a:r>
            <a:r>
              <a:rPr lang="en-US" altLang="zh-CN" sz="1200" kern="1200" dirty="0" smtClean="0">
                <a:solidFill>
                  <a:schemeClr val="tx1">
                    <a:lumMod val="50000"/>
                    <a:lumOff val="50000"/>
                  </a:schemeClr>
                </a:solidFill>
                <a:latin typeface="+mn-ea"/>
                <a:ea typeface="+mn-ea"/>
                <a:cs typeface="+mn-cs"/>
              </a:rPr>
              <a:t>30</a:t>
            </a:r>
            <a:r>
              <a:rPr lang="zh-CN" altLang="en-US" sz="1200" kern="1200" dirty="0" smtClean="0">
                <a:solidFill>
                  <a:schemeClr val="tx1">
                    <a:lumMod val="50000"/>
                    <a:lumOff val="50000"/>
                  </a:schemeClr>
                </a:solidFill>
                <a:latin typeface="+mn-ea"/>
                <a:ea typeface="+mn-ea"/>
                <a:cs typeface="+mn-cs"/>
              </a:rPr>
              <a:t>台服务器构成的？集群</a:t>
            </a:r>
            <a:endParaRPr lang="en-US" altLang="zh-CN" sz="1200" kern="1200" dirty="0">
              <a:solidFill>
                <a:schemeClr val="tx1">
                  <a:lumMod val="50000"/>
                  <a:lumOff val="50000"/>
                </a:schemeClr>
              </a:solidFill>
              <a:latin typeface="+mn-ea"/>
              <a:ea typeface="+mn-ea"/>
              <a:cs typeface="+mn-cs"/>
            </a:endParaRPr>
          </a:p>
          <a:p>
            <a:pPr marL="623888" lvl="1" indent="-173038">
              <a:lnSpc>
                <a:spcPct val="120000"/>
              </a:lnSpc>
              <a:buClr>
                <a:srgbClr val="FF9900"/>
              </a:buClr>
              <a:buSzPct val="80000"/>
              <a:buFont typeface="Wingdings" pitchFamily="2" charset="2"/>
              <a:buChar char="ü"/>
              <a:defRPr/>
            </a:pPr>
            <a:r>
              <a:rPr lang="zh-CN" altLang="en-US" sz="1200" kern="1200" dirty="0" smtClean="0">
                <a:solidFill>
                  <a:schemeClr val="tx1">
                    <a:lumMod val="50000"/>
                    <a:lumOff val="50000"/>
                  </a:schemeClr>
                </a:solidFill>
                <a:latin typeface="+mn-ea"/>
                <a:ea typeface="+mn-ea"/>
                <a:cs typeface="+mn-cs"/>
              </a:rPr>
              <a:t>流程调度平台，</a:t>
            </a:r>
            <a:r>
              <a:rPr lang="en-US" altLang="zh-CN" sz="1200" kern="1200" dirty="0" smtClean="0">
                <a:solidFill>
                  <a:schemeClr val="tx1">
                    <a:lumMod val="50000"/>
                    <a:lumOff val="50000"/>
                  </a:schemeClr>
                </a:solidFill>
                <a:latin typeface="+mn-ea"/>
                <a:ea typeface="+mn-ea"/>
                <a:cs typeface="+mn-cs"/>
              </a:rPr>
              <a:t>7</a:t>
            </a:r>
            <a:r>
              <a:rPr lang="zh-CN" altLang="en-US" sz="1200" kern="1200" dirty="0" smtClean="0">
                <a:solidFill>
                  <a:schemeClr val="tx1">
                    <a:lumMod val="50000"/>
                    <a:lumOff val="50000"/>
                  </a:schemeClr>
                </a:solidFill>
                <a:latin typeface="+mn-ea"/>
                <a:ea typeface="+mn-ea"/>
                <a:cs typeface="+mn-cs"/>
              </a:rPr>
              <a:t>台服务器构成的</a:t>
            </a:r>
            <a:r>
              <a:rPr lang="en-US" altLang="zh-CN" sz="1200" kern="1200" dirty="0" smtClean="0">
                <a:solidFill>
                  <a:schemeClr val="tx1">
                    <a:lumMod val="50000"/>
                    <a:lumOff val="50000"/>
                  </a:schemeClr>
                </a:solidFill>
                <a:latin typeface="+mn-ea"/>
                <a:ea typeface="+mn-ea"/>
                <a:cs typeface="+mn-cs"/>
              </a:rPr>
              <a:t>Task Automation</a:t>
            </a:r>
            <a:r>
              <a:rPr lang="zh-CN" altLang="en-US" sz="1200" kern="1200" dirty="0" smtClean="0">
                <a:solidFill>
                  <a:schemeClr val="tx1">
                    <a:lumMod val="50000"/>
                    <a:lumOff val="50000"/>
                  </a:schemeClr>
                </a:solidFill>
                <a:latin typeface="+mn-ea"/>
                <a:ea typeface="+mn-ea"/>
                <a:cs typeface="+mn-cs"/>
              </a:rPr>
              <a:t>集群</a:t>
            </a:r>
            <a:endParaRPr lang="en-US" altLang="zh-CN" sz="1200" kern="1200" dirty="0" smtClean="0">
              <a:solidFill>
                <a:schemeClr val="tx1">
                  <a:lumMod val="50000"/>
                  <a:lumOff val="50000"/>
                </a:schemeClr>
              </a:solidFill>
              <a:latin typeface="+mn-ea"/>
              <a:ea typeface="+mn-ea"/>
              <a:cs typeface="+mn-cs"/>
            </a:endParaRPr>
          </a:p>
          <a:p>
            <a:pPr marL="623888" lvl="1" indent="-173038">
              <a:lnSpc>
                <a:spcPct val="120000"/>
              </a:lnSpc>
              <a:buClr>
                <a:srgbClr val="FF9900"/>
              </a:buClr>
              <a:buSzPct val="80000"/>
              <a:buFont typeface="Wingdings" pitchFamily="2" charset="2"/>
              <a:buChar char="ü"/>
              <a:defRPr/>
            </a:pPr>
            <a:r>
              <a:rPr lang="zh-CN" altLang="en-US" sz="1200" kern="1200" dirty="0" smtClean="0">
                <a:solidFill>
                  <a:schemeClr val="tx1">
                    <a:lumMod val="50000"/>
                    <a:lumOff val="50000"/>
                  </a:schemeClr>
                </a:solidFill>
                <a:latin typeface="+mn-ea"/>
                <a:ea typeface="+mn-ea"/>
                <a:cs typeface="+mn-cs"/>
              </a:rPr>
              <a:t>数据交换平台，</a:t>
            </a:r>
            <a:r>
              <a:rPr lang="en-US" altLang="zh-CN" sz="1200" kern="1200" dirty="0" smtClean="0">
                <a:solidFill>
                  <a:schemeClr val="tx1">
                    <a:lumMod val="50000"/>
                    <a:lumOff val="50000"/>
                  </a:schemeClr>
                </a:solidFill>
                <a:latin typeface="+mn-ea"/>
                <a:ea typeface="+mn-ea"/>
                <a:cs typeface="+mn-cs"/>
              </a:rPr>
              <a:t>5</a:t>
            </a:r>
            <a:r>
              <a:rPr lang="zh-CN" altLang="en-US" sz="1200" kern="1200" dirty="0" smtClean="0">
                <a:solidFill>
                  <a:schemeClr val="tx1">
                    <a:lumMod val="50000"/>
                    <a:lumOff val="50000"/>
                  </a:schemeClr>
                </a:solidFill>
                <a:latin typeface="+mn-ea"/>
                <a:ea typeface="+mn-ea"/>
                <a:cs typeface="+mn-cs"/>
              </a:rPr>
              <a:t>台服务器与云数据推送平台接口，分别实现不同业务系统的数据获取</a:t>
            </a:r>
            <a:endParaRPr lang="en-US" altLang="zh-CN" sz="1200" kern="1200" dirty="0">
              <a:solidFill>
                <a:schemeClr val="tx1">
                  <a:lumMod val="50000"/>
                  <a:lumOff val="50000"/>
                </a:schemeClr>
              </a:solidFill>
              <a:latin typeface="+mn-ea"/>
              <a:ea typeface="+mn-ea"/>
              <a:cs typeface="+mn-cs"/>
            </a:endParaRPr>
          </a:p>
        </p:txBody>
      </p:sp>
      <p:pic>
        <p:nvPicPr>
          <p:cNvPr id="614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3019030" y="935031"/>
            <a:ext cx="8269579" cy="5330442"/>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83623128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大数据分析平台一</a:t>
            </a:r>
            <a:r>
              <a:rPr lang="zh-CN" altLang="en-US" dirty="0" smtClean="0"/>
              <a:t>期硬件配置</a:t>
            </a:r>
            <a:endParaRPr lang="zh-CN" altLang="en-US" dirty="0"/>
          </a:p>
        </p:txBody>
      </p:sp>
      <p:sp>
        <p:nvSpPr>
          <p:cNvPr id="148" name="Text Box 13"/>
          <p:cNvSpPr txBox="1">
            <a:spLocks noChangeArrowheads="1"/>
          </p:cNvSpPr>
          <p:nvPr/>
        </p:nvSpPr>
        <p:spPr bwMode="black">
          <a:xfrm>
            <a:off x="298033" y="935031"/>
            <a:ext cx="10863892" cy="369332"/>
          </a:xfrm>
          <a:prstGeom prst="rect">
            <a:avLst/>
          </a:prstGeom>
          <a:noFill/>
          <a:ln w="9525">
            <a:noFill/>
            <a:miter lim="800000"/>
            <a:headEnd/>
            <a:tailEnd/>
          </a:ln>
          <a:effectLst/>
        </p:spPr>
        <p:txBody>
          <a:bodyPr wrap="square">
            <a:spAutoFit/>
          </a:bodyPr>
          <a:lstStyle>
            <a:defPPr>
              <a:defRPr lang="zh-CN"/>
            </a:defPPr>
            <a:lvl1pPr marL="177800" indent="-177800" eaLnBrk="0" hangingPunct="0">
              <a:lnSpc>
                <a:spcPct val="150000"/>
              </a:lnSpc>
              <a:buFont typeface="Wingdings" pitchFamily="2" charset="2"/>
              <a:buChar char="v"/>
              <a:defRPr sz="1400">
                <a:latin typeface="+mn-ea"/>
              </a:defRPr>
            </a:lvl1pPr>
          </a:lstStyle>
          <a:p>
            <a:pPr marL="288000" lvl="1" indent="-288000" eaLnBrk="0" hangingPunct="0">
              <a:spcBef>
                <a:spcPts val="0"/>
              </a:spcBef>
              <a:buClr>
                <a:srgbClr val="EE8A04"/>
              </a:buClr>
              <a:buSzPct val="80000"/>
              <a:buFont typeface="Wingdings" pitchFamily="2" charset="2"/>
              <a:buChar char="l"/>
              <a:defRPr/>
            </a:pPr>
            <a:r>
              <a:rPr lang="zh-CN" altLang="en-US" sz="1800" b="1" dirty="0">
                <a:solidFill>
                  <a:schemeClr val="tx1">
                    <a:lumMod val="50000"/>
                    <a:lumOff val="50000"/>
                  </a:schemeClr>
                </a:solidFill>
                <a:latin typeface="+mn-ea"/>
                <a:ea typeface="+mn-ea"/>
              </a:rPr>
              <a:t>所有服务器均采用开放的</a:t>
            </a:r>
            <a:r>
              <a:rPr lang="en-US" altLang="zh-CN" sz="1800" b="1" dirty="0">
                <a:solidFill>
                  <a:schemeClr val="tx1">
                    <a:lumMod val="50000"/>
                    <a:lumOff val="50000"/>
                  </a:schemeClr>
                </a:solidFill>
                <a:latin typeface="+mn-ea"/>
                <a:ea typeface="+mn-ea"/>
              </a:rPr>
              <a:t>X86 </a:t>
            </a:r>
            <a:r>
              <a:rPr lang="zh-CN" altLang="en-US" sz="1800" b="1" dirty="0">
                <a:solidFill>
                  <a:schemeClr val="tx1">
                    <a:lumMod val="50000"/>
                    <a:lumOff val="50000"/>
                  </a:schemeClr>
                </a:solidFill>
                <a:latin typeface="+mn-ea"/>
                <a:ea typeface="+mn-ea"/>
              </a:rPr>
              <a:t>架构，单台服务器建议配置如下：</a:t>
            </a:r>
          </a:p>
        </p:txBody>
      </p:sp>
      <p:graphicFrame>
        <p:nvGraphicFramePr>
          <p:cNvPr id="5" name="Table 2"/>
          <p:cNvGraphicFramePr>
            <a:graphicFrameLocks noGrp="1"/>
          </p:cNvGraphicFramePr>
          <p:nvPr>
            <p:extLst>
              <p:ext uri="{D42A27DB-BD31-4B8C-83A1-F6EECF244321}">
                <p14:modId xmlns="" xmlns:p14="http://schemas.microsoft.com/office/powerpoint/2010/main" val="1467626946"/>
              </p:ext>
            </p:extLst>
          </p:nvPr>
        </p:nvGraphicFramePr>
        <p:xfrm>
          <a:off x="573073" y="1380139"/>
          <a:ext cx="10516819" cy="4451433"/>
        </p:xfrm>
        <a:graphic>
          <a:graphicData uri="http://schemas.openxmlformats.org/drawingml/2006/table">
            <a:tbl>
              <a:tblPr firstRow="1" bandRow="1"/>
              <a:tblGrid>
                <a:gridCol w="1504145"/>
                <a:gridCol w="2241572"/>
                <a:gridCol w="843361"/>
                <a:gridCol w="631009"/>
                <a:gridCol w="701122"/>
                <a:gridCol w="849894"/>
                <a:gridCol w="1814366"/>
                <a:gridCol w="1931350"/>
              </a:tblGrid>
              <a:tr h="777045">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zh-CN" altLang="en-US" sz="1800" b="0" i="0" u="none" strike="noStrike" kern="1200" cap="none" normalizeH="0" baseline="0" dirty="0" smtClean="0">
                          <a:ln>
                            <a:noFill/>
                          </a:ln>
                          <a:solidFill>
                            <a:schemeClr val="bg1"/>
                          </a:solidFill>
                          <a:effectLst/>
                          <a:latin typeface="微软雅黑" pitchFamily="34" charset="-122"/>
                          <a:ea typeface="微软雅黑" pitchFamily="34" charset="-122"/>
                          <a:cs typeface="+mn-cs"/>
                        </a:rPr>
                        <a:t>服务器类型</a:t>
                      </a:r>
                      <a:endParaRPr kumimoji="0" lang="en-US" sz="1800" b="0" i="0" u="none" strike="noStrike" kern="1200" cap="none" normalizeH="0" baseline="0" dirty="0">
                        <a:ln>
                          <a:noFill/>
                        </a:ln>
                        <a:solidFill>
                          <a:schemeClr val="bg1"/>
                        </a:solidFill>
                        <a:effectLst/>
                        <a:latin typeface="微软雅黑" pitchFamily="34" charset="-122"/>
                        <a:ea typeface="微软雅黑" pitchFamily="34" charset="-122"/>
                        <a:cs typeface="+mn-cs"/>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zh-CN" altLang="en-US" sz="1800" b="0" i="0" u="none" strike="noStrike" kern="1200" cap="none" normalizeH="0" baseline="0" dirty="0" smtClean="0">
                          <a:ln>
                            <a:noFill/>
                          </a:ln>
                          <a:solidFill>
                            <a:schemeClr val="bg1"/>
                          </a:solidFill>
                          <a:effectLst/>
                          <a:latin typeface="微软雅黑" pitchFamily="34" charset="-122"/>
                          <a:ea typeface="微软雅黑" pitchFamily="34" charset="-122"/>
                          <a:cs typeface="+mn-cs"/>
                        </a:rPr>
                        <a:t>服务器功能</a:t>
                      </a:r>
                      <a:endParaRPr kumimoji="0" lang="en-US" sz="1800" b="0" i="0" u="none" strike="noStrike" kern="1200" cap="none" normalizeH="0" baseline="0" dirty="0">
                        <a:ln>
                          <a:noFill/>
                        </a:ln>
                        <a:solidFill>
                          <a:schemeClr val="bg1"/>
                        </a:solidFill>
                        <a:effectLst/>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r>
                        <a:rPr kumimoji="0" lang="zh-CN" altLang="en-US" sz="1800" b="0" i="0" u="none" strike="noStrike" kern="1200" cap="none" normalizeH="0" baseline="0" dirty="0" smtClean="0">
                          <a:ln>
                            <a:noFill/>
                          </a:ln>
                          <a:solidFill>
                            <a:schemeClr val="bg1"/>
                          </a:solidFill>
                          <a:effectLst/>
                          <a:latin typeface="微软雅黑" pitchFamily="34" charset="-122"/>
                          <a:ea typeface="微软雅黑" pitchFamily="34" charset="-122"/>
                          <a:cs typeface="+mn-cs"/>
                        </a:rPr>
                        <a:t>数量</a:t>
                      </a:r>
                      <a:endParaRPr kumimoji="0" lang="en-US" sz="1800" b="0" i="0" u="none" strike="noStrike" kern="1200" cap="none" normalizeH="0" baseline="0" dirty="0">
                        <a:ln>
                          <a:noFill/>
                        </a:ln>
                        <a:solidFill>
                          <a:schemeClr val="bg1"/>
                        </a:solidFill>
                        <a:effectLst/>
                        <a:latin typeface="微软雅黑" pitchFamily="34" charset="-122"/>
                        <a:ea typeface="微软雅黑" pitchFamily="34" charset="-122"/>
                        <a:cs typeface="+mn-cs"/>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solidFill>
                          <a:effectLst/>
                          <a:latin typeface="微软雅黑" pitchFamily="34" charset="-122"/>
                          <a:ea typeface="微软雅黑" pitchFamily="34" charset="-122"/>
                        </a:rPr>
                        <a:t>CPU</a:t>
                      </a:r>
                      <a:endParaRPr kumimoji="0" lang="zh-CN" altLang="en-US" sz="1800" b="0" i="0" u="none" strike="noStrike" cap="none" normalizeH="0" baseline="0" dirty="0" smtClean="0">
                        <a:ln>
                          <a:noFill/>
                        </a:ln>
                        <a:solidFill>
                          <a:schemeClr val="bg1"/>
                        </a:solidFill>
                        <a:effectLst/>
                        <a:latin typeface="微软雅黑" pitchFamily="34" charset="-122"/>
                        <a:ea typeface="微软雅黑" pitchFamily="34" charset="-122"/>
                      </a:endParaRPr>
                    </a:p>
                  </a:txBody>
                  <a:tcPr marL="50292" marR="50292" marT="25146" marB="25146" anchor="ctr" horzOverflow="overflow">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bg1"/>
                          </a:solidFill>
                          <a:effectLst/>
                          <a:latin typeface="微软雅黑" pitchFamily="34" charset="-122"/>
                          <a:ea typeface="微软雅黑" pitchFamily="34" charset="-122"/>
                        </a:rPr>
                        <a:t>内存</a:t>
                      </a:r>
                      <a:endParaRPr kumimoji="0" lang="en-US" altLang="zh-CN" sz="1800" b="0" i="0" u="none" strike="noStrike" cap="none" normalizeH="0" baseline="0" dirty="0" smtClean="0">
                        <a:ln>
                          <a:noFill/>
                        </a:ln>
                        <a:solidFill>
                          <a:schemeClr val="bg1"/>
                        </a:solidFill>
                        <a:effectLst/>
                        <a:latin typeface="微软雅黑" pitchFamily="34" charset="-122"/>
                        <a:ea typeface="微软雅黑" pitchFamily="34" charset="-122"/>
                      </a:endParaRPr>
                    </a:p>
                  </a:txBody>
                  <a:tcPr marL="50292" marR="50292" marT="25146" marB="25146" anchor="ctr" horzOverflow="overflow">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bg1"/>
                          </a:solidFill>
                          <a:effectLst/>
                          <a:latin typeface="微软雅黑" pitchFamily="34" charset="-122"/>
                          <a:ea typeface="微软雅黑" pitchFamily="34" charset="-122"/>
                        </a:rPr>
                        <a:t>网口</a:t>
                      </a:r>
                    </a:p>
                  </a:txBody>
                  <a:tcPr marL="50292" marR="50292" marT="25146" marB="25146" anchor="ctr" horzOverflow="overflow">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bg1"/>
                          </a:solidFill>
                          <a:effectLst/>
                          <a:latin typeface="微软雅黑" pitchFamily="34" charset="-122"/>
                          <a:ea typeface="微软雅黑" pitchFamily="34" charset="-122"/>
                        </a:rPr>
                        <a:t>操作系统</a:t>
                      </a:r>
                      <a:endParaRPr kumimoji="0" lang="en-US" altLang="zh-CN" sz="1800" b="0" i="0" u="none" strike="noStrike" cap="none" normalizeH="0" baseline="0" dirty="0" smtClean="0">
                        <a:ln>
                          <a:noFill/>
                        </a:ln>
                        <a:solidFill>
                          <a:schemeClr val="bg1"/>
                        </a:solidFill>
                        <a:effectLst/>
                        <a:latin typeface="微软雅黑" pitchFamily="34" charset="-122"/>
                        <a:ea typeface="微软雅黑" pitchFamily="34" charset="-122"/>
                      </a:endParaRPr>
                    </a:p>
                  </a:txBody>
                  <a:tcPr marL="50292" marR="50292" marT="25146" marB="25146" anchor="ctr" horzOverflow="overflow">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bg1"/>
                          </a:solidFill>
                          <a:effectLst/>
                          <a:latin typeface="微软雅黑" pitchFamily="34" charset="-122"/>
                          <a:ea typeface="微软雅黑" pitchFamily="34" charset="-122"/>
                        </a:rPr>
                        <a:t>内置盘</a:t>
                      </a:r>
                      <a:endParaRPr kumimoji="0" lang="en-US" altLang="zh-CN" sz="1800" b="0" i="0" u="none" strike="noStrike" cap="none" normalizeH="0" baseline="0" dirty="0" smtClean="0">
                        <a:ln>
                          <a:noFill/>
                        </a:ln>
                        <a:solidFill>
                          <a:schemeClr val="bg1"/>
                        </a:solidFill>
                        <a:effectLst/>
                        <a:latin typeface="微软雅黑" pitchFamily="34" charset="-122"/>
                        <a:ea typeface="微软雅黑" pitchFamily="34" charset="-122"/>
                      </a:endParaRPr>
                    </a:p>
                  </a:txBody>
                  <a:tcPr marL="50292" marR="50292" marT="25146" marB="25146" anchor="ctr" horzOverflow="overflow">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892D0"/>
                    </a:solidFill>
                  </a:tcPr>
                </a:tc>
              </a:tr>
              <a:tr h="629037">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基础计算平台</a:t>
                      </a:r>
                      <a:endPar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p>
                      <a:pPr marL="0" marR="0" lvl="0" indent="0" algn="ctr" defTabSz="914400" rtl="0" eaLnBrk="1" fontAlgn="ctr" latinLnBrk="0" hangingPunct="1">
                        <a:lnSpc>
                          <a:spcPct val="100000"/>
                        </a:lnSpc>
                        <a:spcBef>
                          <a:spcPct val="0"/>
                        </a:spcBef>
                        <a:spcAft>
                          <a:spcPct val="0"/>
                        </a:spcAft>
                        <a:buClrTx/>
                        <a:buSzTx/>
                        <a:buFontTx/>
                        <a:buNone/>
                        <a:tabLst/>
                        <a:defRPr/>
                      </a:pP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Hadoop </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集群）</a:t>
                      </a:r>
                      <a:endPar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50292" marR="50292" marT="25146" marB="25146" anchor="ctr" horzOverflow="overflow">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40000"/>
                      </a:srgbClr>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Data Node </a:t>
                      </a: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&amp; TaskTracker </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服务器</a:t>
                      </a:r>
                      <a:endParaRPr kumimoji="0" lang="zh-CN" sz="1600" b="0" i="0" u="none" strike="noStrike" kern="1200" cap="none" normalizeH="0" baseline="0" dirty="0">
                        <a:ln>
                          <a:noFill/>
                        </a:ln>
                        <a:solidFill>
                          <a:schemeClr val="tx1"/>
                        </a:solidFill>
                        <a:effectLst/>
                        <a:latin typeface="微软雅黑" pitchFamily="34" charset="-122"/>
                        <a:ea typeface="微软雅黑" pitchFamily="34" charset="-122"/>
                        <a:cs typeface="+mn-cs"/>
                      </a:endParaRPr>
                    </a:p>
                  </a:txBody>
                  <a:tcPr marL="114300" marR="114300" marT="0" marB="0">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4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70</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892D0">
                        <a:tint val="4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32</a:t>
                      </a:r>
                      <a:endParaRPr lang="en-US" sz="1600" b="0" dirty="0">
                        <a:latin typeface="微软雅黑" pitchFamily="34" charset="-122"/>
                        <a:ea typeface="微软雅黑" pitchFamily="34" charset="-122"/>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892D0">
                        <a:tint val="4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128</a:t>
                      </a:r>
                      <a:r>
                        <a:rPr lang="en-US" altLang="zh-CN" sz="1600" b="0" dirty="0" smtClean="0">
                          <a:latin typeface="微软雅黑" pitchFamily="34" charset="-122"/>
                          <a:ea typeface="微软雅黑" pitchFamily="34" charset="-122"/>
                        </a:rPr>
                        <a:t>G</a:t>
                      </a:r>
                      <a:endParaRPr lang="en-US" sz="1600" b="0" dirty="0">
                        <a:latin typeface="微软雅黑" pitchFamily="34" charset="-122"/>
                        <a:ea typeface="微软雅黑" pitchFamily="34" charset="-122"/>
                      </a:endParaRP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892D0">
                        <a:tint val="4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2</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1Gb</a:t>
                      </a:r>
                    </a:p>
                  </a:txBody>
                  <a:tcPr anchor="ctr">
                    <a:lnL w="12700" cmpd="sng">
                      <a:solidFill>
                        <a:srgbClr val="FFFFFF"/>
                      </a:solidFill>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892D0">
                        <a:tint val="4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Centos 6.3</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4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12</a:t>
                      </a:r>
                      <a:r>
                        <a:rPr lang="zh-CN" altLang="en-US" sz="1600" b="0" dirty="0" smtClean="0">
                          <a:latin typeface="微软雅黑" pitchFamily="34" charset="-122"/>
                          <a:ea typeface="微软雅黑" pitchFamily="34" charset="-122"/>
                        </a:rPr>
                        <a:t>*</a:t>
                      </a:r>
                      <a:r>
                        <a:rPr lang="en-US" sz="1600" b="0" dirty="0" smtClean="0">
                          <a:latin typeface="微软雅黑" pitchFamily="34" charset="-122"/>
                          <a:ea typeface="微软雅黑" pitchFamily="34" charset="-122"/>
                        </a:rPr>
                        <a:t>2</a:t>
                      </a:r>
                      <a:r>
                        <a:rPr lang="en-US" altLang="zh-CN" sz="1600" b="0" dirty="0" smtClean="0">
                          <a:latin typeface="微软雅黑" pitchFamily="34" charset="-122"/>
                          <a:ea typeface="微软雅黑" pitchFamily="34" charset="-122"/>
                        </a:rPr>
                        <a:t>T</a:t>
                      </a:r>
                      <a:r>
                        <a:rPr lang="en-US" sz="1600" b="0" dirty="0" smtClean="0">
                          <a:latin typeface="微软雅黑" pitchFamily="34" charset="-122"/>
                          <a:ea typeface="微软雅黑" pitchFamily="34" charset="-122"/>
                        </a:rPr>
                        <a:t>B 7200</a:t>
                      </a:r>
                      <a:r>
                        <a:rPr lang="en-US" altLang="zh-CN" sz="1600" b="0" dirty="0" smtClean="0">
                          <a:latin typeface="微软雅黑" pitchFamily="34" charset="-122"/>
                          <a:ea typeface="微软雅黑" pitchFamily="34" charset="-122"/>
                        </a:rPr>
                        <a:t> RPM SATA </a:t>
                      </a:r>
                      <a:r>
                        <a:rPr lang="en-US" sz="1600" b="0" dirty="0" smtClean="0">
                          <a:latin typeface="微软雅黑" pitchFamily="34" charset="-122"/>
                          <a:ea typeface="微软雅黑" pitchFamily="34" charset="-122"/>
                        </a:rPr>
                        <a:t>disk</a:t>
                      </a:r>
                      <a:r>
                        <a:rPr lang="en-US" altLang="zh-CN" sz="1600" b="0" dirty="0" smtClean="0">
                          <a:latin typeface="微软雅黑" pitchFamily="34" charset="-122"/>
                          <a:ea typeface="微软雅黑" pitchFamily="34" charset="-122"/>
                        </a:rPr>
                        <a:t>s</a:t>
                      </a:r>
                      <a:endParaRPr lang="en-US" sz="1600" b="0" dirty="0">
                        <a:latin typeface="微软雅黑" pitchFamily="34" charset="-122"/>
                        <a:ea typeface="微软雅黑"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rgbClr val="3892D0">
                        <a:tint val="40000"/>
                      </a:srgbClr>
                    </a:solidFill>
                  </a:tcPr>
                </a:tc>
              </a:tr>
              <a:tr h="629037">
                <a:tc vMerge="1">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endParaRPr kumimoji="0" lang="en-US" altLang="zh-CN" sz="15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50292" marR="50292" marT="25146" marB="25146" anchor="ctr" horzOverflow="overflow">
                    <a:lnL w="12700" cmpd="sng">
                      <a:solidFill>
                        <a:srgbClr val="FFFFFF"/>
                      </a:solidFill>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Name Node </a:t>
                      </a: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&amp; JobTracker </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服务器</a:t>
                      </a:r>
                      <a:endParaRPr kumimoji="0" lang="zh-CN" sz="1600" b="0" i="0" u="none" strike="noStrike" kern="1200" cap="none" normalizeH="0" baseline="0" dirty="0">
                        <a:ln>
                          <a:noFill/>
                        </a:ln>
                        <a:solidFill>
                          <a:schemeClr val="tx1"/>
                        </a:solidFill>
                        <a:effectLst/>
                        <a:latin typeface="微软雅黑" pitchFamily="34" charset="-122"/>
                        <a:ea typeface="微软雅黑" pitchFamily="34" charset="-122"/>
                        <a:cs typeface="+mn-cs"/>
                      </a:endParaRPr>
                    </a:p>
                  </a:txBody>
                  <a:tcPr marL="114300" marR="114300" marT="0" marB="0">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3</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32</a:t>
                      </a:r>
                      <a:endParaRPr lang="en-US" sz="1600" b="0" dirty="0">
                        <a:latin typeface="微软雅黑" pitchFamily="34" charset="-122"/>
                        <a:ea typeface="微软雅黑" pitchFamily="34" charset="-122"/>
                      </a:endParaRP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128</a:t>
                      </a:r>
                      <a:r>
                        <a:rPr lang="en-US" altLang="zh-CN" sz="1600" b="0" dirty="0" smtClean="0">
                          <a:latin typeface="微软雅黑" pitchFamily="34" charset="-122"/>
                          <a:ea typeface="微软雅黑" pitchFamily="34" charset="-122"/>
                        </a:rPr>
                        <a:t>G</a:t>
                      </a:r>
                      <a:endParaRPr lang="en-US" sz="1600" b="0" dirty="0">
                        <a:latin typeface="微软雅黑" pitchFamily="34" charset="-122"/>
                        <a:ea typeface="微软雅黑" pitchFamily="34" charset="-122"/>
                      </a:endParaRP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2</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1Gb</a:t>
                      </a:r>
                    </a:p>
                  </a:txBody>
                  <a:tcPr anchor="ctr">
                    <a:lnL w="12700" cmpd="sng">
                      <a:solidFill>
                        <a:srgbClr val="FFFFFF"/>
                      </a:solidFill>
                    </a:lnL>
                    <a:lnR w="12700" cmpd="sng">
                      <a:solidFill>
                        <a:srgbClr val="FFFFFF"/>
                      </a:solidFill>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dirty="0" smtClean="0">
                          <a:latin typeface="微软雅黑" pitchFamily="34" charset="-122"/>
                          <a:ea typeface="微软雅黑" pitchFamily="34" charset="-122"/>
                        </a:rPr>
                        <a:t>Centos 6.3</a:t>
                      </a:r>
                      <a:endParaRPr lang="en-US" altLang="zh-CN"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4</a:t>
                      </a:r>
                      <a:r>
                        <a:rPr lang="zh-CN" altLang="en-US" sz="1600" b="0" dirty="0" smtClean="0">
                          <a:latin typeface="微软雅黑" pitchFamily="34" charset="-122"/>
                          <a:ea typeface="微软雅黑" pitchFamily="34" charset="-122"/>
                        </a:rPr>
                        <a:t>*</a:t>
                      </a:r>
                      <a:r>
                        <a:rPr lang="en-US" altLang="zh-CN" sz="1600" b="0" dirty="0" smtClean="0">
                          <a:latin typeface="微软雅黑" pitchFamily="34" charset="-122"/>
                          <a:ea typeface="微软雅黑" pitchFamily="34" charset="-122"/>
                        </a:rPr>
                        <a:t>6</a:t>
                      </a:r>
                      <a:r>
                        <a:rPr lang="en-US" sz="1600" b="0" dirty="0" smtClean="0">
                          <a:latin typeface="微软雅黑" pitchFamily="34" charset="-122"/>
                          <a:ea typeface="微软雅黑" pitchFamily="34" charset="-122"/>
                        </a:rPr>
                        <a:t>00GB 15</a:t>
                      </a:r>
                      <a:r>
                        <a:rPr lang="en-US" altLang="zh-CN" sz="1600" b="0" dirty="0" smtClean="0">
                          <a:latin typeface="微软雅黑" pitchFamily="34" charset="-122"/>
                          <a:ea typeface="微软雅黑" pitchFamily="34" charset="-122"/>
                        </a:rPr>
                        <a:t>K </a:t>
                      </a:r>
                      <a:r>
                        <a:rPr lang="en-US" sz="1600" b="0" dirty="0" smtClean="0">
                          <a:latin typeface="微软雅黑" pitchFamily="34" charset="-122"/>
                          <a:ea typeface="微软雅黑" pitchFamily="34" charset="-122"/>
                        </a:rPr>
                        <a:t>SAS disk</a:t>
                      </a:r>
                      <a:r>
                        <a:rPr lang="en-US" altLang="zh-CN" sz="1600" b="0" dirty="0" smtClean="0">
                          <a:latin typeface="微软雅黑" pitchFamily="34" charset="-122"/>
                          <a:ea typeface="微软雅黑" pitchFamily="34" charset="-122"/>
                        </a:rPr>
                        <a:t>s RAID 0+1</a:t>
                      </a:r>
                      <a:r>
                        <a:rPr lang="en-US" sz="1600" b="0" dirty="0" smtClean="0">
                          <a:latin typeface="微软雅黑" pitchFamily="34" charset="-122"/>
                          <a:ea typeface="微软雅黑" pitchFamily="34" charset="-122"/>
                        </a:rPr>
                        <a:t> </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r>
              <a:tr h="629037">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rPr>
                        <a:t>历史归档查询平台</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Hadoop </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集群）</a:t>
                      </a:r>
                      <a:endPar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endParaRPr>
                    </a:p>
                  </a:txBody>
                  <a:tcPr marL="50292" marR="50292" marT="25146" marB="25146" anchor="ctr" horzOverflow="overflow">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Data Node </a:t>
                      </a: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&amp; TaskTracker </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服务器</a:t>
                      </a:r>
                      <a:endParaRPr kumimoji="0" lang="zh-CN" sz="1600" b="0" i="0" u="none" strike="noStrike" kern="1200" cap="none" normalizeH="0" baseline="0" dirty="0">
                        <a:ln>
                          <a:noFill/>
                        </a:ln>
                        <a:solidFill>
                          <a:schemeClr val="tx1"/>
                        </a:solidFill>
                        <a:effectLst/>
                        <a:latin typeface="微软雅黑" pitchFamily="34" charset="-122"/>
                        <a:ea typeface="微软雅黑" pitchFamily="34" charset="-122"/>
                        <a:cs typeface="+mn-cs"/>
                      </a:endParaRPr>
                    </a:p>
                  </a:txBody>
                  <a:tcPr marL="114300" marR="11430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30</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12</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24</a:t>
                      </a:r>
                      <a:r>
                        <a:rPr lang="en-US" altLang="zh-CN" sz="1600" b="0" dirty="0" smtClean="0">
                          <a:latin typeface="微软雅黑" pitchFamily="34" charset="-122"/>
                          <a:ea typeface="微软雅黑" pitchFamily="34" charset="-122"/>
                        </a:rPr>
                        <a:t>G</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2</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1Gb</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smtClean="0">
                          <a:latin typeface="微软雅黑" pitchFamily="34" charset="-122"/>
                          <a:ea typeface="微软雅黑" pitchFamily="34" charset="-122"/>
                        </a:rPr>
                        <a:t>Centos 6.3</a:t>
                      </a:r>
                      <a:endParaRPr lang="en-US" altLang="zh-CN"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16</a:t>
                      </a:r>
                      <a:r>
                        <a:rPr lang="zh-CN" altLang="en-US" sz="1600" b="0" dirty="0" smtClean="0">
                          <a:latin typeface="微软雅黑" pitchFamily="34" charset="-122"/>
                          <a:ea typeface="微软雅黑" pitchFamily="34" charset="-122"/>
                        </a:rPr>
                        <a:t>*</a:t>
                      </a:r>
                      <a:r>
                        <a:rPr lang="en-US" altLang="zh-CN" sz="1600" b="0" dirty="0" smtClean="0">
                          <a:latin typeface="微软雅黑" pitchFamily="34" charset="-122"/>
                          <a:ea typeface="微软雅黑" pitchFamily="34" charset="-122"/>
                        </a:rPr>
                        <a:t>3T</a:t>
                      </a:r>
                      <a:r>
                        <a:rPr lang="en-US" sz="1600" b="0" dirty="0" smtClean="0">
                          <a:latin typeface="微软雅黑" pitchFamily="34" charset="-122"/>
                          <a:ea typeface="微软雅黑" pitchFamily="34" charset="-122"/>
                        </a:rPr>
                        <a:t>B 7200</a:t>
                      </a:r>
                      <a:r>
                        <a:rPr lang="en-US" altLang="zh-CN" sz="1600" b="0" dirty="0" smtClean="0">
                          <a:latin typeface="微软雅黑" pitchFamily="34" charset="-122"/>
                          <a:ea typeface="微软雅黑" pitchFamily="34" charset="-122"/>
                        </a:rPr>
                        <a:t> RPM SATA </a:t>
                      </a:r>
                      <a:r>
                        <a:rPr lang="en-US" sz="1600" b="0" dirty="0" smtClean="0">
                          <a:latin typeface="微软雅黑" pitchFamily="34" charset="-122"/>
                          <a:ea typeface="微软雅黑" pitchFamily="34" charset="-122"/>
                        </a:rPr>
                        <a:t>disk</a:t>
                      </a:r>
                      <a:r>
                        <a:rPr lang="en-US" altLang="zh-CN" sz="1600" b="0" dirty="0" smtClean="0">
                          <a:latin typeface="微软雅黑" pitchFamily="34" charset="-122"/>
                          <a:ea typeface="微软雅黑" pitchFamily="34" charset="-122"/>
                        </a:rPr>
                        <a:t>s</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r>
              <a:tr h="629037">
                <a:tc vMerge="1">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endParaRPr kumimoji="0" lang="en-US" altLang="zh-CN" sz="15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50292" marR="50292" marT="25146" marB="25146" anchor="ctr" horzOverflow="overflow">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Name Node </a:t>
                      </a: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&amp; JobTracker </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服务器</a:t>
                      </a:r>
                      <a:endParaRPr kumimoji="0" lang="zh-CN" sz="1600" b="0" i="0" u="none" strike="noStrike" kern="1200" cap="none" normalizeH="0" baseline="0" dirty="0">
                        <a:ln>
                          <a:noFill/>
                        </a:ln>
                        <a:solidFill>
                          <a:schemeClr val="tx1"/>
                        </a:solidFill>
                        <a:effectLst/>
                        <a:latin typeface="微软雅黑" pitchFamily="34" charset="-122"/>
                        <a:ea typeface="微软雅黑" pitchFamily="34" charset="-122"/>
                        <a:cs typeface="+mn-cs"/>
                      </a:endParaRPr>
                    </a:p>
                  </a:txBody>
                  <a:tcPr marL="114300" marR="11430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3</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12</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24</a:t>
                      </a:r>
                      <a:r>
                        <a:rPr lang="en-US" altLang="zh-CN" sz="1600" b="0" dirty="0" smtClean="0">
                          <a:latin typeface="微软雅黑" pitchFamily="34" charset="-122"/>
                          <a:ea typeface="微软雅黑" pitchFamily="34" charset="-122"/>
                        </a:rPr>
                        <a:t>G</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2</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1Gb</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dirty="0" smtClean="0">
                          <a:latin typeface="微软雅黑" pitchFamily="34" charset="-122"/>
                          <a:ea typeface="微软雅黑" pitchFamily="34" charset="-122"/>
                        </a:rPr>
                        <a:t>Centos 6.3</a:t>
                      </a:r>
                      <a:endParaRPr lang="en-US" altLang="zh-CN"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4</a:t>
                      </a:r>
                      <a:r>
                        <a:rPr lang="zh-CN" altLang="en-US" sz="1600" b="0" dirty="0" smtClean="0">
                          <a:latin typeface="微软雅黑" pitchFamily="34" charset="-122"/>
                          <a:ea typeface="微软雅黑" pitchFamily="34" charset="-122"/>
                        </a:rPr>
                        <a:t>*</a:t>
                      </a:r>
                      <a:r>
                        <a:rPr lang="en-US" altLang="zh-CN" sz="1600" b="0" dirty="0" smtClean="0">
                          <a:latin typeface="微软雅黑" pitchFamily="34" charset="-122"/>
                          <a:ea typeface="微软雅黑" pitchFamily="34" charset="-122"/>
                        </a:rPr>
                        <a:t>6</a:t>
                      </a:r>
                      <a:r>
                        <a:rPr lang="en-US" sz="1600" b="0" dirty="0" smtClean="0">
                          <a:latin typeface="微软雅黑" pitchFamily="34" charset="-122"/>
                          <a:ea typeface="微软雅黑" pitchFamily="34" charset="-122"/>
                        </a:rPr>
                        <a:t>00GB 15</a:t>
                      </a:r>
                      <a:r>
                        <a:rPr lang="en-US" altLang="zh-CN" sz="1600" b="0" dirty="0" smtClean="0">
                          <a:latin typeface="微软雅黑" pitchFamily="34" charset="-122"/>
                          <a:ea typeface="微软雅黑" pitchFamily="34" charset="-122"/>
                        </a:rPr>
                        <a:t>K </a:t>
                      </a:r>
                      <a:r>
                        <a:rPr lang="en-US" sz="1600" b="0" dirty="0" smtClean="0">
                          <a:latin typeface="微软雅黑" pitchFamily="34" charset="-122"/>
                          <a:ea typeface="微软雅黑" pitchFamily="34" charset="-122"/>
                        </a:rPr>
                        <a:t>SAS disk</a:t>
                      </a:r>
                      <a:r>
                        <a:rPr lang="en-US" altLang="zh-CN" sz="1600" b="0" dirty="0" smtClean="0">
                          <a:latin typeface="微软雅黑" pitchFamily="34" charset="-122"/>
                          <a:ea typeface="微软雅黑" pitchFamily="34" charset="-122"/>
                        </a:rPr>
                        <a:t>s RAID 0+1</a:t>
                      </a:r>
                      <a:r>
                        <a:rPr lang="en-US" sz="1600" b="0" dirty="0" smtClean="0">
                          <a:latin typeface="微软雅黑" pitchFamily="34" charset="-122"/>
                          <a:ea typeface="微软雅黑" pitchFamily="34" charset="-122"/>
                        </a:rPr>
                        <a:t> </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r>
              <a:tr h="481028">
                <a:tc rowSpan="2">
                  <a:txBody>
                    <a:bodyPr/>
                    <a:lstStyle/>
                    <a:p>
                      <a:pPr marL="0" marR="0" lvl="0" indent="0" algn="ctr" defTabSz="914400" rtl="0" eaLnBrk="1" fontAlgn="ctr" latinLnBrk="0" hangingPunct="1">
                        <a:lnSpc>
                          <a:spcPct val="100000"/>
                        </a:lnSpc>
                        <a:spcBef>
                          <a:spcPct val="0"/>
                        </a:spcBef>
                        <a:spcAft>
                          <a:spcPct val="0"/>
                        </a:spcAft>
                        <a:buClrTx/>
                        <a:buSzTx/>
                        <a:buFontTx/>
                        <a:buNone/>
                        <a:tabLst/>
                        <a:defRPr/>
                      </a:pPr>
                      <a:r>
                        <a:rPr kumimoji="0" lang="zh-CN" altLang="en-US"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沙盘演练平台（</a:t>
                      </a: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Hadoop </a:t>
                      </a:r>
                      <a:r>
                        <a:rPr kumimoji="0" lang="zh-CN" altLang="en-US"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集群）</a:t>
                      </a:r>
                      <a:endPar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endParaRPr>
                    </a:p>
                  </a:txBody>
                  <a:tcPr marL="50292" marR="50292" marT="25146" marB="25146" anchor="ctr" horzOverflow="overflow">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Data Node </a:t>
                      </a: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&amp; TaskTracker </a:t>
                      </a:r>
                      <a:r>
                        <a:rPr kumimoji="0" lang="zh-CN" altLang="en-US"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服务器</a:t>
                      </a:r>
                      <a:endParaRPr kumimoji="0" lang="zh-CN" sz="1600" b="0" i="0" u="none" strike="noStrike" kern="1200" cap="none" normalizeH="0" baseline="0" dirty="0">
                        <a:ln>
                          <a:noFill/>
                        </a:ln>
                        <a:solidFill>
                          <a:srgbClr val="FF0000"/>
                        </a:solidFill>
                        <a:effectLst/>
                        <a:latin typeface="微软雅黑" pitchFamily="34" charset="-122"/>
                        <a:ea typeface="微软雅黑" pitchFamily="34" charset="-122"/>
                        <a:cs typeface="+mn-cs"/>
                      </a:endParaRPr>
                    </a:p>
                  </a:txBody>
                  <a:tcPr marL="114300" marR="11430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solidFill>
                            <a:srgbClr val="FF0000"/>
                          </a:solidFill>
                          <a:latin typeface="微软雅黑" pitchFamily="34" charset="-122"/>
                          <a:ea typeface="微软雅黑" pitchFamily="34" charset="-122"/>
                        </a:rPr>
                        <a:t>30</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solidFill>
                            <a:srgbClr val="FF0000"/>
                          </a:solidFill>
                          <a:latin typeface="微软雅黑" pitchFamily="34" charset="-122"/>
                          <a:ea typeface="微软雅黑" pitchFamily="34" charset="-122"/>
                        </a:rPr>
                        <a:t>32</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solidFill>
                            <a:srgbClr val="FF0000"/>
                          </a:solidFill>
                          <a:latin typeface="微软雅黑" pitchFamily="34" charset="-122"/>
                          <a:ea typeface="微软雅黑" pitchFamily="34" charset="-122"/>
                        </a:rPr>
                        <a:t>128</a:t>
                      </a:r>
                      <a:r>
                        <a:rPr lang="en-US" altLang="zh-CN" sz="1600" b="0" dirty="0" smtClean="0">
                          <a:solidFill>
                            <a:srgbClr val="FF0000"/>
                          </a:solidFill>
                          <a:latin typeface="微软雅黑" pitchFamily="34" charset="-122"/>
                          <a:ea typeface="微软雅黑" pitchFamily="34" charset="-122"/>
                        </a:rPr>
                        <a:t>G</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2</a:t>
                      </a:r>
                      <a:r>
                        <a:rPr kumimoji="0" lang="zh-CN" altLang="en-US"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1Gb</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solidFill>
                            <a:srgbClr val="FF0000"/>
                          </a:solidFill>
                          <a:latin typeface="微软雅黑" pitchFamily="34" charset="-122"/>
                          <a:ea typeface="微软雅黑" pitchFamily="34" charset="-122"/>
                        </a:rPr>
                        <a:t>Centos 6.3</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solidFill>
                            <a:srgbClr val="FF0000"/>
                          </a:solidFill>
                          <a:latin typeface="微软雅黑" pitchFamily="34" charset="-122"/>
                          <a:ea typeface="微软雅黑" pitchFamily="34" charset="-122"/>
                        </a:rPr>
                        <a:t>12</a:t>
                      </a:r>
                      <a:r>
                        <a:rPr lang="zh-CN" altLang="en-US" sz="1600" b="0" dirty="0" smtClean="0">
                          <a:solidFill>
                            <a:srgbClr val="FF0000"/>
                          </a:solidFill>
                          <a:latin typeface="微软雅黑" pitchFamily="34" charset="-122"/>
                          <a:ea typeface="微软雅黑" pitchFamily="34" charset="-122"/>
                        </a:rPr>
                        <a:t>*</a:t>
                      </a:r>
                      <a:r>
                        <a:rPr lang="en-US" sz="1600" b="0" dirty="0" smtClean="0">
                          <a:solidFill>
                            <a:srgbClr val="FF0000"/>
                          </a:solidFill>
                          <a:latin typeface="微软雅黑" pitchFamily="34" charset="-122"/>
                          <a:ea typeface="微软雅黑" pitchFamily="34" charset="-122"/>
                        </a:rPr>
                        <a:t>2</a:t>
                      </a:r>
                      <a:r>
                        <a:rPr lang="en-US" altLang="zh-CN" sz="1600" b="0" dirty="0" smtClean="0">
                          <a:solidFill>
                            <a:srgbClr val="FF0000"/>
                          </a:solidFill>
                          <a:latin typeface="微软雅黑" pitchFamily="34" charset="-122"/>
                          <a:ea typeface="微软雅黑" pitchFamily="34" charset="-122"/>
                        </a:rPr>
                        <a:t>T</a:t>
                      </a:r>
                      <a:r>
                        <a:rPr lang="en-US" sz="1600" b="0" dirty="0" smtClean="0">
                          <a:solidFill>
                            <a:srgbClr val="FF0000"/>
                          </a:solidFill>
                          <a:latin typeface="微软雅黑" pitchFamily="34" charset="-122"/>
                          <a:ea typeface="微软雅黑" pitchFamily="34" charset="-122"/>
                        </a:rPr>
                        <a:t>B 7200</a:t>
                      </a:r>
                      <a:r>
                        <a:rPr lang="en-US" altLang="zh-CN" sz="1600" b="0" dirty="0" smtClean="0">
                          <a:solidFill>
                            <a:srgbClr val="FF0000"/>
                          </a:solidFill>
                          <a:latin typeface="微软雅黑" pitchFamily="34" charset="-122"/>
                          <a:ea typeface="微软雅黑" pitchFamily="34" charset="-122"/>
                        </a:rPr>
                        <a:t> RPM SATA </a:t>
                      </a:r>
                      <a:r>
                        <a:rPr lang="en-US" sz="1600" b="0" dirty="0" smtClean="0">
                          <a:solidFill>
                            <a:srgbClr val="FF0000"/>
                          </a:solidFill>
                          <a:latin typeface="微软雅黑" pitchFamily="34" charset="-122"/>
                          <a:ea typeface="微软雅黑" pitchFamily="34" charset="-122"/>
                        </a:rPr>
                        <a:t>disk</a:t>
                      </a:r>
                      <a:r>
                        <a:rPr lang="en-US" altLang="zh-CN" sz="1600" b="0" dirty="0" smtClean="0">
                          <a:solidFill>
                            <a:srgbClr val="FF0000"/>
                          </a:solidFill>
                          <a:latin typeface="微软雅黑" pitchFamily="34" charset="-122"/>
                          <a:ea typeface="微软雅黑" pitchFamily="34" charset="-122"/>
                        </a:rPr>
                        <a:t>s</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EDCEE"/>
                    </a:solidFill>
                  </a:tcPr>
                </a:tc>
              </a:tr>
              <a:tr h="390783">
                <a:tc vMerge="1">
                  <a:txBody>
                    <a:bodyPr/>
                    <a:lstStyle/>
                    <a:p>
                      <a:pPr marL="0" marR="0" lvl="0" indent="0" algn="ctr" defTabSz="914400" rtl="0" eaLnBrk="1" fontAlgn="ctr" latinLnBrk="0" hangingPunct="1">
                        <a:lnSpc>
                          <a:spcPct val="100000"/>
                        </a:lnSpc>
                        <a:spcBef>
                          <a:spcPct val="0"/>
                        </a:spcBef>
                        <a:spcAft>
                          <a:spcPct val="0"/>
                        </a:spcAft>
                        <a:buClrTx/>
                        <a:buSzTx/>
                        <a:buFontTx/>
                        <a:buNone/>
                        <a:tabLst/>
                      </a:pPr>
                      <a:endParaRPr kumimoji="0" lang="zh-CN" altLang="en-US" sz="1200" b="0" i="0" u="none" strike="noStrike" cap="none" normalizeH="0" baseline="0" dirty="0" smtClean="0">
                        <a:ln>
                          <a:noFill/>
                        </a:ln>
                        <a:solidFill>
                          <a:schemeClr val="tx1"/>
                        </a:solidFill>
                        <a:effectLst/>
                        <a:latin typeface="微软雅黑" pitchFamily="34" charset="-122"/>
                        <a:ea typeface="微软雅黑" pitchFamily="34" charset="-122"/>
                      </a:endParaRPr>
                    </a:p>
                  </a:txBody>
                  <a:tcPr marL="50292" marR="50292" marT="25146" marB="25146" anchor="ctr" horzOverflow="overflow">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en-US"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Name Node </a:t>
                      </a: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&amp; JobTracker </a:t>
                      </a:r>
                      <a:r>
                        <a:rPr kumimoji="0" lang="zh-CN" altLang="en-US"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服务器</a:t>
                      </a:r>
                      <a:endParaRPr kumimoji="0" lang="zh-CN" sz="1600" b="0" i="0" u="none" strike="noStrike" kern="1200" cap="none" normalizeH="0" baseline="0" dirty="0">
                        <a:ln>
                          <a:noFill/>
                        </a:ln>
                        <a:solidFill>
                          <a:srgbClr val="FF0000"/>
                        </a:solidFill>
                        <a:effectLst/>
                        <a:latin typeface="微软雅黑" pitchFamily="34" charset="-122"/>
                        <a:ea typeface="微软雅黑" pitchFamily="34" charset="-122"/>
                        <a:cs typeface="+mn-cs"/>
                      </a:endParaRPr>
                    </a:p>
                  </a:txBody>
                  <a:tcPr marL="114300" marR="114300" marT="0" marB="0">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solidFill>
                            <a:srgbClr val="FF0000"/>
                          </a:solidFill>
                          <a:latin typeface="微软雅黑" pitchFamily="34" charset="-122"/>
                          <a:ea typeface="微软雅黑" pitchFamily="34" charset="-122"/>
                        </a:rPr>
                        <a:t>3</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solidFill>
                            <a:srgbClr val="FF0000"/>
                          </a:solidFill>
                          <a:latin typeface="微软雅黑" pitchFamily="34" charset="-122"/>
                          <a:ea typeface="微软雅黑" pitchFamily="34" charset="-122"/>
                        </a:rPr>
                        <a:t>32</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solidFill>
                            <a:srgbClr val="FF0000"/>
                          </a:solidFill>
                          <a:latin typeface="微软雅黑" pitchFamily="34" charset="-122"/>
                          <a:ea typeface="微软雅黑" pitchFamily="34" charset="-122"/>
                        </a:rPr>
                        <a:t>128</a:t>
                      </a:r>
                      <a:r>
                        <a:rPr lang="en-US" altLang="zh-CN" sz="1600" b="0" dirty="0" smtClean="0">
                          <a:solidFill>
                            <a:srgbClr val="FF0000"/>
                          </a:solidFill>
                          <a:latin typeface="微软雅黑" pitchFamily="34" charset="-122"/>
                          <a:ea typeface="微软雅黑" pitchFamily="34" charset="-122"/>
                        </a:rPr>
                        <a:t>G</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2</a:t>
                      </a:r>
                      <a:r>
                        <a:rPr kumimoji="0" lang="zh-CN" altLang="en-US"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1Gb</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dirty="0" smtClean="0">
                          <a:solidFill>
                            <a:srgbClr val="FF0000"/>
                          </a:solidFill>
                          <a:latin typeface="微软雅黑" pitchFamily="34" charset="-122"/>
                          <a:ea typeface="微软雅黑" pitchFamily="34" charset="-122"/>
                        </a:rPr>
                        <a:t>Centos 6.3</a:t>
                      </a:r>
                      <a:endParaRPr lang="en-US" altLang="zh-CN"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solidFill>
                            <a:srgbClr val="FF0000"/>
                          </a:solidFill>
                          <a:latin typeface="微软雅黑" pitchFamily="34" charset="-122"/>
                          <a:ea typeface="微软雅黑" pitchFamily="34" charset="-122"/>
                        </a:rPr>
                        <a:t>4</a:t>
                      </a:r>
                      <a:r>
                        <a:rPr lang="zh-CN" altLang="en-US" sz="1600" b="0" dirty="0" smtClean="0">
                          <a:solidFill>
                            <a:srgbClr val="FF0000"/>
                          </a:solidFill>
                          <a:latin typeface="微软雅黑" pitchFamily="34" charset="-122"/>
                          <a:ea typeface="微软雅黑" pitchFamily="34" charset="-122"/>
                        </a:rPr>
                        <a:t>*</a:t>
                      </a:r>
                      <a:r>
                        <a:rPr lang="en-US" altLang="zh-CN" sz="1600" b="0" dirty="0" smtClean="0">
                          <a:solidFill>
                            <a:srgbClr val="FF0000"/>
                          </a:solidFill>
                          <a:latin typeface="微软雅黑" pitchFamily="34" charset="-122"/>
                          <a:ea typeface="微软雅黑" pitchFamily="34" charset="-122"/>
                        </a:rPr>
                        <a:t>6</a:t>
                      </a:r>
                      <a:r>
                        <a:rPr lang="en-US" sz="1600" b="0" dirty="0" smtClean="0">
                          <a:solidFill>
                            <a:srgbClr val="FF0000"/>
                          </a:solidFill>
                          <a:latin typeface="微软雅黑" pitchFamily="34" charset="-122"/>
                          <a:ea typeface="微软雅黑" pitchFamily="34" charset="-122"/>
                        </a:rPr>
                        <a:t>00GB 15</a:t>
                      </a:r>
                      <a:r>
                        <a:rPr lang="en-US" altLang="zh-CN" sz="1600" b="0" dirty="0" smtClean="0">
                          <a:solidFill>
                            <a:srgbClr val="FF0000"/>
                          </a:solidFill>
                          <a:latin typeface="微软雅黑" pitchFamily="34" charset="-122"/>
                          <a:ea typeface="微软雅黑" pitchFamily="34" charset="-122"/>
                        </a:rPr>
                        <a:t>K </a:t>
                      </a:r>
                      <a:r>
                        <a:rPr lang="en-US" sz="1600" b="0" dirty="0" smtClean="0">
                          <a:solidFill>
                            <a:srgbClr val="FF0000"/>
                          </a:solidFill>
                          <a:latin typeface="微软雅黑" pitchFamily="34" charset="-122"/>
                          <a:ea typeface="微软雅黑" pitchFamily="34" charset="-122"/>
                        </a:rPr>
                        <a:t>SAS disk</a:t>
                      </a:r>
                      <a:r>
                        <a:rPr lang="en-US" altLang="zh-CN" sz="1600" b="0" dirty="0" smtClean="0">
                          <a:solidFill>
                            <a:srgbClr val="FF0000"/>
                          </a:solidFill>
                          <a:latin typeface="微软雅黑" pitchFamily="34" charset="-122"/>
                          <a:ea typeface="微软雅黑" pitchFamily="34" charset="-122"/>
                        </a:rPr>
                        <a:t>s RAID 0+1</a:t>
                      </a:r>
                      <a:r>
                        <a:rPr lang="en-US" sz="1600" b="0" dirty="0" smtClean="0">
                          <a:solidFill>
                            <a:srgbClr val="FF0000"/>
                          </a:solidFill>
                          <a:latin typeface="微软雅黑" pitchFamily="34" charset="-122"/>
                          <a:ea typeface="微软雅黑" pitchFamily="34" charset="-122"/>
                        </a:rPr>
                        <a:t> </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r>
            </a:tbl>
          </a:graphicData>
        </a:graphic>
      </p:graphicFrame>
    </p:spTree>
    <p:extLst>
      <p:ext uri="{BB962C8B-B14F-4D97-AF65-F5344CB8AC3E}">
        <p14:creationId xmlns="" xmlns:p14="http://schemas.microsoft.com/office/powerpoint/2010/main" val="2033452906"/>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大数据分析平台一</a:t>
            </a:r>
            <a:r>
              <a:rPr lang="zh-CN" altLang="en-US" dirty="0" smtClean="0"/>
              <a:t>期硬件配置（续）</a:t>
            </a:r>
            <a:endParaRPr lang="zh-CN" altLang="en-US" dirty="0"/>
          </a:p>
        </p:txBody>
      </p:sp>
      <p:sp>
        <p:nvSpPr>
          <p:cNvPr id="148" name="Text Box 13"/>
          <p:cNvSpPr txBox="1">
            <a:spLocks noChangeArrowheads="1"/>
          </p:cNvSpPr>
          <p:nvPr/>
        </p:nvSpPr>
        <p:spPr bwMode="black">
          <a:xfrm>
            <a:off x="356975" y="853831"/>
            <a:ext cx="10660884" cy="369332"/>
          </a:xfrm>
          <a:prstGeom prst="rect">
            <a:avLst/>
          </a:prstGeom>
          <a:noFill/>
          <a:ln w="9525">
            <a:noFill/>
            <a:miter lim="800000"/>
            <a:headEnd/>
            <a:tailEnd/>
          </a:ln>
          <a:effectLst/>
        </p:spPr>
        <p:txBody>
          <a:bodyPr wrap="square">
            <a:spAutoFit/>
          </a:bodyPr>
          <a:lstStyle>
            <a:defPPr>
              <a:defRPr lang="zh-CN"/>
            </a:defPPr>
            <a:lvl1pPr marL="177800" indent="-177800" eaLnBrk="0" hangingPunct="0">
              <a:lnSpc>
                <a:spcPct val="150000"/>
              </a:lnSpc>
              <a:buFont typeface="Wingdings" pitchFamily="2" charset="2"/>
              <a:buChar char="v"/>
              <a:defRPr sz="1400">
                <a:latin typeface="+mn-ea"/>
              </a:defRPr>
            </a:lvl1pPr>
          </a:lstStyle>
          <a:p>
            <a:pPr marL="288000" lvl="1" indent="-288000" eaLnBrk="0" hangingPunct="0">
              <a:spcBef>
                <a:spcPts val="0"/>
              </a:spcBef>
              <a:buClr>
                <a:srgbClr val="EE8A04"/>
              </a:buClr>
              <a:buSzPct val="80000"/>
              <a:buFont typeface="Wingdings" pitchFamily="2" charset="2"/>
              <a:buChar char="l"/>
              <a:defRPr/>
            </a:pPr>
            <a:r>
              <a:rPr lang="zh-CN" altLang="en-US" sz="1800" b="1" dirty="0">
                <a:solidFill>
                  <a:schemeClr val="tx1">
                    <a:lumMod val="50000"/>
                    <a:lumOff val="50000"/>
                  </a:schemeClr>
                </a:solidFill>
                <a:latin typeface="+mn-ea"/>
                <a:ea typeface="+mn-ea"/>
              </a:rPr>
              <a:t>所有服务器均采用开放的</a:t>
            </a:r>
            <a:r>
              <a:rPr lang="en-US" altLang="zh-CN" sz="1800" b="1" dirty="0">
                <a:solidFill>
                  <a:schemeClr val="tx1">
                    <a:lumMod val="50000"/>
                    <a:lumOff val="50000"/>
                  </a:schemeClr>
                </a:solidFill>
                <a:latin typeface="+mn-ea"/>
                <a:ea typeface="+mn-ea"/>
              </a:rPr>
              <a:t>X86 </a:t>
            </a:r>
            <a:r>
              <a:rPr lang="zh-CN" altLang="en-US" sz="1800" b="1" dirty="0">
                <a:solidFill>
                  <a:schemeClr val="tx1">
                    <a:lumMod val="50000"/>
                    <a:lumOff val="50000"/>
                  </a:schemeClr>
                </a:solidFill>
                <a:latin typeface="+mn-ea"/>
                <a:ea typeface="+mn-ea"/>
              </a:rPr>
              <a:t>架构，单台服务器建议配置如下：</a:t>
            </a:r>
          </a:p>
        </p:txBody>
      </p:sp>
      <p:graphicFrame>
        <p:nvGraphicFramePr>
          <p:cNvPr id="5" name="Table 2"/>
          <p:cNvGraphicFramePr>
            <a:graphicFrameLocks noGrp="1"/>
          </p:cNvGraphicFramePr>
          <p:nvPr>
            <p:extLst>
              <p:ext uri="{D42A27DB-BD31-4B8C-83A1-F6EECF244321}">
                <p14:modId xmlns="" xmlns:p14="http://schemas.microsoft.com/office/powerpoint/2010/main" val="305317643"/>
              </p:ext>
            </p:extLst>
          </p:nvPr>
        </p:nvGraphicFramePr>
        <p:xfrm>
          <a:off x="573076" y="1295196"/>
          <a:ext cx="10444786" cy="5041513"/>
        </p:xfrm>
        <a:graphic>
          <a:graphicData uri="http://schemas.openxmlformats.org/drawingml/2006/table">
            <a:tbl>
              <a:tblPr firstRow="1" bandRow="1"/>
              <a:tblGrid>
                <a:gridCol w="1368625"/>
                <a:gridCol w="1656759"/>
                <a:gridCol w="648297"/>
                <a:gridCol w="792363"/>
                <a:gridCol w="792363"/>
                <a:gridCol w="1008462"/>
                <a:gridCol w="2088957"/>
                <a:gridCol w="2088960"/>
              </a:tblGrid>
              <a:tr h="276406">
                <a:tc>
                  <a:txBody>
                    <a:body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zh-CN" altLang="en-US" sz="1800" b="0" i="0" u="none" strike="noStrike" kern="1200" cap="none" normalizeH="0" baseline="0" dirty="0" smtClean="0">
                          <a:ln>
                            <a:noFill/>
                          </a:ln>
                          <a:solidFill>
                            <a:schemeClr val="bg1"/>
                          </a:solidFill>
                          <a:effectLst/>
                          <a:latin typeface="微软雅黑" pitchFamily="34" charset="-122"/>
                          <a:ea typeface="微软雅黑" pitchFamily="34" charset="-122"/>
                          <a:cs typeface="+mn-cs"/>
                        </a:rPr>
                        <a:t>服务器类型</a:t>
                      </a:r>
                      <a:endParaRPr kumimoji="0" lang="en-US" sz="1800" b="0" i="0" u="none" strike="noStrike" kern="1200" cap="none" normalizeH="0" baseline="0" dirty="0">
                        <a:ln>
                          <a:noFill/>
                        </a:ln>
                        <a:solidFill>
                          <a:schemeClr val="bg1"/>
                        </a:solidFill>
                        <a:effectLst/>
                        <a:latin typeface="微软雅黑" pitchFamily="34" charset="-122"/>
                        <a:ea typeface="微软雅黑" pitchFamily="34" charset="-122"/>
                        <a:cs typeface="+mn-cs"/>
                      </a:endParaRPr>
                    </a:p>
                  </a:txBody>
                  <a:tcPr anchor="ctr">
                    <a:lnL w="12700" cmpd="sng">
                      <a:solidFill>
                        <a:srgbClr val="FFFFFF"/>
                      </a:solidFill>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l" defTabSz="914400" rtl="0" eaLnBrk="1" fontAlgn="ctr" latinLnBrk="0" hangingPunct="1">
                        <a:lnSpc>
                          <a:spcPct val="100000"/>
                        </a:lnSpc>
                        <a:spcBef>
                          <a:spcPct val="0"/>
                        </a:spcBef>
                        <a:spcAft>
                          <a:spcPct val="0"/>
                        </a:spcAft>
                        <a:buClrTx/>
                        <a:buSzTx/>
                        <a:buFontTx/>
                        <a:buNone/>
                        <a:tabLst/>
                        <a:defRPr/>
                      </a:pPr>
                      <a:r>
                        <a:rPr kumimoji="0" lang="zh-CN" altLang="en-US" sz="1800" b="0" i="0" u="none" strike="noStrike" kern="1200" cap="none" normalizeH="0" baseline="0" dirty="0" smtClean="0">
                          <a:ln>
                            <a:noFill/>
                          </a:ln>
                          <a:solidFill>
                            <a:schemeClr val="bg1"/>
                          </a:solidFill>
                          <a:effectLst/>
                          <a:latin typeface="微软雅黑" pitchFamily="34" charset="-122"/>
                          <a:ea typeface="微软雅黑" pitchFamily="34" charset="-122"/>
                          <a:cs typeface="+mn-cs"/>
                        </a:rPr>
                        <a:t>服务器功能</a:t>
                      </a:r>
                      <a:endParaRPr kumimoji="0" lang="en-US" sz="1800" b="0" i="0" u="none" strike="noStrike" kern="1200" cap="none" normalizeH="0" baseline="0" dirty="0">
                        <a:ln>
                          <a:noFill/>
                        </a:ln>
                        <a:solidFill>
                          <a:schemeClr val="bg1"/>
                        </a:solidFill>
                        <a:effectLst/>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r>
                        <a:rPr kumimoji="0" lang="zh-CN" altLang="en-US" sz="1800" b="0" i="0" u="none" strike="noStrike" kern="1200" cap="none" normalizeH="0" baseline="0" dirty="0" smtClean="0">
                          <a:ln>
                            <a:noFill/>
                          </a:ln>
                          <a:solidFill>
                            <a:schemeClr val="bg1"/>
                          </a:solidFill>
                          <a:effectLst/>
                          <a:latin typeface="微软雅黑" pitchFamily="34" charset="-122"/>
                          <a:ea typeface="微软雅黑" pitchFamily="34" charset="-122"/>
                          <a:cs typeface="+mn-cs"/>
                        </a:rPr>
                        <a:t>数量</a:t>
                      </a:r>
                      <a:endParaRPr kumimoji="0" lang="en-US" sz="1800" b="0" i="0" u="none" strike="noStrike" kern="1200" cap="none" normalizeH="0" baseline="0" dirty="0">
                        <a:ln>
                          <a:noFill/>
                        </a:ln>
                        <a:solidFill>
                          <a:schemeClr val="bg1"/>
                        </a:solidFill>
                        <a:effectLst/>
                        <a:latin typeface="微软雅黑" pitchFamily="34" charset="-122"/>
                        <a:ea typeface="微软雅黑" pitchFamily="34" charset="-122"/>
                        <a:cs typeface="+mn-cs"/>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en-US" altLang="zh-CN" sz="1800" b="0" i="0" u="none" strike="noStrike" cap="none" normalizeH="0" baseline="0" dirty="0" smtClean="0">
                          <a:ln>
                            <a:noFill/>
                          </a:ln>
                          <a:solidFill>
                            <a:schemeClr val="bg1"/>
                          </a:solidFill>
                          <a:effectLst/>
                          <a:latin typeface="微软雅黑" pitchFamily="34" charset="-122"/>
                          <a:ea typeface="微软雅黑" pitchFamily="34" charset="-122"/>
                        </a:rPr>
                        <a:t>CPU</a:t>
                      </a:r>
                      <a:endParaRPr kumimoji="0" lang="zh-CN" altLang="en-US" sz="1800" b="0" i="0" u="none" strike="noStrike" cap="none" normalizeH="0" baseline="0" dirty="0" smtClean="0">
                        <a:ln>
                          <a:noFill/>
                        </a:ln>
                        <a:solidFill>
                          <a:schemeClr val="bg1"/>
                        </a:solidFill>
                        <a:effectLst/>
                        <a:latin typeface="微软雅黑" pitchFamily="34" charset="-122"/>
                        <a:ea typeface="微软雅黑" pitchFamily="34" charset="-122"/>
                      </a:endParaRPr>
                    </a:p>
                  </a:txBody>
                  <a:tcPr marL="50292" marR="50292" marT="25146" marB="25146" anchor="ctr" horzOverflow="overflow">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bg1"/>
                          </a:solidFill>
                          <a:effectLst/>
                          <a:latin typeface="微软雅黑" pitchFamily="34" charset="-122"/>
                          <a:ea typeface="微软雅黑" pitchFamily="34" charset="-122"/>
                        </a:rPr>
                        <a:t>内存</a:t>
                      </a:r>
                      <a:endParaRPr kumimoji="0" lang="en-US" altLang="zh-CN" sz="1800" b="0" i="0" u="none" strike="noStrike" cap="none" normalizeH="0" baseline="0" dirty="0" smtClean="0">
                        <a:ln>
                          <a:noFill/>
                        </a:ln>
                        <a:solidFill>
                          <a:schemeClr val="bg1"/>
                        </a:solidFill>
                        <a:effectLst/>
                        <a:latin typeface="微软雅黑" pitchFamily="34" charset="-122"/>
                        <a:ea typeface="微软雅黑" pitchFamily="34" charset="-122"/>
                      </a:endParaRPr>
                    </a:p>
                  </a:txBody>
                  <a:tcPr marL="50292" marR="50292" marT="25146" marB="25146" anchor="ctr" horzOverflow="overflow">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bg1"/>
                          </a:solidFill>
                          <a:effectLst/>
                          <a:latin typeface="微软雅黑" pitchFamily="34" charset="-122"/>
                          <a:ea typeface="微软雅黑" pitchFamily="34" charset="-122"/>
                        </a:rPr>
                        <a:t>网口</a:t>
                      </a:r>
                    </a:p>
                  </a:txBody>
                  <a:tcPr marL="50292" marR="50292" marT="25146" marB="25146" anchor="ctr" horzOverflow="overflow">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bg1"/>
                          </a:solidFill>
                          <a:effectLst/>
                          <a:latin typeface="微软雅黑" pitchFamily="34" charset="-122"/>
                          <a:ea typeface="微软雅黑" pitchFamily="34" charset="-122"/>
                        </a:rPr>
                        <a:t>操作系统</a:t>
                      </a:r>
                      <a:endParaRPr kumimoji="0" lang="en-US" altLang="zh-CN" sz="1800" b="0" i="0" u="none" strike="noStrike" cap="none" normalizeH="0" baseline="0" dirty="0" smtClean="0">
                        <a:ln>
                          <a:noFill/>
                        </a:ln>
                        <a:solidFill>
                          <a:schemeClr val="bg1"/>
                        </a:solidFill>
                        <a:effectLst/>
                        <a:latin typeface="微软雅黑" pitchFamily="34" charset="-122"/>
                        <a:ea typeface="微软雅黑" pitchFamily="34" charset="-122"/>
                      </a:endParaRPr>
                    </a:p>
                  </a:txBody>
                  <a:tcPr marL="50292" marR="50292" marT="25146" marB="25146" anchor="ctr" horzOverflow="overflow">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solidFill>
                  </a:tcPr>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800" b="0" i="0" u="none" strike="noStrike" cap="none" normalizeH="0" baseline="0" dirty="0" smtClean="0">
                          <a:ln>
                            <a:noFill/>
                          </a:ln>
                          <a:solidFill>
                            <a:schemeClr val="bg1"/>
                          </a:solidFill>
                          <a:effectLst/>
                          <a:latin typeface="微软雅黑" pitchFamily="34" charset="-122"/>
                          <a:ea typeface="微软雅黑" pitchFamily="34" charset="-122"/>
                        </a:rPr>
                        <a:t>内置盘</a:t>
                      </a:r>
                      <a:endParaRPr kumimoji="0" lang="en-US" altLang="zh-CN" sz="1800" b="0" i="0" u="none" strike="noStrike" cap="none" normalizeH="0" baseline="0" dirty="0" smtClean="0">
                        <a:ln>
                          <a:noFill/>
                        </a:ln>
                        <a:solidFill>
                          <a:schemeClr val="bg1"/>
                        </a:solidFill>
                        <a:effectLst/>
                        <a:latin typeface="微软雅黑" pitchFamily="34" charset="-122"/>
                        <a:ea typeface="微软雅黑" pitchFamily="34" charset="-122"/>
                      </a:endParaRPr>
                    </a:p>
                  </a:txBody>
                  <a:tcPr marL="50292" marR="50292" marT="25146" marB="25146" anchor="ctr" horzOverflow="overflow">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892D0"/>
                    </a:solidFill>
                  </a:tcPr>
                </a:tc>
              </a:tr>
              <a:tr h="437642">
                <a:tc>
                  <a:txBody>
                    <a:body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rPr>
                        <a:t>数据交换平台</a:t>
                      </a:r>
                    </a:p>
                  </a:txBody>
                  <a:tcPr marL="50292" marR="50292" marT="25146" marB="25146" anchor="ctr" horzOverflow="overflow">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95250" algn="l" defTabSz="914400" rtl="0" eaLnBrk="1" fontAlgn="ctr" latinLnBrk="0" hangingPunct="1">
                        <a:lnSpc>
                          <a:spcPct val="100000"/>
                        </a:lnSpc>
                        <a:spcBef>
                          <a:spcPct val="0"/>
                        </a:spcBef>
                        <a:spcAft>
                          <a:spcPct val="0"/>
                        </a:spcAft>
                        <a:buClrTx/>
                        <a:buSzTx/>
                        <a:buFontTx/>
                        <a:buNone/>
                        <a:tabLst/>
                      </a:pPr>
                      <a:r>
                        <a:rPr kumimoji="0" lang="zh-CN" altLang="en-US" sz="1600" b="0" i="0" u="none" strike="noStrike" cap="none" normalizeH="0" baseline="0" dirty="0" smtClean="0">
                          <a:ln>
                            <a:noFill/>
                          </a:ln>
                          <a:solidFill>
                            <a:schemeClr val="tx1"/>
                          </a:solidFill>
                          <a:effectLst/>
                          <a:latin typeface="微软雅黑" pitchFamily="34" charset="-122"/>
                          <a:ea typeface="微软雅黑" pitchFamily="34" charset="-122"/>
                        </a:rPr>
                        <a:t>数据接口服务器</a:t>
                      </a:r>
                    </a:p>
                  </a:txBody>
                  <a:tcPr marL="50292" marR="50292" marT="25146" marB="25146" anchor="ctr" horzOverflow="overflow">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5</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16</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64</a:t>
                      </a:r>
                      <a:r>
                        <a:rPr lang="en-US" altLang="zh-CN" sz="1600" b="0" dirty="0" smtClean="0">
                          <a:latin typeface="微软雅黑" pitchFamily="34" charset="-122"/>
                          <a:ea typeface="微软雅黑" pitchFamily="34" charset="-122"/>
                        </a:rPr>
                        <a:t>G</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2</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10Gb</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dirty="0" smtClean="0">
                          <a:latin typeface="微软雅黑" pitchFamily="34" charset="-122"/>
                          <a:ea typeface="微软雅黑" pitchFamily="34" charset="-122"/>
                        </a:rPr>
                        <a:t>Centos 6.3</a:t>
                      </a:r>
                      <a:endParaRPr lang="en-US" altLang="zh-CN"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dirty="0" smtClean="0">
                          <a:latin typeface="微软雅黑" pitchFamily="34" charset="-122"/>
                          <a:ea typeface="微软雅黑" pitchFamily="34" charset="-122"/>
                        </a:rPr>
                        <a:t>2</a:t>
                      </a:r>
                      <a:r>
                        <a:rPr lang="zh-CN" altLang="en-US" sz="1600" b="0" dirty="0" smtClean="0">
                          <a:latin typeface="微软雅黑" pitchFamily="34" charset="-122"/>
                          <a:ea typeface="微软雅黑" pitchFamily="34" charset="-122"/>
                        </a:rPr>
                        <a:t>*</a:t>
                      </a:r>
                      <a:r>
                        <a:rPr lang="en-US" altLang="zh-CN" sz="1600" b="0" dirty="0" smtClean="0">
                          <a:latin typeface="微软雅黑" pitchFamily="34" charset="-122"/>
                          <a:ea typeface="微软雅黑" pitchFamily="34" charset="-122"/>
                        </a:rPr>
                        <a:t>600GB 15K SAS disks RAID 0+1 </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CEDCEE"/>
                    </a:solidFill>
                  </a:tcPr>
                </a:tc>
              </a:tr>
              <a:tr h="437642">
                <a:tc>
                  <a:txBody>
                    <a:bodyPr/>
                    <a:lstStyle/>
                    <a:p>
                      <a:pPr algn="ctr"/>
                      <a:r>
                        <a:rPr lang="zh-CN" altLang="en-US" sz="1600" b="0" dirty="0" smtClean="0">
                          <a:latin typeface="微软雅黑" pitchFamily="34" charset="-122"/>
                          <a:ea typeface="微软雅黑" pitchFamily="34" charset="-122"/>
                        </a:rPr>
                        <a:t>流程调度</a:t>
                      </a:r>
                      <a:r>
                        <a:rPr lang="en-US" altLang="zh-CN" sz="1600" b="0" dirty="0" smtClean="0">
                          <a:latin typeface="微软雅黑" pitchFamily="34" charset="-122"/>
                          <a:ea typeface="微软雅黑" pitchFamily="34" charset="-122"/>
                        </a:rPr>
                        <a:t>&amp;ETL</a:t>
                      </a:r>
                      <a:r>
                        <a:rPr lang="zh-CN" altLang="en-US" sz="1600" b="0" dirty="0" smtClean="0">
                          <a:latin typeface="微软雅黑" pitchFamily="34" charset="-122"/>
                          <a:ea typeface="微软雅黑" pitchFamily="34" charset="-122"/>
                        </a:rPr>
                        <a:t>平台</a:t>
                      </a:r>
                      <a:endParaRPr lang="en-US" sz="1600" b="0" dirty="0">
                        <a:latin typeface="微软雅黑" pitchFamily="34" charset="-122"/>
                        <a:ea typeface="微软雅黑"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zh-CN" altLang="en-US" sz="1600" b="0" dirty="0" smtClean="0">
                          <a:latin typeface="微软雅黑" pitchFamily="34" charset="-122"/>
                          <a:ea typeface="微软雅黑" pitchFamily="34" charset="-122"/>
                        </a:rPr>
                        <a:t>流程调度</a:t>
                      </a:r>
                      <a:r>
                        <a:rPr lang="en-US" altLang="zh-CN" sz="1600" b="0" dirty="0" smtClean="0">
                          <a:latin typeface="微软雅黑" pitchFamily="34" charset="-122"/>
                          <a:ea typeface="微软雅黑" pitchFamily="34" charset="-122"/>
                        </a:rPr>
                        <a:t>&amp;ETL </a:t>
                      </a:r>
                      <a:r>
                        <a:rPr lang="zh-CN" altLang="en-US" sz="1600" b="0" dirty="0" smtClean="0">
                          <a:latin typeface="微软雅黑" pitchFamily="34" charset="-122"/>
                          <a:ea typeface="微软雅黑" pitchFamily="34" charset="-122"/>
                        </a:rPr>
                        <a:t>服务器</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7</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16</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sz="1600" b="0" dirty="0" smtClean="0">
                          <a:latin typeface="微软雅黑" pitchFamily="34" charset="-122"/>
                          <a:ea typeface="微软雅黑" pitchFamily="34" charset="-122"/>
                        </a:rPr>
                        <a:t>64</a:t>
                      </a:r>
                      <a:r>
                        <a:rPr lang="en-US" altLang="zh-CN" sz="1600" b="0" dirty="0" smtClean="0">
                          <a:latin typeface="微软雅黑" pitchFamily="34" charset="-122"/>
                          <a:ea typeface="微软雅黑" pitchFamily="34" charset="-122"/>
                        </a:rPr>
                        <a:t>G</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2</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10Gb</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dirty="0" smtClean="0">
                          <a:latin typeface="微软雅黑" pitchFamily="34" charset="-122"/>
                          <a:ea typeface="微软雅黑" pitchFamily="34" charset="-122"/>
                        </a:rPr>
                        <a:t>Centos 6.3</a:t>
                      </a:r>
                      <a:endParaRPr lang="en-US" altLang="zh-CN"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dirty="0" smtClean="0">
                          <a:latin typeface="微软雅黑" pitchFamily="34" charset="-122"/>
                          <a:ea typeface="微软雅黑" pitchFamily="34" charset="-122"/>
                        </a:rPr>
                        <a:t>2</a:t>
                      </a:r>
                      <a:r>
                        <a:rPr lang="zh-CN" altLang="en-US" sz="1600" b="0" dirty="0" smtClean="0">
                          <a:latin typeface="微软雅黑" pitchFamily="34" charset="-122"/>
                          <a:ea typeface="微软雅黑" pitchFamily="34" charset="-122"/>
                        </a:rPr>
                        <a:t>*</a:t>
                      </a:r>
                      <a:r>
                        <a:rPr lang="en-US" altLang="zh-CN" sz="1600" b="0" dirty="0" smtClean="0">
                          <a:latin typeface="微软雅黑" pitchFamily="34" charset="-122"/>
                          <a:ea typeface="微软雅黑" pitchFamily="34" charset="-122"/>
                        </a:rPr>
                        <a:t>600GB 15K SAS disks RAID 0+1 </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892D0">
                        <a:tint val="20000"/>
                      </a:srgbClr>
                    </a:solidFill>
                  </a:tcPr>
                </a:tc>
              </a:tr>
              <a:tr h="437642">
                <a:tc>
                  <a:txBody>
                    <a:bodyPr/>
                    <a:lstStyle/>
                    <a:p>
                      <a:pPr algn="ctr"/>
                      <a:r>
                        <a:rPr lang="zh-CN" altLang="en-US" sz="1600" b="0" dirty="0" smtClean="0">
                          <a:latin typeface="微软雅黑" pitchFamily="34" charset="-122"/>
                          <a:ea typeface="微软雅黑" pitchFamily="34" charset="-122"/>
                        </a:rPr>
                        <a:t>元数据服务器</a:t>
                      </a:r>
                      <a:endParaRPr lang="en-US" sz="1600" b="0" dirty="0">
                        <a:latin typeface="微软雅黑" pitchFamily="34" charset="-122"/>
                        <a:ea typeface="微软雅黑"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p>
                      <a:r>
                        <a:rPr lang="en-US" altLang="zh-CN" sz="1600" b="0" dirty="0" smtClean="0">
                          <a:latin typeface="微软雅黑" pitchFamily="34" charset="-122"/>
                          <a:ea typeface="微软雅黑" pitchFamily="34" charset="-122"/>
                        </a:rPr>
                        <a:t>Hive </a:t>
                      </a:r>
                      <a:r>
                        <a:rPr lang="zh-CN" altLang="en-US" sz="1600" b="0" dirty="0" smtClean="0">
                          <a:latin typeface="微软雅黑" pitchFamily="34" charset="-122"/>
                          <a:ea typeface="微软雅黑" pitchFamily="34" charset="-122"/>
                        </a:rPr>
                        <a:t>元数据库服务器</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p>
                      <a:r>
                        <a:rPr lang="en-US" sz="1600" b="0" dirty="0" smtClean="0">
                          <a:latin typeface="微软雅黑" pitchFamily="34" charset="-122"/>
                          <a:ea typeface="微软雅黑" pitchFamily="34" charset="-122"/>
                        </a:rPr>
                        <a:t>2</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p>
                      <a:r>
                        <a:rPr lang="en-US" sz="1600" b="0" dirty="0" smtClean="0">
                          <a:latin typeface="微软雅黑" pitchFamily="34" charset="-122"/>
                          <a:ea typeface="微软雅黑" pitchFamily="34" charset="-122"/>
                        </a:rPr>
                        <a:t>16</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p>
                      <a:r>
                        <a:rPr lang="en-US" sz="1600" b="0" dirty="0" smtClean="0">
                          <a:latin typeface="微软雅黑" pitchFamily="34" charset="-122"/>
                          <a:ea typeface="微软雅黑" pitchFamily="34" charset="-122"/>
                        </a:rPr>
                        <a:t>64</a:t>
                      </a:r>
                      <a:r>
                        <a:rPr lang="en-US" altLang="zh-CN" sz="1600" b="0" dirty="0" smtClean="0">
                          <a:latin typeface="微软雅黑" pitchFamily="34" charset="-122"/>
                          <a:ea typeface="微软雅黑" pitchFamily="34" charset="-122"/>
                        </a:rPr>
                        <a:t>G</a:t>
                      </a:r>
                      <a:endParaRPr lang="en-US"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2</a:t>
                      </a:r>
                      <a:r>
                        <a:rPr kumimoji="0" lang="zh-CN" altLang="en-US"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chemeClr val="tx1"/>
                          </a:solidFill>
                          <a:effectLst/>
                          <a:latin typeface="微软雅黑" pitchFamily="34" charset="-122"/>
                          <a:ea typeface="微软雅黑" pitchFamily="34" charset="-122"/>
                          <a:cs typeface="+mn-cs"/>
                        </a:rPr>
                        <a:t>10Gb</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dirty="0" smtClean="0">
                          <a:latin typeface="微软雅黑" pitchFamily="34" charset="-122"/>
                          <a:ea typeface="微软雅黑" pitchFamily="34" charset="-122"/>
                        </a:rPr>
                        <a:t>Centos 6.3</a:t>
                      </a:r>
                      <a:endParaRPr lang="en-US" altLang="zh-CN" sz="1600" b="0" dirty="0">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dirty="0" smtClean="0">
                          <a:latin typeface="微软雅黑" pitchFamily="34" charset="-122"/>
                          <a:ea typeface="微软雅黑" pitchFamily="34" charset="-122"/>
                        </a:rPr>
                        <a:t>4</a:t>
                      </a:r>
                      <a:r>
                        <a:rPr lang="zh-CN" altLang="en-US" sz="1600" b="0" dirty="0" smtClean="0">
                          <a:latin typeface="微软雅黑" pitchFamily="34" charset="-122"/>
                          <a:ea typeface="微软雅黑" pitchFamily="34" charset="-122"/>
                        </a:rPr>
                        <a:t>*</a:t>
                      </a:r>
                      <a:r>
                        <a:rPr lang="en-US" altLang="zh-CN" sz="1600" b="0" dirty="0" smtClean="0">
                          <a:latin typeface="微软雅黑" pitchFamily="34" charset="-122"/>
                          <a:ea typeface="微软雅黑" pitchFamily="34" charset="-122"/>
                        </a:rPr>
                        <a:t>600GB 15K SAS disks RAID 0+1 </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EDCEE"/>
                    </a:solidFill>
                  </a:tcPr>
                </a:tc>
              </a:tr>
              <a:tr h="437642">
                <a:tc rowSpan="5">
                  <a:txBody>
                    <a:bodyPr/>
                    <a:lstStyle/>
                    <a:p>
                      <a:pPr algn="ctr"/>
                      <a:r>
                        <a:rPr lang="zh-CN" altLang="en-US" sz="1600" b="0" dirty="0" smtClean="0">
                          <a:solidFill>
                            <a:srgbClr val="FF0000"/>
                          </a:solidFill>
                          <a:latin typeface="微软雅黑" pitchFamily="34" charset="-122"/>
                          <a:ea typeface="微软雅黑" pitchFamily="34" charset="-122"/>
                        </a:rPr>
                        <a:t>管理分析平台</a:t>
                      </a:r>
                      <a:endParaRPr lang="en-US" sz="1600" b="0" dirty="0">
                        <a:solidFill>
                          <a:srgbClr val="FF0000"/>
                        </a:solidFill>
                        <a:latin typeface="微软雅黑" pitchFamily="34" charset="-122"/>
                        <a:ea typeface="微软雅黑"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rowSpan="2">
                  <a:txBody>
                    <a:bodyPr/>
                    <a:lstStyle/>
                    <a:p>
                      <a:r>
                        <a:rPr lang="zh-CN" altLang="en-US" sz="1600" b="0" dirty="0" smtClean="0">
                          <a:solidFill>
                            <a:srgbClr val="FF0000"/>
                          </a:solidFill>
                          <a:latin typeface="微软雅黑" pitchFamily="34" charset="-122"/>
                          <a:ea typeface="微软雅黑" pitchFamily="34" charset="-122"/>
                        </a:rPr>
                        <a:t>数据集市服务器</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r>
                        <a:rPr lang="en-US" sz="1600" b="0" dirty="0" smtClean="0">
                          <a:solidFill>
                            <a:srgbClr val="FF0000"/>
                          </a:solidFill>
                          <a:latin typeface="微软雅黑" pitchFamily="34" charset="-122"/>
                          <a:ea typeface="微软雅黑" pitchFamily="34" charset="-122"/>
                        </a:rPr>
                        <a:t>4</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r>
                        <a:rPr lang="en-US" sz="1600" b="0" dirty="0" smtClean="0">
                          <a:solidFill>
                            <a:srgbClr val="FF0000"/>
                          </a:solidFill>
                          <a:latin typeface="微软雅黑" pitchFamily="34" charset="-122"/>
                          <a:ea typeface="微软雅黑" pitchFamily="34" charset="-122"/>
                        </a:rPr>
                        <a:t>32</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r>
                        <a:rPr lang="en-US" altLang="zh-CN" sz="1600" b="0" dirty="0" smtClean="0">
                          <a:solidFill>
                            <a:srgbClr val="FF0000"/>
                          </a:solidFill>
                          <a:latin typeface="微软雅黑" pitchFamily="34" charset="-122"/>
                          <a:ea typeface="微软雅黑" pitchFamily="34" charset="-122"/>
                        </a:rPr>
                        <a:t>128G</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4</a:t>
                      </a:r>
                      <a:r>
                        <a:rPr kumimoji="0" lang="zh-CN" altLang="en-US"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10Gb</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dirty="0" smtClean="0">
                          <a:solidFill>
                            <a:srgbClr val="FF0000"/>
                          </a:solidFill>
                          <a:latin typeface="微软雅黑" pitchFamily="34" charset="-122"/>
                          <a:ea typeface="微软雅黑" pitchFamily="34" charset="-122"/>
                        </a:rPr>
                        <a:t>Centos 6.3</a:t>
                      </a:r>
                      <a:endParaRPr lang="en-US" altLang="zh-CN"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dirty="0" smtClean="0">
                          <a:solidFill>
                            <a:srgbClr val="FF0000"/>
                          </a:solidFill>
                          <a:latin typeface="微软雅黑" pitchFamily="34" charset="-122"/>
                          <a:ea typeface="微软雅黑" pitchFamily="34" charset="-122"/>
                        </a:rPr>
                        <a:t>2</a:t>
                      </a:r>
                      <a:r>
                        <a:rPr lang="zh-CN" altLang="en-US" sz="1600" b="0" dirty="0" smtClean="0">
                          <a:solidFill>
                            <a:srgbClr val="FF0000"/>
                          </a:solidFill>
                          <a:latin typeface="微软雅黑" pitchFamily="34" charset="-122"/>
                          <a:ea typeface="微软雅黑" pitchFamily="34" charset="-122"/>
                        </a:rPr>
                        <a:t>*</a:t>
                      </a:r>
                      <a:r>
                        <a:rPr lang="en-US" altLang="zh-CN" sz="1600" b="0" dirty="0" smtClean="0">
                          <a:solidFill>
                            <a:srgbClr val="FF0000"/>
                          </a:solidFill>
                          <a:latin typeface="微软雅黑" pitchFamily="34" charset="-122"/>
                          <a:ea typeface="微软雅黑" pitchFamily="34" charset="-122"/>
                        </a:rPr>
                        <a:t>300GB 15K SAS disks RAID 0+1 </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r>
              <a:tr h="437642">
                <a:tc vMerge="1">
                  <a:txBody>
                    <a:bodyPr/>
                    <a:lstStyle/>
                    <a:p>
                      <a:endParaRPr lang="zh-CN" altLang="en-US"/>
                    </a:p>
                  </a:txBody>
                  <a:tcPr/>
                </a:tc>
                <a:tc vMerge="1">
                  <a:txBody>
                    <a:bodyPr/>
                    <a:lstStyle/>
                    <a:p>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r>
                        <a:rPr lang="en-US" sz="1600" b="0" dirty="0" smtClean="0">
                          <a:solidFill>
                            <a:srgbClr val="FF0000"/>
                          </a:solidFill>
                          <a:latin typeface="微软雅黑" pitchFamily="34" charset="-122"/>
                          <a:ea typeface="微软雅黑" pitchFamily="34" charset="-122"/>
                        </a:rPr>
                        <a:t>16</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r>
                        <a:rPr lang="en-US" sz="1600" b="0" dirty="0" smtClean="0">
                          <a:solidFill>
                            <a:srgbClr val="FF0000"/>
                          </a:solidFill>
                          <a:latin typeface="微软雅黑" pitchFamily="34" charset="-122"/>
                          <a:ea typeface="微软雅黑" pitchFamily="34" charset="-122"/>
                        </a:rPr>
                        <a:t>32</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r>
                        <a:rPr lang="en-US" altLang="zh-CN" sz="1600" b="0" dirty="0" smtClean="0">
                          <a:solidFill>
                            <a:srgbClr val="FF0000"/>
                          </a:solidFill>
                          <a:latin typeface="微软雅黑" pitchFamily="34" charset="-122"/>
                          <a:ea typeface="微软雅黑" pitchFamily="34" charset="-122"/>
                        </a:rPr>
                        <a:t>128G</a:t>
                      </a:r>
                      <a:endParaRPr lang="en-US"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2</a:t>
                      </a:r>
                      <a:r>
                        <a:rPr kumimoji="0" lang="zh-CN" altLang="en-US"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10Gb</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dirty="0" smtClean="0">
                          <a:solidFill>
                            <a:srgbClr val="FF0000"/>
                          </a:solidFill>
                          <a:latin typeface="微软雅黑" pitchFamily="34" charset="-122"/>
                          <a:ea typeface="微软雅黑" pitchFamily="34" charset="-122"/>
                        </a:rPr>
                        <a:t>Centos 6.3</a:t>
                      </a:r>
                      <a:endParaRPr lang="en-US" altLang="zh-CN" sz="1600" b="0" dirty="0">
                        <a:solidFill>
                          <a:srgbClr val="FF0000"/>
                        </a:solidFill>
                        <a:latin typeface="微软雅黑" pitchFamily="34" charset="-122"/>
                        <a:ea typeface="微软雅黑"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r>
                        <a:rPr lang="en-US" altLang="zh-CN" sz="1600" b="0" dirty="0" smtClean="0">
                          <a:solidFill>
                            <a:srgbClr val="FF0000"/>
                          </a:solidFill>
                          <a:latin typeface="微软雅黑" pitchFamily="34" charset="-122"/>
                          <a:ea typeface="微软雅黑" pitchFamily="34" charset="-122"/>
                        </a:rPr>
                        <a:t>14</a:t>
                      </a:r>
                      <a:r>
                        <a:rPr lang="zh-CN" altLang="en-US" sz="1600" b="0" dirty="0" smtClean="0">
                          <a:solidFill>
                            <a:srgbClr val="FF0000"/>
                          </a:solidFill>
                          <a:latin typeface="微软雅黑" pitchFamily="34" charset="-122"/>
                          <a:ea typeface="微软雅黑" pitchFamily="34" charset="-122"/>
                        </a:rPr>
                        <a:t>*</a:t>
                      </a:r>
                      <a:r>
                        <a:rPr lang="en-US" altLang="zh-CN" sz="1600" b="0" dirty="0" smtClean="0">
                          <a:solidFill>
                            <a:srgbClr val="FF0000"/>
                          </a:solidFill>
                          <a:latin typeface="微软雅黑" pitchFamily="34" charset="-122"/>
                          <a:ea typeface="微软雅黑" pitchFamily="34" charset="-122"/>
                        </a:rPr>
                        <a:t>300GB 15K SAS disks RAID 0+1 </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r>
              <a:tr h="621913">
                <a:tc vMerge="1">
                  <a:txBody>
                    <a:bodyPr/>
                    <a:lstStyle/>
                    <a:p>
                      <a:endParaRPr lang="en-US" sz="1200" b="0" dirty="0">
                        <a:latin typeface="微软雅黑" pitchFamily="34" charset="-122"/>
                        <a:ea typeface="微软雅黑"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zh-CN" altLang="en-US" sz="1600" b="0" kern="1200" dirty="0" smtClean="0">
                          <a:solidFill>
                            <a:srgbClr val="FF0000"/>
                          </a:solidFill>
                          <a:latin typeface="微软雅黑" pitchFamily="34" charset="-122"/>
                          <a:ea typeface="微软雅黑" pitchFamily="34" charset="-122"/>
                          <a:cs typeface="+mn-cs"/>
                        </a:rPr>
                        <a:t>内存数据库服务器</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4</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20</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256G</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2</a:t>
                      </a:r>
                      <a:r>
                        <a:rPr kumimoji="0" lang="zh-CN" altLang="en-US"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10Gb</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SLES for SAP</a:t>
                      </a:r>
                    </a:p>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applications 11 SP2</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8* 600GB 10k SAS disks RAID 5</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r>
              <a:tr h="437642">
                <a:tc vMerge="1">
                  <a:txBody>
                    <a:bodyPr/>
                    <a:lstStyle/>
                    <a:p>
                      <a:pPr algn="ctr"/>
                      <a:endParaRPr lang="en-US" sz="1200" b="0" dirty="0">
                        <a:latin typeface="微软雅黑" pitchFamily="34" charset="-122"/>
                        <a:ea typeface="微软雅黑"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BI </a:t>
                      </a:r>
                      <a:r>
                        <a:rPr lang="zh-CN" altLang="en-US" sz="1600" b="0" kern="1200" dirty="0" smtClean="0">
                          <a:solidFill>
                            <a:srgbClr val="FF0000"/>
                          </a:solidFill>
                          <a:latin typeface="微软雅黑" pitchFamily="34" charset="-122"/>
                          <a:ea typeface="微软雅黑" pitchFamily="34" charset="-122"/>
                          <a:cs typeface="+mn-cs"/>
                        </a:rPr>
                        <a:t>应用服务器</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2</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16</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64G</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2</a:t>
                      </a:r>
                      <a:r>
                        <a:rPr kumimoji="0" lang="zh-CN" altLang="en-US"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10Gb</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dirty="0" smtClean="0">
                          <a:solidFill>
                            <a:srgbClr val="FF0000"/>
                          </a:solidFill>
                          <a:latin typeface="微软雅黑" pitchFamily="34" charset="-122"/>
                          <a:ea typeface="微软雅黑" pitchFamily="34" charset="-122"/>
                        </a:rPr>
                        <a:t>Centos 6.3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dirty="0" smtClean="0">
                          <a:solidFill>
                            <a:srgbClr val="FF0000"/>
                          </a:solidFill>
                          <a:latin typeface="微软雅黑" pitchFamily="34" charset="-122"/>
                          <a:ea typeface="微软雅黑" pitchFamily="34" charset="-122"/>
                        </a:rPr>
                        <a:t>2</a:t>
                      </a:r>
                      <a:r>
                        <a:rPr lang="zh-CN" altLang="en-US" sz="1600" b="0" dirty="0" smtClean="0">
                          <a:solidFill>
                            <a:srgbClr val="FF0000"/>
                          </a:solidFill>
                          <a:latin typeface="微软雅黑" pitchFamily="34" charset="-122"/>
                          <a:ea typeface="微软雅黑" pitchFamily="34" charset="-122"/>
                        </a:rPr>
                        <a:t>*</a:t>
                      </a:r>
                      <a:r>
                        <a:rPr lang="en-US" altLang="zh-CN" sz="1600" b="0" dirty="0" smtClean="0">
                          <a:solidFill>
                            <a:srgbClr val="FF0000"/>
                          </a:solidFill>
                          <a:latin typeface="微软雅黑" pitchFamily="34" charset="-122"/>
                          <a:ea typeface="微软雅黑" pitchFamily="34" charset="-122"/>
                        </a:rPr>
                        <a:t>600GB 15K SAS disks RAID 0+1 </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r>
              <a:tr h="437642">
                <a:tc vMerge="1">
                  <a:txBody>
                    <a:bodyPr/>
                    <a:lstStyle/>
                    <a:p>
                      <a:pPr algn="ctr"/>
                      <a:endParaRPr lang="en-US" sz="1200" b="0" dirty="0">
                        <a:latin typeface="微软雅黑" pitchFamily="34" charset="-122"/>
                        <a:ea typeface="微软雅黑"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WEB </a:t>
                      </a:r>
                      <a:r>
                        <a:rPr lang="zh-CN" altLang="en-US" sz="1600" b="0" kern="1200" dirty="0" smtClean="0">
                          <a:solidFill>
                            <a:srgbClr val="FF0000"/>
                          </a:solidFill>
                          <a:latin typeface="微软雅黑" pitchFamily="34" charset="-122"/>
                          <a:ea typeface="微软雅黑" pitchFamily="34" charset="-122"/>
                          <a:cs typeface="+mn-cs"/>
                        </a:rPr>
                        <a:t>服务器</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2</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16</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algn="l" defTabSz="914400" rtl="0" eaLnBrk="1" latinLnBrk="0" hangingPunct="1"/>
                      <a:r>
                        <a:rPr lang="en-US" altLang="zh-CN" sz="1600" b="0" kern="1200" dirty="0" smtClean="0">
                          <a:solidFill>
                            <a:srgbClr val="FF0000"/>
                          </a:solidFill>
                          <a:latin typeface="微软雅黑" pitchFamily="34" charset="-122"/>
                          <a:ea typeface="微软雅黑" pitchFamily="34" charset="-122"/>
                          <a:cs typeface="+mn-cs"/>
                        </a:rPr>
                        <a:t>64G</a:t>
                      </a:r>
                      <a:endParaRPr lang="zh-CN" altLang="en-US" sz="1600" b="0" kern="1200" dirty="0">
                        <a:solidFill>
                          <a:srgbClr val="FF0000"/>
                        </a:solidFill>
                        <a:latin typeface="微软雅黑" pitchFamily="34" charset="-122"/>
                        <a:ea typeface="微软雅黑" pitchFamily="34" charset="-122"/>
                        <a:cs typeface="+mn-cs"/>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2</a:t>
                      </a:r>
                      <a:r>
                        <a:rPr kumimoji="0" lang="zh-CN" altLang="en-US"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a:t>
                      </a:r>
                      <a:r>
                        <a:rPr kumimoji="0" lang="en-US" altLang="zh-CN" sz="1600" b="0" i="0" u="none" strike="noStrike" kern="1200" cap="none" normalizeH="0" baseline="0" dirty="0" smtClean="0">
                          <a:ln>
                            <a:noFill/>
                          </a:ln>
                          <a:solidFill>
                            <a:srgbClr val="FF0000"/>
                          </a:solidFill>
                          <a:effectLst/>
                          <a:latin typeface="微软雅黑" pitchFamily="34" charset="-122"/>
                          <a:ea typeface="微软雅黑" pitchFamily="34" charset="-122"/>
                          <a:cs typeface="+mn-cs"/>
                        </a:rPr>
                        <a:t>10Gb</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dirty="0" smtClean="0">
                          <a:solidFill>
                            <a:srgbClr val="FF0000"/>
                          </a:solidFill>
                          <a:latin typeface="微软雅黑" pitchFamily="34" charset="-122"/>
                          <a:ea typeface="微软雅黑" pitchFamily="34" charset="-122"/>
                        </a:rPr>
                        <a:t>Centos 6.3</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b="0" dirty="0" smtClean="0">
                          <a:solidFill>
                            <a:srgbClr val="FF0000"/>
                          </a:solidFill>
                          <a:latin typeface="微软雅黑" pitchFamily="34" charset="-122"/>
                          <a:ea typeface="微软雅黑" pitchFamily="34" charset="-122"/>
                        </a:rPr>
                        <a:t>2</a:t>
                      </a:r>
                      <a:r>
                        <a:rPr lang="zh-CN" altLang="en-US" sz="1600" b="0" dirty="0" smtClean="0">
                          <a:solidFill>
                            <a:srgbClr val="FF0000"/>
                          </a:solidFill>
                          <a:latin typeface="微软雅黑" pitchFamily="34" charset="-122"/>
                          <a:ea typeface="微软雅黑" pitchFamily="34" charset="-122"/>
                        </a:rPr>
                        <a:t>*</a:t>
                      </a:r>
                      <a:r>
                        <a:rPr lang="en-US" altLang="zh-CN" sz="1600" b="0" dirty="0" smtClean="0">
                          <a:solidFill>
                            <a:srgbClr val="FF0000"/>
                          </a:solidFill>
                          <a:latin typeface="微软雅黑" pitchFamily="34" charset="-122"/>
                          <a:ea typeface="微软雅黑" pitchFamily="34" charset="-122"/>
                        </a:rPr>
                        <a:t>600GB 15K SAS disks RAID 0+1 </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E8EEF7"/>
                    </a:solidFill>
                  </a:tcPr>
                </a:tc>
              </a:tr>
            </a:tbl>
          </a:graphicData>
        </a:graphic>
      </p:graphicFrame>
    </p:spTree>
    <p:extLst>
      <p:ext uri="{BB962C8B-B14F-4D97-AF65-F5344CB8AC3E}">
        <p14:creationId xmlns="" xmlns:p14="http://schemas.microsoft.com/office/powerpoint/2010/main" val="194773416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大数据分析平台一</a:t>
            </a:r>
            <a:r>
              <a:rPr lang="zh-CN" altLang="en-US" dirty="0" smtClean="0"/>
              <a:t>期硬件配置（续）</a:t>
            </a:r>
            <a:endParaRPr lang="zh-CN" altLang="en-US" dirty="0"/>
          </a:p>
        </p:txBody>
      </p:sp>
      <p:sp>
        <p:nvSpPr>
          <p:cNvPr id="148" name="Text Box 13"/>
          <p:cNvSpPr txBox="1">
            <a:spLocks noChangeArrowheads="1"/>
          </p:cNvSpPr>
          <p:nvPr/>
        </p:nvSpPr>
        <p:spPr bwMode="black">
          <a:xfrm>
            <a:off x="429008" y="920306"/>
            <a:ext cx="10444785" cy="5378395"/>
          </a:xfrm>
          <a:prstGeom prst="rect">
            <a:avLst/>
          </a:prstGeom>
          <a:noFill/>
          <a:ln w="9525">
            <a:noFill/>
            <a:miter lim="800000"/>
            <a:headEnd/>
            <a:tailEnd/>
          </a:ln>
          <a:effectLst/>
        </p:spPr>
        <p:txBody>
          <a:bodyPr wrap="square">
            <a:spAutoFit/>
          </a:bodyPr>
          <a:lstStyle>
            <a:defPPr>
              <a:defRPr lang="zh-CN"/>
            </a:defPPr>
            <a:lvl1pPr marL="177800" indent="-177800" eaLnBrk="0" hangingPunct="0">
              <a:lnSpc>
                <a:spcPct val="150000"/>
              </a:lnSpc>
              <a:buFont typeface="Wingdings" pitchFamily="2" charset="2"/>
              <a:buChar char="v"/>
              <a:defRPr sz="1400">
                <a:latin typeface="+mn-ea"/>
              </a:defRPr>
            </a:lvl1pPr>
          </a:lstStyle>
          <a:p>
            <a:pPr marL="288000" lvl="1" indent="-288000" eaLnBrk="0" hangingPunct="0">
              <a:spcBef>
                <a:spcPts val="0"/>
              </a:spcBef>
              <a:buClr>
                <a:srgbClr val="EE8A04"/>
              </a:buClr>
              <a:buSzPct val="80000"/>
              <a:buFont typeface="Wingdings" pitchFamily="2" charset="2"/>
              <a:buChar char="l"/>
              <a:defRPr/>
            </a:pPr>
            <a:r>
              <a:rPr lang="zh-CN" altLang="en-US" sz="2000" b="1" dirty="0" smtClean="0">
                <a:solidFill>
                  <a:schemeClr val="tx1">
                    <a:lumMod val="50000"/>
                    <a:lumOff val="50000"/>
                  </a:schemeClr>
                </a:solidFill>
                <a:latin typeface="+mn-ea"/>
                <a:ea typeface="+mn-ea"/>
              </a:rPr>
              <a:t>光前交换机配置要求</a:t>
            </a:r>
            <a:endParaRPr lang="en-US" altLang="zh-CN" sz="2000" b="1" dirty="0" smtClean="0">
              <a:solidFill>
                <a:schemeClr val="tx1">
                  <a:lumMod val="50000"/>
                  <a:lumOff val="50000"/>
                </a:schemeClr>
              </a:solidFill>
              <a:latin typeface="+mn-ea"/>
              <a:ea typeface="+mn-ea"/>
            </a:endParaRPr>
          </a:p>
          <a:p>
            <a:pPr marL="630238" lvl="1" indent="-357188" eaLnBrk="0" hangingPunct="0">
              <a:lnSpc>
                <a:spcPct val="150000"/>
              </a:lnSpc>
              <a:spcBef>
                <a:spcPct val="20000"/>
              </a:spcBef>
              <a:spcAft>
                <a:spcPct val="5000"/>
              </a:spcAft>
              <a:buClr>
                <a:srgbClr val="EE8A04"/>
              </a:buClr>
              <a:buSzPct val="80000"/>
              <a:buFont typeface="Wingdings" pitchFamily="2" charset="2"/>
              <a:buChar char="v"/>
              <a:defRPr/>
            </a:pPr>
            <a:r>
              <a:rPr lang="zh-CN" altLang="en-US" sz="1800" b="1" dirty="0" smtClean="0">
                <a:solidFill>
                  <a:schemeClr val="tx1">
                    <a:lumMod val="50000"/>
                    <a:lumOff val="50000"/>
                  </a:schemeClr>
                </a:solidFill>
                <a:latin typeface="+mj-ea"/>
                <a:ea typeface="+mj-ea"/>
              </a:rPr>
              <a:t>千兆端口：</a:t>
            </a:r>
            <a:r>
              <a:rPr lang="en-US" altLang="zh-CN" sz="1800" b="1" dirty="0" smtClean="0">
                <a:solidFill>
                  <a:schemeClr val="tx1">
                    <a:lumMod val="50000"/>
                    <a:lumOff val="50000"/>
                  </a:schemeClr>
                </a:solidFill>
                <a:latin typeface="+mj-ea"/>
                <a:ea typeface="+mj-ea"/>
              </a:rPr>
              <a:t>278 </a:t>
            </a:r>
          </a:p>
          <a:p>
            <a:pPr marL="630238" lvl="1" indent="-357188" eaLnBrk="0" hangingPunct="0">
              <a:lnSpc>
                <a:spcPct val="150000"/>
              </a:lnSpc>
              <a:spcBef>
                <a:spcPct val="20000"/>
              </a:spcBef>
              <a:spcAft>
                <a:spcPct val="5000"/>
              </a:spcAft>
              <a:buClr>
                <a:srgbClr val="EE8A04"/>
              </a:buClr>
              <a:buSzPct val="80000"/>
              <a:buFont typeface="Wingdings" pitchFamily="2" charset="2"/>
              <a:buChar char="v"/>
              <a:defRPr/>
            </a:pPr>
            <a:r>
              <a:rPr lang="zh-CN" altLang="en-US" sz="1800" b="1" dirty="0" smtClean="0">
                <a:solidFill>
                  <a:schemeClr val="tx1">
                    <a:lumMod val="50000"/>
                    <a:lumOff val="50000"/>
                  </a:schemeClr>
                </a:solidFill>
                <a:latin typeface="+mj-ea"/>
                <a:ea typeface="+mj-ea"/>
              </a:rPr>
              <a:t>万兆端口：</a:t>
            </a:r>
            <a:r>
              <a:rPr lang="en-US" altLang="zh-CN" sz="1800" b="1" dirty="0" smtClean="0">
                <a:solidFill>
                  <a:schemeClr val="tx1">
                    <a:lumMod val="50000"/>
                    <a:lumOff val="50000"/>
                  </a:schemeClr>
                </a:solidFill>
                <a:latin typeface="+mj-ea"/>
                <a:ea typeface="+mj-ea"/>
              </a:rPr>
              <a:t>100</a:t>
            </a:r>
          </a:p>
          <a:p>
            <a:pPr marL="630238" lvl="1" indent="-357188" eaLnBrk="0" hangingPunct="0">
              <a:lnSpc>
                <a:spcPct val="150000"/>
              </a:lnSpc>
              <a:spcBef>
                <a:spcPct val="20000"/>
              </a:spcBef>
              <a:spcAft>
                <a:spcPct val="5000"/>
              </a:spcAft>
              <a:buClr>
                <a:srgbClr val="EE8A04"/>
              </a:buClr>
              <a:buSzPct val="80000"/>
              <a:buFont typeface="Wingdings" pitchFamily="2" charset="2"/>
              <a:buChar char="v"/>
              <a:defRPr/>
            </a:pPr>
            <a:r>
              <a:rPr lang="zh-CN" altLang="en-US" sz="1800" b="1" dirty="0" smtClean="0">
                <a:solidFill>
                  <a:schemeClr val="tx1">
                    <a:lumMod val="50000"/>
                    <a:lumOff val="50000"/>
                  </a:schemeClr>
                </a:solidFill>
                <a:latin typeface="+mj-ea"/>
                <a:ea typeface="+mj-ea"/>
              </a:rPr>
              <a:t>带宽：</a:t>
            </a:r>
            <a:r>
              <a:rPr lang="en-US" altLang="zh-CN" sz="1800" b="1" dirty="0" smtClean="0">
                <a:solidFill>
                  <a:schemeClr val="tx1">
                    <a:lumMod val="50000"/>
                    <a:lumOff val="50000"/>
                  </a:schemeClr>
                </a:solidFill>
                <a:latin typeface="+mj-ea"/>
                <a:ea typeface="+mj-ea"/>
              </a:rPr>
              <a:t>8GB</a:t>
            </a:r>
            <a:endParaRPr lang="en-US" altLang="zh-CN" sz="1800" b="1" dirty="0">
              <a:solidFill>
                <a:schemeClr val="tx1">
                  <a:lumMod val="50000"/>
                  <a:lumOff val="50000"/>
                </a:schemeClr>
              </a:solidFill>
              <a:latin typeface="+mj-ea"/>
              <a:ea typeface="+mj-ea"/>
            </a:endParaRPr>
          </a:p>
          <a:p>
            <a:pPr marL="288000" lvl="1" indent="-288000" eaLnBrk="0" hangingPunct="0">
              <a:spcBef>
                <a:spcPts val="0"/>
              </a:spcBef>
              <a:buClr>
                <a:srgbClr val="EE8A04"/>
              </a:buClr>
              <a:buSzPct val="80000"/>
              <a:buFont typeface="Wingdings" pitchFamily="2" charset="2"/>
              <a:buChar char="l"/>
              <a:defRPr/>
            </a:pPr>
            <a:r>
              <a:rPr lang="en-US" altLang="zh-CN" sz="2000" b="1" dirty="0" smtClean="0">
                <a:solidFill>
                  <a:schemeClr val="tx1">
                    <a:lumMod val="50000"/>
                    <a:lumOff val="50000"/>
                  </a:schemeClr>
                </a:solidFill>
                <a:latin typeface="+mn-ea"/>
                <a:ea typeface="+mn-ea"/>
              </a:rPr>
              <a:t>NAS</a:t>
            </a:r>
            <a:r>
              <a:rPr lang="zh-CN" altLang="en-US" sz="2000" b="1" dirty="0" smtClean="0">
                <a:solidFill>
                  <a:schemeClr val="tx1">
                    <a:lumMod val="50000"/>
                    <a:lumOff val="50000"/>
                  </a:schemeClr>
                </a:solidFill>
                <a:latin typeface="+mn-ea"/>
                <a:ea typeface="+mn-ea"/>
              </a:rPr>
              <a:t>集群配置如下：</a:t>
            </a:r>
            <a:endParaRPr lang="en-US" altLang="zh-CN" sz="2000" b="1" dirty="0" smtClean="0">
              <a:solidFill>
                <a:schemeClr val="tx1">
                  <a:lumMod val="50000"/>
                  <a:lumOff val="50000"/>
                </a:schemeClr>
              </a:solidFill>
              <a:latin typeface="+mn-ea"/>
              <a:ea typeface="+mn-ea"/>
            </a:endParaRPr>
          </a:p>
          <a:p>
            <a:pPr marL="630238" lvl="1" indent="-357188" eaLnBrk="0" hangingPunct="0">
              <a:lnSpc>
                <a:spcPct val="150000"/>
              </a:lnSpc>
              <a:spcBef>
                <a:spcPct val="20000"/>
              </a:spcBef>
              <a:spcAft>
                <a:spcPct val="5000"/>
              </a:spcAft>
              <a:buClr>
                <a:srgbClr val="EE8A04"/>
              </a:buClr>
              <a:buSzPct val="80000"/>
              <a:buFont typeface="Wingdings" pitchFamily="2" charset="2"/>
              <a:buChar char="v"/>
              <a:defRPr/>
            </a:pPr>
            <a:r>
              <a:rPr lang="zh-CN" altLang="en-US" sz="1800" b="1" dirty="0">
                <a:solidFill>
                  <a:schemeClr val="tx1">
                    <a:lumMod val="50000"/>
                    <a:lumOff val="50000"/>
                  </a:schemeClr>
                </a:solidFill>
                <a:latin typeface="+mj-ea"/>
                <a:ea typeface="+mj-ea"/>
              </a:rPr>
              <a:t>总存储容量：</a:t>
            </a:r>
            <a:r>
              <a:rPr lang="en-US" altLang="zh-CN" sz="1800" b="1" dirty="0">
                <a:solidFill>
                  <a:schemeClr val="tx1">
                    <a:lumMod val="50000"/>
                    <a:lumOff val="50000"/>
                  </a:schemeClr>
                </a:solidFill>
                <a:latin typeface="+mj-ea"/>
                <a:ea typeface="+mj-ea"/>
              </a:rPr>
              <a:t>40TB </a:t>
            </a:r>
          </a:p>
          <a:p>
            <a:pPr marL="630238" lvl="1" indent="-357188" eaLnBrk="0" hangingPunct="0">
              <a:lnSpc>
                <a:spcPct val="150000"/>
              </a:lnSpc>
              <a:spcBef>
                <a:spcPct val="20000"/>
              </a:spcBef>
              <a:spcAft>
                <a:spcPct val="5000"/>
              </a:spcAft>
              <a:buClr>
                <a:srgbClr val="EE8A04"/>
              </a:buClr>
              <a:buSzPct val="80000"/>
              <a:buFont typeface="Wingdings" pitchFamily="2" charset="2"/>
              <a:buChar char="v"/>
              <a:defRPr/>
            </a:pPr>
            <a:r>
              <a:rPr lang="zh-CN" altLang="en-US" sz="1800" b="1" dirty="0">
                <a:solidFill>
                  <a:schemeClr val="tx1">
                    <a:lumMod val="50000"/>
                    <a:lumOff val="50000"/>
                  </a:schemeClr>
                </a:solidFill>
                <a:latin typeface="+mj-ea"/>
                <a:ea typeface="+mj-ea"/>
              </a:rPr>
              <a:t>磁盘：</a:t>
            </a:r>
            <a:r>
              <a:rPr lang="en-US" altLang="zh-CN" sz="1800" b="1" dirty="0">
                <a:solidFill>
                  <a:schemeClr val="tx1">
                    <a:lumMod val="50000"/>
                    <a:lumOff val="50000"/>
                  </a:schemeClr>
                </a:solidFill>
                <a:latin typeface="+mj-ea"/>
                <a:ea typeface="+mj-ea"/>
              </a:rPr>
              <a:t>15000 RPM SAS Disks</a:t>
            </a:r>
          </a:p>
          <a:p>
            <a:pPr marL="630238" lvl="1" indent="-357188" eaLnBrk="0" hangingPunct="0">
              <a:lnSpc>
                <a:spcPct val="150000"/>
              </a:lnSpc>
              <a:spcBef>
                <a:spcPct val="20000"/>
              </a:spcBef>
              <a:spcAft>
                <a:spcPct val="5000"/>
              </a:spcAft>
              <a:buClr>
                <a:srgbClr val="EE8A04"/>
              </a:buClr>
              <a:buSzPct val="80000"/>
              <a:buFont typeface="Wingdings" pitchFamily="2" charset="2"/>
              <a:buChar char="v"/>
              <a:defRPr/>
            </a:pPr>
            <a:r>
              <a:rPr lang="zh-CN" altLang="en-US" sz="1800" b="1" dirty="0">
                <a:solidFill>
                  <a:schemeClr val="tx1">
                    <a:lumMod val="50000"/>
                    <a:lumOff val="50000"/>
                  </a:schemeClr>
                </a:solidFill>
                <a:latin typeface="+mj-ea"/>
                <a:ea typeface="+mj-ea"/>
              </a:rPr>
              <a:t>网络接口：万兆</a:t>
            </a:r>
          </a:p>
          <a:p>
            <a:pPr marL="630238" lvl="1" indent="-357188" eaLnBrk="0" hangingPunct="0">
              <a:lnSpc>
                <a:spcPct val="150000"/>
              </a:lnSpc>
              <a:spcBef>
                <a:spcPct val="20000"/>
              </a:spcBef>
              <a:spcAft>
                <a:spcPct val="5000"/>
              </a:spcAft>
              <a:buClr>
                <a:srgbClr val="EE8A04"/>
              </a:buClr>
              <a:buSzPct val="80000"/>
              <a:buFont typeface="Wingdings" pitchFamily="2" charset="2"/>
              <a:buChar char="v"/>
              <a:defRPr/>
            </a:pPr>
            <a:r>
              <a:rPr lang="zh-CN" altLang="en-US" sz="1800" b="1" dirty="0">
                <a:solidFill>
                  <a:schemeClr val="tx1">
                    <a:lumMod val="50000"/>
                    <a:lumOff val="50000"/>
                  </a:schemeClr>
                </a:solidFill>
                <a:latin typeface="+mj-ea"/>
                <a:ea typeface="+mj-ea"/>
              </a:rPr>
              <a:t>网络传输协议：</a:t>
            </a:r>
            <a:r>
              <a:rPr lang="en-US" altLang="zh-CN" sz="1800" b="1" dirty="0">
                <a:solidFill>
                  <a:schemeClr val="tx1">
                    <a:lumMod val="50000"/>
                    <a:lumOff val="50000"/>
                  </a:schemeClr>
                </a:solidFill>
                <a:latin typeface="+mj-ea"/>
                <a:ea typeface="+mj-ea"/>
              </a:rPr>
              <a:t>TCP/IP </a:t>
            </a:r>
          </a:p>
          <a:p>
            <a:pPr marL="630238" lvl="1" indent="-357188" eaLnBrk="0" hangingPunct="0">
              <a:lnSpc>
                <a:spcPct val="150000"/>
              </a:lnSpc>
              <a:spcBef>
                <a:spcPct val="20000"/>
              </a:spcBef>
              <a:spcAft>
                <a:spcPct val="5000"/>
              </a:spcAft>
              <a:buClr>
                <a:srgbClr val="EE8A04"/>
              </a:buClr>
              <a:buSzPct val="80000"/>
              <a:buFont typeface="Wingdings" pitchFamily="2" charset="2"/>
              <a:buChar char="v"/>
              <a:defRPr/>
            </a:pPr>
            <a:r>
              <a:rPr lang="zh-CN" altLang="en-US" sz="1800" b="1" dirty="0">
                <a:solidFill>
                  <a:schemeClr val="tx1">
                    <a:lumMod val="50000"/>
                    <a:lumOff val="50000"/>
                  </a:schemeClr>
                </a:solidFill>
                <a:latin typeface="+mj-ea"/>
                <a:ea typeface="+mj-ea"/>
              </a:rPr>
              <a:t>网络文件协议：</a:t>
            </a:r>
            <a:r>
              <a:rPr lang="en-US" altLang="zh-CN" sz="1800" b="1" dirty="0">
                <a:solidFill>
                  <a:schemeClr val="tx1">
                    <a:lumMod val="50000"/>
                    <a:lumOff val="50000"/>
                  </a:schemeClr>
                </a:solidFill>
                <a:latin typeface="+mj-ea"/>
                <a:ea typeface="+mj-ea"/>
              </a:rPr>
              <a:t>CIFS</a:t>
            </a:r>
            <a:r>
              <a:rPr lang="zh-CN" altLang="en-US" sz="1800" b="1" dirty="0">
                <a:solidFill>
                  <a:schemeClr val="tx1">
                    <a:lumMod val="50000"/>
                    <a:lumOff val="50000"/>
                  </a:schemeClr>
                </a:solidFill>
                <a:latin typeface="+mj-ea"/>
                <a:ea typeface="+mj-ea"/>
              </a:rPr>
              <a:t>、</a:t>
            </a:r>
            <a:r>
              <a:rPr lang="en-US" altLang="zh-CN" sz="1800" b="1" dirty="0">
                <a:solidFill>
                  <a:schemeClr val="tx1">
                    <a:lumMod val="50000"/>
                    <a:lumOff val="50000"/>
                  </a:schemeClr>
                </a:solidFill>
                <a:latin typeface="+mj-ea"/>
                <a:ea typeface="+mj-ea"/>
              </a:rPr>
              <a:t>NFS </a:t>
            </a:r>
          </a:p>
          <a:p>
            <a:pPr marL="630238" lvl="1" indent="-357188" eaLnBrk="0" hangingPunct="0">
              <a:lnSpc>
                <a:spcPct val="150000"/>
              </a:lnSpc>
              <a:spcBef>
                <a:spcPct val="20000"/>
              </a:spcBef>
              <a:spcAft>
                <a:spcPct val="5000"/>
              </a:spcAft>
              <a:buClr>
                <a:srgbClr val="EE8A04"/>
              </a:buClr>
              <a:buSzPct val="80000"/>
              <a:buFont typeface="Wingdings" pitchFamily="2" charset="2"/>
              <a:buChar char="v"/>
              <a:defRPr/>
            </a:pPr>
            <a:r>
              <a:rPr lang="zh-CN" altLang="en-US" sz="1800" b="1" dirty="0">
                <a:solidFill>
                  <a:schemeClr val="tx1">
                    <a:lumMod val="50000"/>
                    <a:lumOff val="50000"/>
                  </a:schemeClr>
                </a:solidFill>
                <a:latin typeface="+mj-ea"/>
                <a:ea typeface="+mj-ea"/>
              </a:rPr>
              <a:t>单台</a:t>
            </a:r>
            <a:r>
              <a:rPr lang="en-US" altLang="zh-CN" sz="1800" b="1" dirty="0">
                <a:solidFill>
                  <a:schemeClr val="tx1">
                    <a:lumMod val="50000"/>
                    <a:lumOff val="50000"/>
                  </a:schemeClr>
                </a:solidFill>
                <a:latin typeface="+mj-ea"/>
                <a:ea typeface="+mj-ea"/>
              </a:rPr>
              <a:t>Cache</a:t>
            </a:r>
            <a:r>
              <a:rPr lang="zh-CN" altLang="en-US" sz="1800" b="1" dirty="0">
                <a:solidFill>
                  <a:schemeClr val="tx1">
                    <a:lumMod val="50000"/>
                    <a:lumOff val="50000"/>
                  </a:schemeClr>
                </a:solidFill>
                <a:latin typeface="+mj-ea"/>
                <a:ea typeface="+mj-ea"/>
              </a:rPr>
              <a:t>：</a:t>
            </a:r>
            <a:r>
              <a:rPr lang="en-US" altLang="zh-CN" sz="1800" b="1" dirty="0">
                <a:solidFill>
                  <a:schemeClr val="tx1">
                    <a:lumMod val="50000"/>
                    <a:lumOff val="50000"/>
                  </a:schemeClr>
                </a:solidFill>
                <a:latin typeface="+mj-ea"/>
                <a:ea typeface="+mj-ea"/>
              </a:rPr>
              <a:t>8GB</a:t>
            </a:r>
          </a:p>
          <a:p>
            <a:pPr marL="288000" lvl="1" indent="-288000" eaLnBrk="0" hangingPunct="0">
              <a:spcBef>
                <a:spcPts val="0"/>
              </a:spcBef>
              <a:buClr>
                <a:srgbClr val="EE8A04"/>
              </a:buClr>
              <a:buSzPct val="80000"/>
              <a:buFont typeface="Wingdings" pitchFamily="2" charset="2"/>
              <a:buChar char="l"/>
              <a:defRPr/>
            </a:pPr>
            <a:endParaRPr lang="zh-CN" altLang="en-US" sz="2000" b="1" dirty="0">
              <a:solidFill>
                <a:schemeClr val="tx1">
                  <a:lumMod val="50000"/>
                  <a:lumOff val="50000"/>
                </a:schemeClr>
              </a:solidFill>
              <a:latin typeface="+mn-ea"/>
              <a:ea typeface="+mn-ea"/>
            </a:endParaRPr>
          </a:p>
        </p:txBody>
      </p:sp>
    </p:spTree>
    <p:extLst>
      <p:ext uri="{BB962C8B-B14F-4D97-AF65-F5344CB8AC3E}">
        <p14:creationId xmlns="" xmlns:p14="http://schemas.microsoft.com/office/powerpoint/2010/main" val="326722036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大数据分析平台一</a:t>
            </a:r>
            <a:r>
              <a:rPr lang="zh-CN" altLang="en-US" dirty="0" smtClean="0"/>
              <a:t>期软件清单</a:t>
            </a:r>
            <a:endParaRPr lang="zh-CN" altLang="en-US" dirty="0"/>
          </a:p>
        </p:txBody>
      </p:sp>
      <p:graphicFrame>
        <p:nvGraphicFramePr>
          <p:cNvPr id="7" name="Table 3"/>
          <p:cNvGraphicFramePr>
            <a:graphicFrameLocks noGrp="1"/>
          </p:cNvGraphicFramePr>
          <p:nvPr>
            <p:extLst>
              <p:ext uri="{D42A27DB-BD31-4B8C-83A1-F6EECF244321}">
                <p14:modId xmlns="" xmlns:p14="http://schemas.microsoft.com/office/powerpoint/2010/main" val="1650319429"/>
              </p:ext>
            </p:extLst>
          </p:nvPr>
        </p:nvGraphicFramePr>
        <p:xfrm>
          <a:off x="284942" y="1223167"/>
          <a:ext cx="5330442" cy="4817700"/>
        </p:xfrm>
        <a:graphic>
          <a:graphicData uri="http://schemas.openxmlformats.org/drawingml/2006/table">
            <a:tbl>
              <a:tblPr firstRow="1" bandRow="1">
                <a:tableStyleId>{72833802-FEF1-4C79-8D5D-14CF1EAF98D9}</a:tableStyleId>
              </a:tblPr>
              <a:tblGrid>
                <a:gridCol w="2215249"/>
                <a:gridCol w="3115193"/>
              </a:tblGrid>
              <a:tr h="360000">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rPr>
                        <a:t>类型</a:t>
                      </a:r>
                      <a:endParaRPr kumimoji="0" lang="zh-CN" altLang="en-US" sz="4800" b="0" i="0" u="none" strike="noStrike" cap="none" normalizeH="0" baseline="0" dirty="0" smtClean="0">
                        <a:ln>
                          <a:noFill/>
                        </a:ln>
                        <a:solidFill>
                          <a:schemeClr val="bg1"/>
                        </a:solidFill>
                        <a:effectLst/>
                        <a:latin typeface="+mn-ea"/>
                        <a:ea typeface="+mn-ea"/>
                      </a:endParaRPr>
                    </a:p>
                  </a:txBody>
                  <a:tcPr marL="50292" marR="50292" marT="25146" marB="25146" anchor="ctr" horzOverflow="overflow"/>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rPr>
                        <a:t>软件清单</a:t>
                      </a:r>
                      <a:endParaRPr kumimoji="0" lang="zh-CN" altLang="en-US" sz="2000" b="0" i="0" u="none" strike="noStrike" cap="none" normalizeH="0" baseline="0" dirty="0" smtClean="0">
                        <a:ln>
                          <a:noFill/>
                        </a:ln>
                        <a:solidFill>
                          <a:schemeClr val="bg1"/>
                        </a:solidFill>
                        <a:effectLst/>
                        <a:latin typeface="+mn-ea"/>
                        <a:ea typeface="+mn-ea"/>
                      </a:endParaRPr>
                    </a:p>
                  </a:txBody>
                  <a:tcPr marL="50292" marR="50292" marT="25146" marB="25146" anchor="ctr" horzOverflow="overflow"/>
                </a:tc>
              </a:tr>
              <a:tr h="572106">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ctr" latinLnBrk="0" hangingPunct="1">
                        <a:lnSpc>
                          <a:spcPct val="15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n-ea"/>
                          <a:ea typeface="+mn-ea"/>
                        </a:rPr>
                        <a:t>基础计算平台</a:t>
                      </a:r>
                      <a:endParaRPr kumimoji="0" lang="en-US" altLang="zh-CN" sz="1800" b="0" i="0" u="none" strike="noStrike" cap="none" normalizeH="0" baseline="0" dirty="0" smtClean="0">
                        <a:ln>
                          <a:noFill/>
                        </a:ln>
                        <a:solidFill>
                          <a:schemeClr val="tx1"/>
                        </a:solidFill>
                        <a:effectLst/>
                        <a:latin typeface="+mn-ea"/>
                        <a:ea typeface="+mn-ea"/>
                      </a:endParaRPr>
                    </a:p>
                  </a:txBody>
                  <a:tcPr marL="50292" marR="50292" marT="25146" marB="25146" anchor="ctr" horzOverflow="overflow"/>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ctr" latinLnBrk="0" hangingPunct="1">
                        <a:lnSpc>
                          <a:spcPct val="150000"/>
                        </a:lnSpc>
                        <a:spcBef>
                          <a:spcPct val="0"/>
                        </a:spcBef>
                        <a:spcAft>
                          <a:spcPct val="0"/>
                        </a:spcAft>
                        <a:buClrTx/>
                        <a:buSzTx/>
                        <a:buFontTx/>
                        <a:buNone/>
                        <a:tabLst/>
                        <a:defRPr/>
                      </a:pPr>
                      <a:r>
                        <a:rPr lang="en-US" altLang="zh-CN" sz="1400" dirty="0" smtClean="0"/>
                        <a:t>Hadoop 0.2</a:t>
                      </a:r>
                      <a:endParaRPr lang="en-US" sz="1400" dirty="0" smtClean="0"/>
                    </a:p>
                    <a:p>
                      <a:pPr marL="0" marR="0" lvl="0" indent="0" algn="l" defTabSz="914400" rtl="0" eaLnBrk="1" fontAlgn="ctr" latinLnBrk="0" hangingPunct="1">
                        <a:lnSpc>
                          <a:spcPct val="150000"/>
                        </a:lnSpc>
                        <a:spcBef>
                          <a:spcPct val="0"/>
                        </a:spcBef>
                        <a:spcAft>
                          <a:spcPct val="0"/>
                        </a:spcAft>
                        <a:buClrTx/>
                        <a:buSzTx/>
                        <a:buFontTx/>
                        <a:buNone/>
                        <a:tabLst/>
                        <a:defRPr/>
                      </a:pPr>
                      <a:r>
                        <a:rPr kumimoji="0" lang="en-US" altLang="zh-CN" sz="1600" u="none" strike="noStrike" cap="none" normalizeH="0" baseline="0" dirty="0" smtClean="0">
                          <a:ln>
                            <a:noFill/>
                          </a:ln>
                          <a:effectLst/>
                        </a:rPr>
                        <a:t>Centos 6.3</a:t>
                      </a:r>
                    </a:p>
                  </a:txBody>
                  <a:tcPr marL="50292" marR="50292" marT="25146" marB="25146" anchor="ctr" horzOverflow="overflow"/>
                </a:tc>
              </a:tr>
              <a:tr h="643175">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ctr" latinLnBrk="0" hangingPunct="1">
                        <a:lnSpc>
                          <a:spcPct val="150000"/>
                        </a:lnSpc>
                        <a:spcBef>
                          <a:spcPct val="0"/>
                        </a:spcBef>
                        <a:spcAft>
                          <a:spcPct val="0"/>
                        </a:spcAft>
                        <a:buClrTx/>
                        <a:buSzTx/>
                        <a:buFontTx/>
                        <a:buNone/>
                        <a:tabLst/>
                      </a:pPr>
                      <a:r>
                        <a:rPr kumimoji="0" lang="zh-CN" altLang="en-US" sz="1800" u="none" strike="noStrike" cap="none" normalizeH="0" baseline="0" dirty="0" smtClean="0">
                          <a:ln>
                            <a:noFill/>
                          </a:ln>
                          <a:effectLst/>
                        </a:rPr>
                        <a:t>历史归档查询平台</a:t>
                      </a:r>
                      <a:endParaRPr kumimoji="0" lang="en-US" altLang="zh-CN" sz="1800" b="0" i="0" u="none" strike="noStrike" cap="none" normalizeH="0" baseline="0" dirty="0" smtClean="0">
                        <a:ln>
                          <a:noFill/>
                        </a:ln>
                        <a:solidFill>
                          <a:schemeClr val="tx1"/>
                        </a:solidFill>
                        <a:effectLst/>
                        <a:latin typeface="+mn-ea"/>
                        <a:ea typeface="+mn-ea"/>
                      </a:endParaRPr>
                    </a:p>
                  </a:txBody>
                  <a:tcPr marL="50292" marR="50292" marT="25146" marB="25146" anchor="ctr" horzOverflow="overflow"/>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ctr" latinLnBrk="0" hangingPunct="1">
                        <a:lnSpc>
                          <a:spcPct val="150000"/>
                        </a:lnSpc>
                        <a:spcBef>
                          <a:spcPct val="0"/>
                        </a:spcBef>
                        <a:spcAft>
                          <a:spcPct val="0"/>
                        </a:spcAft>
                        <a:buClrTx/>
                        <a:buSzTx/>
                        <a:buFontTx/>
                        <a:buNone/>
                        <a:tabLst/>
                        <a:defRPr/>
                      </a:pPr>
                      <a:r>
                        <a:rPr lang="en-US" altLang="zh-CN" sz="1600" dirty="0" smtClean="0"/>
                        <a:t>Hadoop 0.2</a:t>
                      </a:r>
                    </a:p>
                    <a:p>
                      <a:pPr marL="0" marR="0" lvl="0" indent="0" algn="l" defTabSz="914400" rtl="0" eaLnBrk="1" fontAlgn="ctr" latinLnBrk="0" hangingPunct="1">
                        <a:lnSpc>
                          <a:spcPct val="150000"/>
                        </a:lnSpc>
                        <a:spcBef>
                          <a:spcPct val="0"/>
                        </a:spcBef>
                        <a:spcAft>
                          <a:spcPct val="0"/>
                        </a:spcAft>
                        <a:buClrTx/>
                        <a:buSzTx/>
                        <a:buFontTx/>
                        <a:buNone/>
                        <a:tabLst/>
                        <a:defRPr/>
                      </a:pPr>
                      <a:r>
                        <a:rPr kumimoji="0" lang="en-US" altLang="zh-CN" sz="1800" u="none" strike="noStrike" cap="none" normalizeH="0" baseline="0" dirty="0" smtClean="0">
                          <a:ln>
                            <a:noFill/>
                          </a:ln>
                          <a:effectLst/>
                        </a:rPr>
                        <a:t>Centos 6.3</a:t>
                      </a:r>
                      <a:endParaRPr kumimoji="0" lang="en-US" altLang="zh-CN" sz="1600" b="0" i="0" u="none" strike="noStrike" cap="none" normalizeH="0" baseline="0" dirty="0" smtClean="0">
                        <a:ln>
                          <a:noFill/>
                        </a:ln>
                        <a:solidFill>
                          <a:schemeClr val="tx1"/>
                        </a:solidFill>
                        <a:effectLst/>
                        <a:latin typeface="+mn-ea"/>
                        <a:ea typeface="+mn-ea"/>
                      </a:endParaRPr>
                    </a:p>
                  </a:txBody>
                  <a:tcPr marL="50292" marR="50292" marT="25146" marB="25146" anchor="ctr" horzOverflow="overflow"/>
                </a:tc>
              </a:tr>
              <a:tr h="465503">
                <a:tc>
                  <a:txBody>
                    <a:bodyPr/>
                    <a:lstStyle/>
                    <a:p>
                      <a:r>
                        <a:rPr lang="zh-CN" altLang="en-US" dirty="0" smtClean="0"/>
                        <a:t>沙盘演练平台</a:t>
                      </a:r>
                      <a:endParaRPr lang="zh-CN" altLang="en-US" dirty="0"/>
                    </a:p>
                  </a:txBody>
                  <a:tcPr marL="50292" marR="50292" marT="25146" marB="25146" anchor="ctr" horzOverflow="overflow"/>
                </a:tc>
                <a:tc>
                  <a:txBody>
                    <a:bodyPr/>
                    <a:lstStyle/>
                    <a:p>
                      <a:r>
                        <a:rPr lang="en-US" altLang="zh-CN" dirty="0" smtClean="0"/>
                        <a:t>Hadoop 0.2</a:t>
                      </a:r>
                    </a:p>
                    <a:p>
                      <a:r>
                        <a:rPr lang="en-US" altLang="zh-CN" dirty="0" smtClean="0"/>
                        <a:t>Centos 6.3</a:t>
                      </a:r>
                      <a:endParaRPr lang="en-US" altLang="zh-CN" dirty="0"/>
                    </a:p>
                  </a:txBody>
                  <a:tcPr marL="50292" marR="50292" marT="25146" marB="25146" anchor="ctr" horzOverflow="overflow"/>
                </a:tc>
              </a:tr>
              <a:tr h="574179">
                <a:tc>
                  <a:txBody>
                    <a:bodyPr/>
                    <a:lstStyle/>
                    <a:p>
                      <a:pPr marL="0" marR="0" lvl="0" indent="0" algn="l" defTabSz="914400" rtl="0" eaLnBrk="1" fontAlgn="ctr" latinLnBrk="0" hangingPunct="1">
                        <a:lnSpc>
                          <a:spcPct val="15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n-ea"/>
                          <a:ea typeface="+mn-ea"/>
                        </a:rPr>
                        <a:t>数据交换平台</a:t>
                      </a:r>
                    </a:p>
                  </a:txBody>
                  <a:tcPr marL="50292" marR="50292" marT="25146" marB="25146" anchor="ctr" horzOverflow="overflow"/>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cap="none" normalizeH="0" baseline="0" dirty="0" smtClean="0">
                          <a:ln>
                            <a:noFill/>
                          </a:ln>
                          <a:solidFill>
                            <a:schemeClr val="tx1"/>
                          </a:solidFill>
                          <a:effectLst/>
                          <a:latin typeface="+mn-ea"/>
                          <a:ea typeface="+mn-ea"/>
                        </a:rPr>
                        <a:t>Hadoop </a:t>
                      </a:r>
                      <a:r>
                        <a:rPr kumimoji="0" lang="en-US" altLang="zh-CN" sz="1600" b="0" i="0" u="none" strike="noStrike" cap="none" normalizeH="0" baseline="0" dirty="0" err="1" smtClean="0">
                          <a:ln>
                            <a:noFill/>
                          </a:ln>
                          <a:solidFill>
                            <a:schemeClr val="tx1"/>
                          </a:solidFill>
                          <a:effectLst/>
                          <a:latin typeface="+mn-ea"/>
                          <a:ea typeface="+mn-ea"/>
                        </a:rPr>
                        <a:t>Client&amp;Hive</a:t>
                      </a:r>
                      <a:endParaRPr kumimoji="0" lang="en-US" altLang="zh-CN" sz="1600" b="0" i="0" u="none" strike="noStrike" cap="none" normalizeH="0" baseline="0" dirty="0" smtClean="0">
                        <a:ln>
                          <a:noFill/>
                        </a:ln>
                        <a:solidFill>
                          <a:schemeClr val="tx1"/>
                        </a:solidFill>
                        <a:effectLst/>
                        <a:latin typeface="+mn-ea"/>
                        <a:ea typeface="+mn-ea"/>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u="none" strike="noStrike" cap="none" normalizeH="0" baseline="0" dirty="0" smtClean="0">
                          <a:ln>
                            <a:noFill/>
                          </a:ln>
                          <a:effectLst/>
                        </a:rPr>
                        <a:t>Centos 6.3</a:t>
                      </a:r>
                      <a:endParaRPr kumimoji="0" lang="en-US" altLang="zh-CN" sz="1400" b="0" i="0" u="none" strike="noStrike" cap="none" normalizeH="0" baseline="0" dirty="0" smtClean="0">
                        <a:ln>
                          <a:noFill/>
                        </a:ln>
                        <a:solidFill>
                          <a:schemeClr val="tx1"/>
                        </a:solidFill>
                        <a:effectLst/>
                        <a:latin typeface="+mn-ea"/>
                        <a:ea typeface="+mn-ea"/>
                      </a:endParaRPr>
                    </a:p>
                  </a:txBody>
                  <a:tcPr marL="50292" marR="50292" marT="25146" marB="25146" anchor="ctr" horzOverflow="overflow"/>
                </a:tc>
              </a:tr>
              <a:tr h="1142732">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ctr" latinLnBrk="0" hangingPunct="1">
                        <a:lnSpc>
                          <a:spcPct val="150000"/>
                        </a:lnSpc>
                        <a:spcBef>
                          <a:spcPct val="0"/>
                        </a:spcBef>
                        <a:spcAft>
                          <a:spcPct val="0"/>
                        </a:spcAft>
                        <a:buClrTx/>
                        <a:buSzTx/>
                        <a:buFontTx/>
                        <a:buNone/>
                        <a:tabLst/>
                      </a:pPr>
                      <a:r>
                        <a:rPr kumimoji="0" lang="zh-CN" altLang="en-US" sz="1800" u="none" strike="noStrike" cap="none" normalizeH="0" baseline="0" dirty="0" smtClean="0">
                          <a:ln>
                            <a:noFill/>
                          </a:ln>
                          <a:effectLst/>
                        </a:rPr>
                        <a:t>流程调度</a:t>
                      </a:r>
                      <a:r>
                        <a:rPr kumimoji="0" lang="en-US" altLang="zh-CN" sz="1800" u="none" strike="noStrike" cap="none" normalizeH="0" baseline="0" dirty="0" smtClean="0">
                          <a:ln>
                            <a:noFill/>
                          </a:ln>
                          <a:effectLst/>
                        </a:rPr>
                        <a:t>&amp;ETL </a:t>
                      </a:r>
                      <a:r>
                        <a:rPr kumimoji="0" lang="zh-CN" altLang="en-US" sz="1800" u="none" strike="noStrike" cap="none" normalizeH="0" baseline="0" dirty="0" smtClean="0">
                          <a:ln>
                            <a:noFill/>
                          </a:ln>
                          <a:effectLst/>
                        </a:rPr>
                        <a:t>平台</a:t>
                      </a:r>
                      <a:endParaRPr kumimoji="0" lang="zh-CN" altLang="en-US" sz="1800" b="0" i="0" u="none" strike="noStrike" cap="none" normalizeH="0" baseline="0" dirty="0" smtClean="0">
                        <a:ln>
                          <a:noFill/>
                        </a:ln>
                        <a:solidFill>
                          <a:schemeClr val="tx1"/>
                        </a:solidFill>
                        <a:effectLst/>
                        <a:latin typeface="+mn-ea"/>
                        <a:ea typeface="+mn-ea"/>
                      </a:endParaRPr>
                    </a:p>
                  </a:txBody>
                  <a:tcPr marL="50292" marR="50292" marT="25146" marB="25146" anchor="ctr" horzOverflow="overflow"/>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cap="none" normalizeH="0" baseline="0" dirty="0" err="1" smtClean="0">
                          <a:ln>
                            <a:noFill/>
                          </a:ln>
                          <a:solidFill>
                            <a:schemeClr val="tx1"/>
                          </a:solidFill>
                          <a:effectLst/>
                          <a:latin typeface="+mn-ea"/>
                          <a:ea typeface="+mn-ea"/>
                        </a:rPr>
                        <a:t>TaskAutomation</a:t>
                      </a:r>
                      <a:endParaRPr kumimoji="0" lang="en-US" altLang="zh-CN" sz="1600" b="0" i="0" u="none" strike="noStrike" cap="none" normalizeH="0" baseline="0" dirty="0" smtClean="0">
                        <a:ln>
                          <a:noFill/>
                        </a:ln>
                        <a:solidFill>
                          <a:schemeClr val="tx1"/>
                        </a:solidFill>
                        <a:effectLst/>
                        <a:latin typeface="+mn-ea"/>
                        <a:ea typeface="+mn-ea"/>
                      </a:endParaRPr>
                    </a:p>
                    <a:p>
                      <a:pPr marL="0" marR="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cap="none" normalizeH="0" baseline="0" dirty="0" smtClean="0">
                          <a:ln>
                            <a:noFill/>
                          </a:ln>
                          <a:solidFill>
                            <a:schemeClr val="tx1"/>
                          </a:solidFill>
                          <a:effectLst/>
                          <a:latin typeface="+mn-ea"/>
                          <a:ea typeface="+mn-ea"/>
                        </a:rPr>
                        <a:t>MySQL Client</a:t>
                      </a:r>
                    </a:p>
                    <a:p>
                      <a:pPr marL="0" marR="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cap="none" normalizeH="0" baseline="0" dirty="0" smtClean="0">
                          <a:ln>
                            <a:noFill/>
                          </a:ln>
                          <a:solidFill>
                            <a:schemeClr val="tx1"/>
                          </a:solidFill>
                          <a:effectLst/>
                          <a:latin typeface="+mn-ea"/>
                          <a:ea typeface="+mn-ea"/>
                        </a:rPr>
                        <a:t>Perl Runtime &amp; MySQL DBD</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u="none" strike="noStrike" cap="none" normalizeH="0" baseline="0" dirty="0" smtClean="0">
                          <a:ln>
                            <a:noFill/>
                          </a:ln>
                          <a:effectLst/>
                        </a:rPr>
                        <a:t>Centos 6.3</a:t>
                      </a:r>
                      <a:endParaRPr kumimoji="0" lang="en-US" altLang="zh-CN" sz="1400" b="0" i="0" u="none" strike="noStrike" cap="none" normalizeH="0" baseline="0" dirty="0" smtClean="0">
                        <a:ln>
                          <a:noFill/>
                        </a:ln>
                        <a:solidFill>
                          <a:schemeClr val="tx1"/>
                        </a:solidFill>
                        <a:effectLst/>
                        <a:latin typeface="+mn-ea"/>
                        <a:ea typeface="+mn-ea"/>
                      </a:endParaRPr>
                    </a:p>
                  </a:txBody>
                  <a:tcPr marL="50292" marR="50292" marT="25146" marB="25146" anchor="ctr" horzOverflow="overflow"/>
                </a:tc>
              </a:tr>
            </a:tbl>
          </a:graphicData>
        </a:graphic>
      </p:graphicFrame>
      <p:graphicFrame>
        <p:nvGraphicFramePr>
          <p:cNvPr id="5" name="Table 3"/>
          <p:cNvGraphicFramePr>
            <a:graphicFrameLocks noGrp="1"/>
          </p:cNvGraphicFramePr>
          <p:nvPr>
            <p:extLst>
              <p:ext uri="{D42A27DB-BD31-4B8C-83A1-F6EECF244321}">
                <p14:modId xmlns="" xmlns:p14="http://schemas.microsoft.com/office/powerpoint/2010/main" val="3812620775"/>
              </p:ext>
            </p:extLst>
          </p:nvPr>
        </p:nvGraphicFramePr>
        <p:xfrm>
          <a:off x="5615384" y="1223163"/>
          <a:ext cx="5762640" cy="4750609"/>
        </p:xfrm>
        <a:graphic>
          <a:graphicData uri="http://schemas.openxmlformats.org/drawingml/2006/table">
            <a:tbl>
              <a:tblPr firstRow="1" bandRow="1">
                <a:tableStyleId>{72833802-FEF1-4C79-8D5D-14CF1EAF98D9}</a:tableStyleId>
              </a:tblPr>
              <a:tblGrid>
                <a:gridCol w="2095505"/>
                <a:gridCol w="3667135"/>
              </a:tblGrid>
              <a:tr h="358870">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rPr>
                        <a:t>类型</a:t>
                      </a:r>
                      <a:endParaRPr kumimoji="0" lang="zh-CN" altLang="en-US" sz="4800" b="0" i="0" u="none" strike="noStrike" cap="none" normalizeH="0" baseline="0" dirty="0" smtClean="0">
                        <a:ln>
                          <a:noFill/>
                        </a:ln>
                        <a:solidFill>
                          <a:schemeClr val="bg1"/>
                        </a:solidFill>
                        <a:effectLst/>
                        <a:latin typeface="+mn-ea"/>
                        <a:ea typeface="+mn-ea"/>
                      </a:endParaRPr>
                    </a:p>
                  </a:txBody>
                  <a:tcPr marL="50292" marR="50292" marT="25146" marB="25146" anchor="ctr" horzOverflow="overflow"/>
                </a:tc>
                <a:tc>
                  <a:txBody>
                    <a:bodyPr/>
                    <a:lstStyle>
                      <a:lvl1pPr marL="0" algn="l" defTabSz="914400" rtl="0" eaLnBrk="1" latinLnBrk="0" hangingPunct="1">
                        <a:defRPr sz="1800" b="1" kern="1200">
                          <a:solidFill>
                            <a:schemeClr val="lt1"/>
                          </a:solidFill>
                          <a:latin typeface="Verdana"/>
                        </a:defRPr>
                      </a:lvl1pPr>
                      <a:lvl2pPr marL="457200" algn="l" defTabSz="914400" rtl="0" eaLnBrk="1" latinLnBrk="0" hangingPunct="1">
                        <a:defRPr sz="1800" b="1" kern="1200">
                          <a:solidFill>
                            <a:schemeClr val="lt1"/>
                          </a:solidFill>
                          <a:latin typeface="Verdana"/>
                        </a:defRPr>
                      </a:lvl2pPr>
                      <a:lvl3pPr marL="914400" algn="l" defTabSz="914400" rtl="0" eaLnBrk="1" latinLnBrk="0" hangingPunct="1">
                        <a:defRPr sz="1800" b="1" kern="1200">
                          <a:solidFill>
                            <a:schemeClr val="lt1"/>
                          </a:solidFill>
                          <a:latin typeface="Verdana"/>
                        </a:defRPr>
                      </a:lvl3pPr>
                      <a:lvl4pPr marL="1371600" algn="l" defTabSz="914400" rtl="0" eaLnBrk="1" latinLnBrk="0" hangingPunct="1">
                        <a:defRPr sz="1800" b="1" kern="1200">
                          <a:solidFill>
                            <a:schemeClr val="lt1"/>
                          </a:solidFill>
                          <a:latin typeface="Verdana"/>
                        </a:defRPr>
                      </a:lvl4pPr>
                      <a:lvl5pPr marL="1828800" algn="l" defTabSz="914400" rtl="0" eaLnBrk="1" latinLnBrk="0" hangingPunct="1">
                        <a:defRPr sz="1800" b="1" kern="1200">
                          <a:solidFill>
                            <a:schemeClr val="lt1"/>
                          </a:solidFill>
                          <a:latin typeface="Verdana"/>
                        </a:defRPr>
                      </a:lvl5pPr>
                      <a:lvl6pPr marL="2286000" algn="l" defTabSz="914400" rtl="0" eaLnBrk="1" latinLnBrk="0" hangingPunct="1">
                        <a:defRPr sz="1800" b="1" kern="1200">
                          <a:solidFill>
                            <a:schemeClr val="lt1"/>
                          </a:solidFill>
                          <a:latin typeface="Verdana"/>
                        </a:defRPr>
                      </a:lvl6pPr>
                      <a:lvl7pPr marL="2743200" algn="l" defTabSz="914400" rtl="0" eaLnBrk="1" latinLnBrk="0" hangingPunct="1">
                        <a:defRPr sz="1800" b="1" kern="1200">
                          <a:solidFill>
                            <a:schemeClr val="lt1"/>
                          </a:solidFill>
                          <a:latin typeface="Verdana"/>
                        </a:defRPr>
                      </a:lvl7pPr>
                      <a:lvl8pPr marL="3200400" algn="l" defTabSz="914400" rtl="0" eaLnBrk="1" latinLnBrk="0" hangingPunct="1">
                        <a:defRPr sz="1800" b="1" kern="1200">
                          <a:solidFill>
                            <a:schemeClr val="lt1"/>
                          </a:solidFill>
                          <a:latin typeface="Verdana"/>
                        </a:defRPr>
                      </a:lvl8pPr>
                      <a:lvl9pPr marL="3657600" algn="l" defTabSz="914400" rtl="0" eaLnBrk="1" latinLnBrk="0" hangingPunct="1">
                        <a:defRPr sz="1800" b="1" kern="1200">
                          <a:solidFill>
                            <a:schemeClr val="lt1"/>
                          </a:solidFill>
                          <a:latin typeface="Verdana"/>
                        </a:defRPr>
                      </a:lvl9pPr>
                    </a:lstStyle>
                    <a:p>
                      <a:pPr marL="0" marR="0" lvl="0" indent="0" algn="ctr" defTabSz="914400" rtl="0" eaLnBrk="1" fontAlgn="ctr" latinLnBrk="0" hangingPunct="1">
                        <a:lnSpc>
                          <a:spcPct val="100000"/>
                        </a:lnSpc>
                        <a:spcBef>
                          <a:spcPct val="0"/>
                        </a:spcBef>
                        <a:spcAft>
                          <a:spcPct val="0"/>
                        </a:spcAft>
                        <a:buClrTx/>
                        <a:buSzTx/>
                        <a:buFontTx/>
                        <a:buNone/>
                        <a:tabLst/>
                      </a:pPr>
                      <a:r>
                        <a:rPr kumimoji="0" lang="zh-CN" altLang="en-US" sz="2000" u="none" strike="noStrike" cap="none" normalizeH="0" baseline="0" dirty="0" smtClean="0">
                          <a:ln>
                            <a:noFill/>
                          </a:ln>
                          <a:effectLst/>
                        </a:rPr>
                        <a:t>软件清单</a:t>
                      </a:r>
                      <a:endParaRPr kumimoji="0" lang="zh-CN" altLang="en-US" sz="2000" b="0" i="0" u="none" strike="noStrike" cap="none" normalizeH="0" baseline="0" dirty="0" smtClean="0">
                        <a:ln>
                          <a:noFill/>
                        </a:ln>
                        <a:solidFill>
                          <a:schemeClr val="bg1"/>
                        </a:solidFill>
                        <a:effectLst/>
                        <a:latin typeface="+mn-ea"/>
                        <a:ea typeface="+mn-ea"/>
                      </a:endParaRPr>
                    </a:p>
                  </a:txBody>
                  <a:tcPr marL="50292" marR="50292" marT="25146" marB="25146" anchor="ctr" horzOverflow="overflow"/>
                </a:tc>
              </a:tr>
              <a:tr h="882545">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ctr" latinLnBrk="0" hangingPunct="1">
                        <a:lnSpc>
                          <a:spcPct val="15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n-ea"/>
                          <a:ea typeface="+mn-ea"/>
                        </a:rPr>
                        <a:t>管理分析平台</a:t>
                      </a:r>
                      <a:r>
                        <a:rPr lang="zh-CN" altLang="en-US" sz="1800" b="0" dirty="0" smtClean="0">
                          <a:latin typeface="微软雅黑" pitchFamily="34" charset="-122"/>
                          <a:ea typeface="微软雅黑" pitchFamily="34" charset="-122"/>
                        </a:rPr>
                        <a:t>数据集市服务器</a:t>
                      </a:r>
                      <a:endParaRPr kumimoji="0" lang="en-US" altLang="zh-CN" sz="1800" b="0" i="0" u="none" strike="noStrike" cap="none" normalizeH="0" baseline="0" dirty="0" smtClean="0">
                        <a:ln>
                          <a:noFill/>
                        </a:ln>
                        <a:solidFill>
                          <a:schemeClr val="tx1"/>
                        </a:solidFill>
                        <a:effectLst/>
                        <a:latin typeface="+mn-ea"/>
                        <a:ea typeface="+mn-ea"/>
                      </a:endParaRPr>
                    </a:p>
                  </a:txBody>
                  <a:tcPr marL="50292" marR="50292" marT="25146" marB="25146" anchor="ctr" horzOverflow="overflow"/>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ctr" latinLnBrk="0" hangingPunct="1">
                        <a:lnSpc>
                          <a:spcPct val="150000"/>
                        </a:lnSpc>
                        <a:spcBef>
                          <a:spcPct val="0"/>
                        </a:spcBef>
                        <a:spcAft>
                          <a:spcPct val="0"/>
                        </a:spcAft>
                        <a:buClrTx/>
                        <a:buSzTx/>
                        <a:buFontTx/>
                        <a:buNone/>
                        <a:tabLst/>
                        <a:defRPr/>
                      </a:pPr>
                      <a:r>
                        <a:rPr kumimoji="0" lang="zh-CN" altLang="en-US" sz="1600" u="none" strike="noStrike" cap="none" normalizeH="0" baseline="0" dirty="0" smtClean="0">
                          <a:ln>
                            <a:noFill/>
                          </a:ln>
                          <a:effectLst/>
                        </a:rPr>
                        <a:t>？</a:t>
                      </a:r>
                      <a:endParaRPr kumimoji="0" lang="en-US" altLang="zh-CN" sz="1600" u="none" strike="noStrike" cap="none" normalizeH="0" baseline="0" dirty="0" smtClean="0">
                        <a:ln>
                          <a:noFill/>
                        </a:ln>
                        <a:effectLst/>
                      </a:endParaRPr>
                    </a:p>
                    <a:p>
                      <a:pPr marL="0" marR="0" lvl="0" indent="0" algn="l" defTabSz="914400" rtl="0" eaLnBrk="1" fontAlgn="ctr" latinLnBrk="0" hangingPunct="1">
                        <a:lnSpc>
                          <a:spcPct val="150000"/>
                        </a:lnSpc>
                        <a:spcBef>
                          <a:spcPct val="0"/>
                        </a:spcBef>
                        <a:spcAft>
                          <a:spcPct val="0"/>
                        </a:spcAft>
                        <a:buClrTx/>
                        <a:buSzTx/>
                        <a:buFontTx/>
                        <a:buNone/>
                        <a:tabLst/>
                        <a:defRPr/>
                      </a:pPr>
                      <a:r>
                        <a:rPr kumimoji="0" lang="en-US" altLang="zh-CN" sz="1600" u="none" strike="noStrike" cap="none" normalizeH="0" baseline="0" dirty="0" smtClean="0">
                          <a:ln>
                            <a:noFill/>
                          </a:ln>
                          <a:effectLst/>
                        </a:rPr>
                        <a:t>Centos 6.3</a:t>
                      </a:r>
                    </a:p>
                  </a:txBody>
                  <a:tcPr marL="50292" marR="50292" marT="25146" marB="25146" anchor="ctr" horzOverflow="overflow"/>
                </a:tc>
              </a:tr>
              <a:tr h="882545">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ctr" latinLnBrk="0" hangingPunct="1">
                        <a:lnSpc>
                          <a:spcPct val="15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n-ea"/>
                          <a:ea typeface="+mn-ea"/>
                        </a:rPr>
                        <a:t>实时分析平台</a:t>
                      </a:r>
                      <a:r>
                        <a:rPr lang="zh-CN" altLang="en-US" sz="1800" b="0" kern="1200" dirty="0" smtClean="0">
                          <a:solidFill>
                            <a:schemeClr val="tx1"/>
                          </a:solidFill>
                          <a:latin typeface="微软雅黑" pitchFamily="34" charset="-122"/>
                          <a:ea typeface="微软雅黑" pitchFamily="34" charset="-122"/>
                          <a:cs typeface="+mn-cs"/>
                        </a:rPr>
                        <a:t>内存数据库服务器</a:t>
                      </a:r>
                      <a:endParaRPr kumimoji="0" lang="en-US" altLang="zh-CN" sz="1800" b="0" i="0" u="none" strike="noStrike" cap="none" normalizeH="0" baseline="0" dirty="0" smtClean="0">
                        <a:ln>
                          <a:noFill/>
                        </a:ln>
                        <a:solidFill>
                          <a:schemeClr val="tx1"/>
                        </a:solidFill>
                        <a:effectLst/>
                        <a:latin typeface="+mn-ea"/>
                        <a:ea typeface="+mn-ea"/>
                      </a:endParaRPr>
                    </a:p>
                  </a:txBody>
                  <a:tcPr marL="50292" marR="50292" marT="25146" marB="25146" anchor="ctr" horzOverflow="overflow"/>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ctr" latinLnBrk="0" hangingPunct="1">
                        <a:lnSpc>
                          <a:spcPct val="150000"/>
                        </a:lnSpc>
                        <a:spcBef>
                          <a:spcPct val="0"/>
                        </a:spcBef>
                        <a:spcAft>
                          <a:spcPct val="0"/>
                        </a:spcAft>
                        <a:buClrTx/>
                        <a:buSzTx/>
                        <a:buFontTx/>
                        <a:buNone/>
                        <a:tabLst/>
                        <a:defRPr/>
                      </a:pPr>
                      <a:r>
                        <a:rPr lang="en-US" altLang="zh-CN" sz="1600" dirty="0" smtClean="0"/>
                        <a:t>SAP Hana Enterprise 1.0</a:t>
                      </a:r>
                    </a:p>
                    <a:p>
                      <a:pPr marL="0" marR="0" lvl="0" indent="0" algn="l" defTabSz="914400" rtl="0" eaLnBrk="1" fontAlgn="ctr" latinLnBrk="0" hangingPunct="1">
                        <a:lnSpc>
                          <a:spcPct val="150000"/>
                        </a:lnSpc>
                        <a:spcBef>
                          <a:spcPct val="0"/>
                        </a:spcBef>
                        <a:spcAft>
                          <a:spcPct val="0"/>
                        </a:spcAft>
                        <a:buClrTx/>
                        <a:buSzTx/>
                        <a:buFontTx/>
                        <a:buNone/>
                        <a:tabLst/>
                        <a:defRPr/>
                      </a:pPr>
                      <a:r>
                        <a:rPr kumimoji="0" lang="en-US" altLang="zh-CN" sz="1800" u="none" strike="noStrike" cap="none" normalizeH="0" baseline="0" dirty="0" smtClean="0">
                          <a:ln>
                            <a:noFill/>
                          </a:ln>
                          <a:effectLst/>
                        </a:rPr>
                        <a:t>Centos 6.3</a:t>
                      </a:r>
                      <a:endParaRPr kumimoji="0" lang="en-US" altLang="zh-CN" sz="1600" b="0" i="0" u="none" strike="noStrike" cap="none" normalizeH="0" baseline="0" dirty="0" smtClean="0">
                        <a:ln>
                          <a:noFill/>
                        </a:ln>
                        <a:solidFill>
                          <a:schemeClr val="tx1"/>
                        </a:solidFill>
                        <a:effectLst/>
                        <a:latin typeface="+mn-ea"/>
                        <a:ea typeface="+mn-ea"/>
                      </a:endParaRPr>
                    </a:p>
                  </a:txBody>
                  <a:tcPr marL="50292" marR="50292" marT="25146" marB="25146" anchor="ctr" horzOverflow="overflow"/>
                </a:tc>
              </a:tr>
              <a:tr h="1485923">
                <a:tc>
                  <a:txBody>
                    <a:bodyPr/>
                    <a:lstStyle/>
                    <a:p>
                      <a:pPr marL="0" marR="0" lvl="0" indent="0" algn="l" defTabSz="914400" rtl="0" eaLnBrk="1" fontAlgn="ctr" latinLnBrk="0" hangingPunct="1">
                        <a:lnSpc>
                          <a:spcPct val="150000"/>
                        </a:lnSpc>
                        <a:spcBef>
                          <a:spcPct val="0"/>
                        </a:spcBef>
                        <a:spcAft>
                          <a:spcPct val="0"/>
                        </a:spcAft>
                        <a:buClrTx/>
                        <a:buSzTx/>
                        <a:buFontTx/>
                        <a:buNone/>
                        <a:tabLst/>
                      </a:pPr>
                      <a:r>
                        <a:rPr kumimoji="0" lang="zh-CN" altLang="en-US" sz="1800" b="0" i="0" u="none" strike="noStrike" cap="none" normalizeH="0" baseline="0" dirty="0" smtClean="0">
                          <a:ln>
                            <a:noFill/>
                          </a:ln>
                          <a:solidFill>
                            <a:schemeClr val="tx1"/>
                          </a:solidFill>
                          <a:effectLst/>
                          <a:latin typeface="+mn-ea"/>
                          <a:ea typeface="+mn-ea"/>
                        </a:rPr>
                        <a:t>管理分析</a:t>
                      </a:r>
                      <a:r>
                        <a:rPr kumimoji="0" lang="en-US" altLang="zh-CN" sz="1800" b="0" i="0" u="none" strike="noStrike" cap="none" normalizeH="0" baseline="0" dirty="0" smtClean="0">
                          <a:ln>
                            <a:noFill/>
                          </a:ln>
                          <a:solidFill>
                            <a:schemeClr val="tx1"/>
                          </a:solidFill>
                          <a:effectLst/>
                          <a:latin typeface="+mn-ea"/>
                          <a:ea typeface="+mn-ea"/>
                        </a:rPr>
                        <a:t>&amp;</a:t>
                      </a:r>
                      <a:r>
                        <a:rPr kumimoji="0" lang="zh-CN" altLang="en-US" sz="1800" b="0" i="0" u="none" strike="noStrike" cap="none" normalizeH="0" baseline="0" dirty="0" smtClean="0">
                          <a:ln>
                            <a:noFill/>
                          </a:ln>
                          <a:solidFill>
                            <a:schemeClr val="tx1"/>
                          </a:solidFill>
                          <a:effectLst/>
                          <a:latin typeface="+mn-ea"/>
                          <a:ea typeface="+mn-ea"/>
                        </a:rPr>
                        <a:t>实时分析平台</a:t>
                      </a:r>
                      <a:r>
                        <a:rPr lang="en-US" altLang="zh-CN" sz="1800" b="0" kern="1200" dirty="0" smtClean="0">
                          <a:solidFill>
                            <a:schemeClr val="tx1"/>
                          </a:solidFill>
                          <a:latin typeface="微软雅黑" pitchFamily="34" charset="-122"/>
                          <a:ea typeface="微软雅黑" pitchFamily="34" charset="-122"/>
                          <a:cs typeface="+mn-cs"/>
                        </a:rPr>
                        <a:t>BI </a:t>
                      </a:r>
                      <a:r>
                        <a:rPr lang="zh-CN" altLang="en-US" sz="1800" b="0" kern="1200" dirty="0" smtClean="0">
                          <a:solidFill>
                            <a:schemeClr val="tx1"/>
                          </a:solidFill>
                          <a:latin typeface="微软雅黑" pitchFamily="34" charset="-122"/>
                          <a:ea typeface="微软雅黑" pitchFamily="34" charset="-122"/>
                          <a:cs typeface="+mn-cs"/>
                        </a:rPr>
                        <a:t>应用服务器</a:t>
                      </a:r>
                      <a:endParaRPr kumimoji="0" lang="zh-CN" altLang="en-US" sz="1800" b="0" i="0" u="none" strike="noStrike" cap="none" normalizeH="0" baseline="0" dirty="0" smtClean="0">
                        <a:ln>
                          <a:noFill/>
                        </a:ln>
                        <a:solidFill>
                          <a:schemeClr val="tx1"/>
                        </a:solidFill>
                        <a:effectLst/>
                        <a:latin typeface="+mn-ea"/>
                        <a:ea typeface="+mn-ea"/>
                      </a:endParaRPr>
                    </a:p>
                  </a:txBody>
                  <a:tcPr marL="50292" marR="50292" marT="25146" marB="25146" anchor="ctr" horzOverflow="overflow"/>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cap="none" normalizeH="0" baseline="0" dirty="0" smtClean="0">
                          <a:ln>
                            <a:noFill/>
                          </a:ln>
                          <a:solidFill>
                            <a:schemeClr val="tx1"/>
                          </a:solidFill>
                          <a:effectLst/>
                          <a:latin typeface="+mn-ea"/>
                          <a:ea typeface="+mn-ea"/>
                        </a:rPr>
                        <a:t>MicroStrategy 9.3</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cap="none" normalizeH="0" baseline="0" dirty="0" smtClean="0">
                          <a:ln>
                            <a:noFill/>
                          </a:ln>
                          <a:solidFill>
                            <a:schemeClr val="tx1"/>
                          </a:solidFill>
                          <a:effectLst/>
                          <a:latin typeface="+mn-ea"/>
                          <a:ea typeface="+mn-ea"/>
                        </a:rPr>
                        <a:t>Hana Client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b="0" i="0" u="none" strike="noStrike" cap="none" normalizeH="0" baseline="0" dirty="0" smtClean="0">
                          <a:ln>
                            <a:noFill/>
                          </a:ln>
                          <a:solidFill>
                            <a:schemeClr val="tx1"/>
                          </a:solidFill>
                          <a:effectLst/>
                          <a:latin typeface="+mn-ea"/>
                          <a:ea typeface="+mn-ea"/>
                        </a:rPr>
                        <a:t>DB Client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u="none" strike="noStrike" cap="none" normalizeH="0" baseline="0" dirty="0" smtClean="0">
                          <a:ln>
                            <a:noFill/>
                          </a:ln>
                          <a:effectLst/>
                        </a:rPr>
                        <a:t>Centos 6.3</a:t>
                      </a:r>
                      <a:endParaRPr kumimoji="0" lang="en-US" altLang="zh-CN" sz="1400" b="0" i="0" u="none" strike="noStrike" cap="none" normalizeH="0" baseline="0" dirty="0" smtClean="0">
                        <a:ln>
                          <a:noFill/>
                        </a:ln>
                        <a:solidFill>
                          <a:schemeClr val="tx1"/>
                        </a:solidFill>
                        <a:effectLst/>
                        <a:latin typeface="+mn-ea"/>
                        <a:ea typeface="+mn-ea"/>
                      </a:endParaRPr>
                    </a:p>
                  </a:txBody>
                  <a:tcPr marL="50292" marR="50292" marT="25146" marB="25146" anchor="ctr" horzOverflow="overflow"/>
                </a:tc>
              </a:tr>
              <a:tr h="1113317">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ctr" latinLnBrk="0" hangingPunct="1">
                        <a:lnSpc>
                          <a:spcPct val="150000"/>
                        </a:lnSpc>
                        <a:spcBef>
                          <a:spcPct val="0"/>
                        </a:spcBef>
                        <a:spcAft>
                          <a:spcPct val="0"/>
                        </a:spcAft>
                        <a:buClrTx/>
                        <a:buSzTx/>
                        <a:buFontTx/>
                        <a:buNone/>
                        <a:tabLst/>
                        <a:defRPr/>
                      </a:pPr>
                      <a:r>
                        <a:rPr kumimoji="0" lang="zh-CN" altLang="en-US" sz="1800" b="0" i="0" u="none" strike="noStrike" cap="none" normalizeH="0" baseline="0" dirty="0" smtClean="0">
                          <a:ln>
                            <a:noFill/>
                          </a:ln>
                          <a:solidFill>
                            <a:schemeClr val="tx1"/>
                          </a:solidFill>
                          <a:effectLst/>
                          <a:latin typeface="+mn-ea"/>
                          <a:ea typeface="+mn-ea"/>
                        </a:rPr>
                        <a:t>管理分析</a:t>
                      </a:r>
                      <a:r>
                        <a:rPr kumimoji="0" lang="en-US" altLang="zh-CN" sz="1800" b="0" i="0" u="none" strike="noStrike" cap="none" normalizeH="0" baseline="0" dirty="0" smtClean="0">
                          <a:ln>
                            <a:noFill/>
                          </a:ln>
                          <a:solidFill>
                            <a:schemeClr val="tx1"/>
                          </a:solidFill>
                          <a:effectLst/>
                          <a:latin typeface="+mn-ea"/>
                          <a:ea typeface="+mn-ea"/>
                        </a:rPr>
                        <a:t>&amp;</a:t>
                      </a:r>
                      <a:r>
                        <a:rPr kumimoji="0" lang="zh-CN" altLang="en-US" sz="1800" b="0" i="0" u="none" strike="noStrike" cap="none" normalizeH="0" baseline="0" dirty="0" smtClean="0">
                          <a:ln>
                            <a:noFill/>
                          </a:ln>
                          <a:solidFill>
                            <a:schemeClr val="tx1"/>
                          </a:solidFill>
                          <a:effectLst/>
                          <a:latin typeface="+mn-ea"/>
                          <a:ea typeface="+mn-ea"/>
                        </a:rPr>
                        <a:t>实时分析平台</a:t>
                      </a:r>
                      <a:r>
                        <a:rPr lang="en-US" altLang="zh-CN" sz="1800" b="0" kern="1200" dirty="0" smtClean="0">
                          <a:solidFill>
                            <a:schemeClr val="tx1"/>
                          </a:solidFill>
                          <a:latin typeface="微软雅黑" pitchFamily="34" charset="-122"/>
                          <a:ea typeface="微软雅黑" pitchFamily="34" charset="-122"/>
                          <a:cs typeface="+mn-cs"/>
                        </a:rPr>
                        <a:t>WEB </a:t>
                      </a:r>
                      <a:r>
                        <a:rPr lang="zh-CN" altLang="en-US" sz="1800" b="0" kern="1200" dirty="0" smtClean="0">
                          <a:solidFill>
                            <a:schemeClr val="tx1"/>
                          </a:solidFill>
                          <a:latin typeface="微软雅黑" pitchFamily="34" charset="-122"/>
                          <a:ea typeface="微软雅黑" pitchFamily="34" charset="-122"/>
                          <a:cs typeface="+mn-cs"/>
                        </a:rPr>
                        <a:t>服务器</a:t>
                      </a:r>
                    </a:p>
                  </a:txBody>
                  <a:tcPr marL="50292" marR="50292" marT="25146" marB="25146" anchor="ctr" horzOverflow="overflow"/>
                </a:tc>
                <a:tc>
                  <a:txBody>
                    <a:bodyPr/>
                    <a:lstStyle>
                      <a:lvl1pPr marL="0" algn="l" defTabSz="914400" rtl="0" eaLnBrk="1" latinLnBrk="0" hangingPunct="1">
                        <a:defRPr sz="1800" kern="1200">
                          <a:solidFill>
                            <a:schemeClr val="dk1"/>
                          </a:solidFill>
                          <a:latin typeface="Verdana"/>
                        </a:defRPr>
                      </a:lvl1pPr>
                      <a:lvl2pPr marL="457200" algn="l" defTabSz="914400" rtl="0" eaLnBrk="1" latinLnBrk="0" hangingPunct="1">
                        <a:defRPr sz="1800" kern="1200">
                          <a:solidFill>
                            <a:schemeClr val="dk1"/>
                          </a:solidFill>
                          <a:latin typeface="Verdana"/>
                        </a:defRPr>
                      </a:lvl2pPr>
                      <a:lvl3pPr marL="914400" algn="l" defTabSz="914400" rtl="0" eaLnBrk="1" latinLnBrk="0" hangingPunct="1">
                        <a:defRPr sz="1800" kern="1200">
                          <a:solidFill>
                            <a:schemeClr val="dk1"/>
                          </a:solidFill>
                          <a:latin typeface="Verdana"/>
                        </a:defRPr>
                      </a:lvl3pPr>
                      <a:lvl4pPr marL="1371600" algn="l" defTabSz="914400" rtl="0" eaLnBrk="1" latinLnBrk="0" hangingPunct="1">
                        <a:defRPr sz="1800" kern="1200">
                          <a:solidFill>
                            <a:schemeClr val="dk1"/>
                          </a:solidFill>
                          <a:latin typeface="Verdana"/>
                        </a:defRPr>
                      </a:lvl4pPr>
                      <a:lvl5pPr marL="1828800" algn="l" defTabSz="914400" rtl="0" eaLnBrk="1" latinLnBrk="0" hangingPunct="1">
                        <a:defRPr sz="1800" kern="1200">
                          <a:solidFill>
                            <a:schemeClr val="dk1"/>
                          </a:solidFill>
                          <a:latin typeface="Verdana"/>
                        </a:defRPr>
                      </a:lvl5pPr>
                      <a:lvl6pPr marL="2286000" algn="l" defTabSz="914400" rtl="0" eaLnBrk="1" latinLnBrk="0" hangingPunct="1">
                        <a:defRPr sz="1800" kern="1200">
                          <a:solidFill>
                            <a:schemeClr val="dk1"/>
                          </a:solidFill>
                          <a:latin typeface="Verdana"/>
                        </a:defRPr>
                      </a:lvl6pPr>
                      <a:lvl7pPr marL="2743200" algn="l" defTabSz="914400" rtl="0" eaLnBrk="1" latinLnBrk="0" hangingPunct="1">
                        <a:defRPr sz="1800" kern="1200">
                          <a:solidFill>
                            <a:schemeClr val="dk1"/>
                          </a:solidFill>
                          <a:latin typeface="Verdana"/>
                        </a:defRPr>
                      </a:lvl7pPr>
                      <a:lvl8pPr marL="3200400" algn="l" defTabSz="914400" rtl="0" eaLnBrk="1" latinLnBrk="0" hangingPunct="1">
                        <a:defRPr sz="1800" kern="1200">
                          <a:solidFill>
                            <a:schemeClr val="dk1"/>
                          </a:solidFill>
                          <a:latin typeface="Verdana"/>
                        </a:defRPr>
                      </a:lvl8pPr>
                      <a:lvl9pPr marL="3657600" algn="l" defTabSz="914400" rtl="0" eaLnBrk="1" latinLnBrk="0" hangingPunct="1">
                        <a:defRPr sz="1800" kern="1200">
                          <a:solidFill>
                            <a:schemeClr val="dk1"/>
                          </a:solidFill>
                          <a:latin typeface="Verdana"/>
                        </a:defRPr>
                      </a:lvl9p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u="none" strike="noStrike" cap="none" normalizeH="0" baseline="0" dirty="0" smtClean="0">
                          <a:ln>
                            <a:noFill/>
                          </a:ln>
                          <a:effectLst/>
                        </a:rPr>
                        <a:t>Tomcat 7.0</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600" u="none" strike="noStrike" cap="none" normalizeH="0" baseline="0" dirty="0" smtClean="0">
                          <a:ln>
                            <a:noFill/>
                          </a:ln>
                          <a:effectLst/>
                        </a:rPr>
                        <a:t>Centos 6.3</a:t>
                      </a:r>
                      <a:endParaRPr kumimoji="0" lang="en-US" altLang="zh-CN" sz="1400" b="0" i="0" u="none" strike="noStrike" cap="none" normalizeH="0" baseline="0" dirty="0" smtClean="0">
                        <a:ln>
                          <a:noFill/>
                        </a:ln>
                        <a:solidFill>
                          <a:schemeClr val="tx1"/>
                        </a:solidFill>
                        <a:effectLst/>
                        <a:latin typeface="+mn-ea"/>
                        <a:ea typeface="+mn-ea"/>
                      </a:endParaRPr>
                    </a:p>
                  </a:txBody>
                  <a:tcPr marL="50292" marR="50292" marT="25146" marB="25146" anchor="ctr" horzOverflow="overflow"/>
                </a:tc>
              </a:tr>
            </a:tbl>
          </a:graphicData>
        </a:graphic>
      </p:graphicFrame>
    </p:spTree>
    <p:extLst>
      <p:ext uri="{BB962C8B-B14F-4D97-AF65-F5344CB8AC3E}">
        <p14:creationId xmlns="" xmlns:p14="http://schemas.microsoft.com/office/powerpoint/2010/main" val="421054270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议程</a:t>
            </a:r>
            <a:endParaRPr lang="zh-CN" altLang="en-US" dirty="0"/>
          </a:p>
        </p:txBody>
      </p:sp>
      <p:sp>
        <p:nvSpPr>
          <p:cNvPr id="18" name="Rectangle 5"/>
          <p:cNvSpPr>
            <a:spLocks noChangeArrowheads="1"/>
          </p:cNvSpPr>
          <p:nvPr/>
        </p:nvSpPr>
        <p:spPr bwMode="auto">
          <a:xfrm>
            <a:off x="2510200" y="1398576"/>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a:ln>
                  <a:solidFill>
                    <a:schemeClr val="bg1">
                      <a:lumMod val="50000"/>
                    </a:schemeClr>
                  </a:solidFill>
                </a:ln>
                <a:solidFill>
                  <a:schemeClr val="bg1">
                    <a:lumMod val="50000"/>
                  </a:schemeClr>
                </a:solidFill>
                <a:latin typeface="+mn-ea"/>
                <a:ea typeface="宋体" pitchFamily="2" charset="-122"/>
              </a:rPr>
              <a:t>大数据分析平台综述</a:t>
            </a:r>
          </a:p>
        </p:txBody>
      </p:sp>
      <p:sp>
        <p:nvSpPr>
          <p:cNvPr id="21" name="圆角矩形 17"/>
          <p:cNvSpPr/>
          <p:nvPr/>
        </p:nvSpPr>
        <p:spPr>
          <a:xfrm>
            <a:off x="1718835" y="1398576"/>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a:solidFill>
                  <a:srgbClr val="FFFFFF"/>
                </a:solidFill>
                <a:effectLst>
                  <a:outerShdw blurRad="38100" dist="38100" dir="2700000" algn="tl">
                    <a:srgbClr val="000000">
                      <a:alpha val="43137"/>
                    </a:srgbClr>
                  </a:outerShdw>
                </a:effectLst>
                <a:latin typeface="+mn-ea"/>
              </a:rPr>
              <a:t>1</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22" name="Rectangle 5"/>
          <p:cNvSpPr>
            <a:spLocks noChangeArrowheads="1"/>
          </p:cNvSpPr>
          <p:nvPr/>
        </p:nvSpPr>
        <p:spPr bwMode="auto">
          <a:xfrm>
            <a:off x="2510200" y="2334074"/>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a:ln>
                  <a:solidFill>
                    <a:schemeClr val="bg1">
                      <a:lumMod val="50000"/>
                    </a:schemeClr>
                  </a:solidFill>
                </a:ln>
                <a:solidFill>
                  <a:schemeClr val="bg1">
                    <a:lumMod val="50000"/>
                  </a:schemeClr>
                </a:solidFill>
                <a:latin typeface="+mn-ea"/>
                <a:ea typeface="宋体" pitchFamily="2" charset="-122"/>
              </a:rPr>
              <a:t>大数据分析平台总体架构</a:t>
            </a:r>
            <a:endParaRPr lang="en-US" altLang="zh-CN" sz="2400" dirty="0">
              <a:ln>
                <a:solidFill>
                  <a:schemeClr val="bg1">
                    <a:lumMod val="50000"/>
                  </a:schemeClr>
                </a:solidFill>
              </a:ln>
              <a:solidFill>
                <a:schemeClr val="bg1">
                  <a:lumMod val="50000"/>
                </a:schemeClr>
              </a:solidFill>
              <a:latin typeface="+mn-ea"/>
              <a:ea typeface="宋体" pitchFamily="2" charset="-122"/>
            </a:endParaRPr>
          </a:p>
        </p:txBody>
      </p:sp>
      <p:sp>
        <p:nvSpPr>
          <p:cNvPr id="23" name="圆角矩形 20"/>
          <p:cNvSpPr/>
          <p:nvPr/>
        </p:nvSpPr>
        <p:spPr>
          <a:xfrm>
            <a:off x="1718835" y="2334074"/>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a:solidFill>
                  <a:srgbClr val="FFFFFF"/>
                </a:solidFill>
                <a:effectLst>
                  <a:outerShdw blurRad="38100" dist="38100" dir="2700000" algn="tl">
                    <a:srgbClr val="000000">
                      <a:alpha val="43137"/>
                    </a:srgbClr>
                  </a:outerShdw>
                </a:effectLst>
                <a:latin typeface="+mn-ea"/>
              </a:rPr>
              <a:t>2</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24" name="Rectangle 5"/>
          <p:cNvSpPr>
            <a:spLocks noChangeArrowheads="1"/>
          </p:cNvSpPr>
          <p:nvPr/>
        </p:nvSpPr>
        <p:spPr bwMode="auto">
          <a:xfrm>
            <a:off x="2510200" y="3269572"/>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a:ln>
                  <a:solidFill>
                    <a:schemeClr val="bg1">
                      <a:lumMod val="50000"/>
                    </a:schemeClr>
                  </a:solidFill>
                </a:ln>
                <a:solidFill>
                  <a:schemeClr val="bg1">
                    <a:lumMod val="50000"/>
                  </a:schemeClr>
                </a:solidFill>
                <a:latin typeface="+mn-ea"/>
                <a:ea typeface="宋体" pitchFamily="2" charset="-122"/>
              </a:rPr>
              <a:t>大数据分析平台演进路线</a:t>
            </a:r>
            <a:endParaRPr lang="en-US" altLang="zh-CN" sz="2400" dirty="0">
              <a:ln>
                <a:solidFill>
                  <a:schemeClr val="bg1">
                    <a:lumMod val="50000"/>
                  </a:schemeClr>
                </a:solidFill>
              </a:ln>
              <a:solidFill>
                <a:schemeClr val="bg1">
                  <a:lumMod val="50000"/>
                </a:schemeClr>
              </a:solidFill>
              <a:latin typeface="+mn-ea"/>
              <a:ea typeface="宋体" pitchFamily="2" charset="-122"/>
            </a:endParaRPr>
          </a:p>
        </p:txBody>
      </p:sp>
      <p:sp>
        <p:nvSpPr>
          <p:cNvPr id="25" name="圆角矩形 20"/>
          <p:cNvSpPr/>
          <p:nvPr/>
        </p:nvSpPr>
        <p:spPr>
          <a:xfrm>
            <a:off x="1718835" y="3269572"/>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a:solidFill>
                  <a:srgbClr val="FFFFFF"/>
                </a:solidFill>
                <a:effectLst>
                  <a:outerShdw blurRad="38100" dist="38100" dir="2700000" algn="tl">
                    <a:srgbClr val="000000">
                      <a:alpha val="43137"/>
                    </a:srgbClr>
                  </a:outerShdw>
                </a:effectLst>
                <a:latin typeface="+mn-ea"/>
              </a:rPr>
              <a:t>3</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26" name="Rectangle 5"/>
          <p:cNvSpPr>
            <a:spLocks noChangeArrowheads="1"/>
          </p:cNvSpPr>
          <p:nvPr/>
        </p:nvSpPr>
        <p:spPr bwMode="auto">
          <a:xfrm>
            <a:off x="2510200" y="4205070"/>
            <a:ext cx="7211065" cy="548640"/>
          </a:xfrm>
          <a:prstGeom prst="roundRect">
            <a:avLst/>
          </a:prstGeom>
          <a:gradFill flip="none" rotWithShape="1">
            <a:gsLst>
              <a:gs pos="0">
                <a:schemeClr val="bg1">
                  <a:lumMod val="65000"/>
                  <a:tint val="66000"/>
                  <a:satMod val="160000"/>
                </a:schemeClr>
              </a:gs>
              <a:gs pos="50000">
                <a:schemeClr val="bg1">
                  <a:lumMod val="65000"/>
                  <a:tint val="44500"/>
                  <a:satMod val="160000"/>
                </a:schemeClr>
              </a:gs>
              <a:gs pos="100000">
                <a:schemeClr val="bg1">
                  <a:lumMod val="65000"/>
                  <a:tint val="23500"/>
                  <a:satMod val="160000"/>
                </a:schemeClr>
              </a:gs>
            </a:gsLst>
            <a:lin ang="16200000" scaled="1"/>
            <a:tileRect/>
          </a:gradFill>
          <a:ln w="3175">
            <a:solidFill>
              <a:schemeClr val="tx1">
                <a:lumMod val="65000"/>
                <a:lumOff val="35000"/>
              </a:schemeClr>
            </a:solidFill>
          </a:ln>
          <a:effectLst>
            <a:outerShdw blurRad="228600" sx="101000" sy="101000" algn="ctr" rotWithShape="0">
              <a:prstClr val="black">
                <a:alpha val="40000"/>
              </a:prstClr>
            </a:outerShdw>
          </a:effectLst>
          <a:scene3d>
            <a:camera prst="orthographicFront">
              <a:rot lat="0" lon="0" rev="0"/>
            </a:camera>
            <a:lightRig rig="balanced" dir="b">
              <a:rot lat="0" lon="0" rev="8700000"/>
            </a:lightRig>
          </a:scene3d>
          <a:sp3d>
            <a:bevelT w="25400"/>
          </a:sp3d>
        </p:spPr>
        <p:txBody>
          <a:bodyPr wrap="none" anchor="ctr"/>
          <a:lstStyle/>
          <a:p>
            <a:r>
              <a:rPr lang="zh-CN" altLang="en-US" sz="2400" dirty="0">
                <a:ln>
                  <a:solidFill>
                    <a:schemeClr val="bg1">
                      <a:lumMod val="50000"/>
                    </a:schemeClr>
                  </a:solidFill>
                </a:ln>
                <a:solidFill>
                  <a:schemeClr val="bg1">
                    <a:lumMod val="50000"/>
                  </a:schemeClr>
                </a:solidFill>
                <a:latin typeface="+mn-ea"/>
                <a:ea typeface="宋体" pitchFamily="2" charset="-122"/>
              </a:rPr>
              <a:t>大数据分析平台一期实施重点</a:t>
            </a:r>
            <a:endParaRPr lang="en-US" altLang="zh-CN" sz="2400" dirty="0">
              <a:ln>
                <a:solidFill>
                  <a:schemeClr val="bg1">
                    <a:lumMod val="50000"/>
                  </a:schemeClr>
                </a:solidFill>
              </a:ln>
              <a:solidFill>
                <a:schemeClr val="bg1">
                  <a:lumMod val="50000"/>
                </a:schemeClr>
              </a:solidFill>
              <a:latin typeface="+mn-ea"/>
              <a:ea typeface="宋体" pitchFamily="2" charset="-122"/>
            </a:endParaRPr>
          </a:p>
        </p:txBody>
      </p:sp>
      <p:sp>
        <p:nvSpPr>
          <p:cNvPr id="27" name="圆角矩形 26"/>
          <p:cNvSpPr/>
          <p:nvPr/>
        </p:nvSpPr>
        <p:spPr>
          <a:xfrm>
            <a:off x="1718835" y="4205070"/>
            <a:ext cx="623092" cy="548640"/>
          </a:xfrm>
          <a:prstGeom prst="roundRect">
            <a:avLst/>
          </a:prstGeom>
          <a:solidFill>
            <a:schemeClr val="bg1">
              <a:lumMod val="65000"/>
            </a:schemeClr>
          </a:solidFill>
          <a:ln>
            <a:noFill/>
          </a:ln>
          <a:effectLst>
            <a:outerShdw blurRad="63500" sx="102000" sy="102000" algn="ctr" rotWithShape="0">
              <a:prstClr val="black">
                <a:alpha val="40000"/>
              </a:prstClr>
            </a:outerShdw>
          </a:effectLst>
          <a:scene3d>
            <a:camera prst="orthographicFront"/>
            <a:lightRig rig="threePt" dir="t"/>
          </a:scene3d>
          <a:sp3d>
            <a:bevelT w="5715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r>
              <a:rPr lang="en-US" altLang="zh-CN" sz="2400" b="1" kern="0" dirty="0">
                <a:solidFill>
                  <a:srgbClr val="FFFFFF"/>
                </a:solidFill>
                <a:effectLst>
                  <a:outerShdw blurRad="38100" dist="38100" dir="2700000" algn="tl">
                    <a:srgbClr val="000000">
                      <a:alpha val="43137"/>
                    </a:srgbClr>
                  </a:outerShdw>
                </a:effectLst>
                <a:latin typeface="+mn-ea"/>
              </a:rPr>
              <a:t>4</a:t>
            </a:r>
            <a:endParaRPr lang="zh-CN" altLang="en-US" sz="2400" b="1" kern="0" dirty="0">
              <a:solidFill>
                <a:srgbClr val="FFFFFF"/>
              </a:solidFill>
              <a:effectLst>
                <a:outerShdw blurRad="38100" dist="38100" dir="2700000" algn="tl">
                  <a:srgbClr val="000000">
                    <a:alpha val="43137"/>
                  </a:srgbClr>
                </a:outerShdw>
              </a:effectLst>
              <a:latin typeface="+mn-ea"/>
            </a:endParaRPr>
          </a:p>
        </p:txBody>
      </p:sp>
      <p:sp>
        <p:nvSpPr>
          <p:cNvPr id="28" name="Rectangle 5"/>
          <p:cNvSpPr>
            <a:spLocks noChangeArrowheads="1"/>
          </p:cNvSpPr>
          <p:nvPr/>
        </p:nvSpPr>
        <p:spPr bwMode="auto">
          <a:xfrm>
            <a:off x="2479148" y="5140569"/>
            <a:ext cx="7211065" cy="548640"/>
          </a:xfrm>
          <a:prstGeom prst="roundRect">
            <a:avLst/>
          </a:prstGeom>
          <a:ln/>
        </p:spPr>
        <p:style>
          <a:lnRef idx="1">
            <a:schemeClr val="accent2"/>
          </a:lnRef>
          <a:fillRef idx="3">
            <a:schemeClr val="accent2"/>
          </a:fillRef>
          <a:effectRef idx="2">
            <a:schemeClr val="accent2"/>
          </a:effectRef>
          <a:fontRef idx="minor">
            <a:schemeClr val="lt1"/>
          </a:fontRef>
        </p:style>
        <p:txBody>
          <a:bodyPr anchor="ctr"/>
          <a:lstStyle/>
          <a:p>
            <a:pPr marL="84138" indent="-84138" fontAlgn="auto">
              <a:spcBef>
                <a:spcPts val="0"/>
              </a:spcBef>
              <a:spcAft>
                <a:spcPts val="0"/>
              </a:spcAft>
            </a:pPr>
            <a:r>
              <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a typeface="+mn-ea"/>
              </a:rPr>
              <a:t>附录：数据质量管理平台</a:t>
            </a:r>
            <a:endPar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a typeface="+mn-ea"/>
            </a:endParaRPr>
          </a:p>
        </p:txBody>
      </p:sp>
      <p:sp>
        <p:nvSpPr>
          <p:cNvPr id="29" name="圆角矩形 20"/>
          <p:cNvSpPr/>
          <p:nvPr/>
        </p:nvSpPr>
        <p:spPr>
          <a:xfrm>
            <a:off x="1687783" y="5140569"/>
            <a:ext cx="623092" cy="548640"/>
          </a:xfrm>
          <a:prstGeom prst="roundRect">
            <a:avLst/>
          </a:prstGeom>
          <a:ln/>
        </p:spPr>
        <p:style>
          <a:lnRef idx="1">
            <a:schemeClr val="accent2"/>
          </a:lnRef>
          <a:fillRef idx="3">
            <a:schemeClr val="accent2"/>
          </a:fillRef>
          <a:effectRef idx="2">
            <a:schemeClr val="accent2"/>
          </a:effectRef>
          <a:fontRef idx="minor">
            <a:schemeClr val="lt1"/>
          </a:fontRef>
        </p:style>
        <p:txBody>
          <a:bodyPr anchor="ctr"/>
          <a:lstStyle/>
          <a:p>
            <a:pPr algn="ctr" fontAlgn="auto">
              <a:spcBef>
                <a:spcPts val="0"/>
              </a:spcBef>
              <a:spcAft>
                <a:spcPts val="0"/>
              </a:spcAft>
            </a:pPr>
            <a:r>
              <a:rPr lang="en-US" altLang="zh-CN"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rPr>
              <a:t>5</a:t>
            </a:r>
            <a:endParaRPr lang="zh-CN" altLang="en-US" sz="240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n-ea"/>
            </a:endParaRPr>
          </a:p>
        </p:txBody>
      </p:sp>
      <p:sp>
        <p:nvSpPr>
          <p:cNvPr id="30" name="左箭头 1"/>
          <p:cNvSpPr/>
          <p:nvPr/>
        </p:nvSpPr>
        <p:spPr>
          <a:xfrm>
            <a:off x="8831771" y="5232009"/>
            <a:ext cx="435426" cy="365760"/>
          </a:xfrm>
          <a:prstGeom prst="leftArrow">
            <a:avLst/>
          </a:prstGeom>
          <a:solidFill>
            <a:schemeClr val="bg1"/>
          </a:solidFill>
          <a:ln>
            <a:solidFill>
              <a:schemeClr val="bg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wrap="square" rtlCol="0" anchor="ctr">
            <a:noAutofit/>
          </a:bodyPr>
          <a:lstStyle/>
          <a:p>
            <a:pPr algn="ctr" fontAlgn="base">
              <a:lnSpc>
                <a:spcPct val="90000"/>
              </a:lnSpc>
              <a:spcBef>
                <a:spcPct val="0"/>
              </a:spcBef>
              <a:spcAft>
                <a:spcPct val="0"/>
              </a:spcAft>
              <a:buClr>
                <a:srgbClr val="2DB6B3"/>
              </a:buClr>
            </a:pPr>
            <a:endParaRPr lang="zh-CN" altLang="en-US" sz="2400" b="1" dirty="0" smtClean="0">
              <a:solidFill>
                <a:schemeClr val="bg1"/>
              </a:solidFill>
              <a:latin typeface="+mn-ea"/>
            </a:endParaRPr>
          </a:p>
        </p:txBody>
      </p:sp>
    </p:spTree>
    <p:extLst>
      <p:ext uri="{BB962C8B-B14F-4D97-AF65-F5344CB8AC3E}">
        <p14:creationId xmlns="" xmlns:p14="http://schemas.microsoft.com/office/powerpoint/2010/main" val="171299528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157800" y="1312473"/>
            <a:ext cx="8675687" cy="495300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 name="标题 1"/>
          <p:cNvSpPr>
            <a:spLocks noGrp="1"/>
          </p:cNvSpPr>
          <p:nvPr>
            <p:ph type="title"/>
          </p:nvPr>
        </p:nvSpPr>
        <p:spPr/>
        <p:txBody>
          <a:bodyPr/>
          <a:lstStyle/>
          <a:p>
            <a:r>
              <a:rPr lang="zh-CN" altLang="en-US" dirty="0" smtClean="0"/>
              <a:t>数据质量管理平台技术架构</a:t>
            </a:r>
            <a:endParaRPr lang="zh-CN" altLang="en-US" dirty="0"/>
          </a:p>
        </p:txBody>
      </p:sp>
      <p:grpSp>
        <p:nvGrpSpPr>
          <p:cNvPr id="5" name="Group 40"/>
          <p:cNvGrpSpPr>
            <a:grpSpLocks/>
          </p:cNvGrpSpPr>
          <p:nvPr/>
        </p:nvGrpSpPr>
        <p:grpSpPr bwMode="auto">
          <a:xfrm>
            <a:off x="2085767" y="3328425"/>
            <a:ext cx="3851997" cy="1137254"/>
            <a:chOff x="3555254" y="2254419"/>
            <a:chExt cx="3539329" cy="894375"/>
          </a:xfrm>
        </p:grpSpPr>
        <p:sp>
          <p:nvSpPr>
            <p:cNvPr id="6" name="Freeform 22"/>
            <p:cNvSpPr>
              <a:spLocks/>
            </p:cNvSpPr>
            <p:nvPr/>
          </p:nvSpPr>
          <p:spPr bwMode="auto">
            <a:xfrm rot="1846359">
              <a:off x="5410060" y="2416893"/>
              <a:ext cx="1684523" cy="731901"/>
            </a:xfrm>
            <a:custGeom>
              <a:avLst/>
              <a:gdLst>
                <a:gd name="T0" fmla="*/ 2147483647 w 2154"/>
                <a:gd name="T1" fmla="*/ 2147483647 h 468"/>
                <a:gd name="T2" fmla="*/ 0 w 2154"/>
                <a:gd name="T3" fmla="*/ 2147483647 h 468"/>
                <a:gd name="T4" fmla="*/ 2147483647 w 2154"/>
                <a:gd name="T5" fmla="*/ 0 h 468"/>
                <a:gd name="T6" fmla="*/ 2147483647 w 2154"/>
                <a:gd name="T7" fmla="*/ 2147483647 h 468"/>
                <a:gd name="T8" fmla="*/ 0 60000 65536"/>
                <a:gd name="T9" fmla="*/ 0 60000 65536"/>
                <a:gd name="T10" fmla="*/ 0 60000 65536"/>
                <a:gd name="T11" fmla="*/ 0 60000 65536"/>
                <a:gd name="T12" fmla="*/ 0 w 2154"/>
                <a:gd name="T13" fmla="*/ 0 h 468"/>
                <a:gd name="T14" fmla="*/ 2154 w 2154"/>
                <a:gd name="T15" fmla="*/ 468 h 468"/>
              </a:gdLst>
              <a:ahLst/>
              <a:cxnLst>
                <a:cxn ang="T8">
                  <a:pos x="T0" y="T1"/>
                </a:cxn>
                <a:cxn ang="T9">
                  <a:pos x="T2" y="T3"/>
                </a:cxn>
                <a:cxn ang="T10">
                  <a:pos x="T4" y="T5"/>
                </a:cxn>
                <a:cxn ang="T11">
                  <a:pos x="T6" y="T7"/>
                </a:cxn>
              </a:cxnLst>
              <a:rect l="T12" t="T13" r="T14" b="T15"/>
              <a:pathLst>
                <a:path w="2154" h="468">
                  <a:moveTo>
                    <a:pt x="2154" y="300"/>
                  </a:moveTo>
                  <a:lnTo>
                    <a:pt x="0" y="468"/>
                  </a:lnTo>
                  <a:lnTo>
                    <a:pt x="594" y="0"/>
                  </a:lnTo>
                  <a:lnTo>
                    <a:pt x="2154" y="300"/>
                  </a:lnTo>
                  <a:close/>
                </a:path>
              </a:pathLst>
            </a:custGeom>
            <a:gradFill rotWithShape="1">
              <a:gsLst>
                <a:gs pos="0">
                  <a:srgbClr val="0099FF">
                    <a:alpha val="39998"/>
                  </a:srgbClr>
                </a:gs>
                <a:gs pos="100000">
                  <a:srgbClr val="0099FF">
                    <a:alpha val="60001"/>
                  </a:srgbClr>
                </a:gs>
              </a:gsLst>
              <a:lin ang="0" scaled="1"/>
            </a:gradFill>
            <a:ln w="12700" cap="flat" cmpd="sng">
              <a:noFill/>
              <a:prstDash val="solid"/>
              <a:round/>
              <a:headEnd type="none" w="med" len="med"/>
              <a:tailEnd type="none" w="med" len="med"/>
            </a:ln>
          </p:spPr>
          <p:txBody>
            <a:bodyPr wrap="none" anchor="ctr"/>
            <a:lstStyle/>
            <a:p>
              <a:endParaRPr lang="en-US" sz="1100">
                <a:latin typeface="微软雅黑" pitchFamily="34" charset="-122"/>
                <a:ea typeface="微软雅黑" pitchFamily="34" charset="-122"/>
              </a:endParaRPr>
            </a:p>
          </p:txBody>
        </p:sp>
        <p:sp>
          <p:nvSpPr>
            <p:cNvPr id="7" name="Text Box 23"/>
            <p:cNvSpPr txBox="1">
              <a:spLocks noChangeArrowheads="1"/>
            </p:cNvSpPr>
            <p:nvPr/>
          </p:nvSpPr>
          <p:spPr bwMode="auto">
            <a:xfrm>
              <a:off x="3555254" y="2254419"/>
              <a:ext cx="2580361" cy="605114"/>
            </a:xfrm>
            <a:prstGeom prst="rect">
              <a:avLst/>
            </a:prstGeom>
            <a:solidFill>
              <a:srgbClr val="FFFFFF"/>
            </a:solidFill>
            <a:ln w="19050" algn="ctr">
              <a:solidFill>
                <a:srgbClr val="0099CC"/>
              </a:solidFill>
              <a:miter lim="800000"/>
              <a:headEnd/>
              <a:tailEnd/>
            </a:ln>
          </p:spPr>
          <p:txBody>
            <a:bodyPr wrap="square">
              <a:spAutoFit/>
            </a:bodyPr>
            <a:lstStyle/>
            <a:p>
              <a:r>
                <a:rPr lang="zh-CN" altLang="en-US" sz="1100" dirty="0" smtClean="0">
                  <a:solidFill>
                    <a:srgbClr val="0099FF"/>
                  </a:solidFill>
                  <a:latin typeface="微软雅黑" pitchFamily="34" charset="-122"/>
                  <a:ea typeface="微软雅黑" pitchFamily="34" charset="-122"/>
                </a:rPr>
                <a:t>数据质量检查规则执行模块作为多个</a:t>
              </a:r>
              <a:r>
                <a:rPr lang="en-US" altLang="zh-CN" sz="1100" dirty="0" smtClean="0">
                  <a:solidFill>
                    <a:srgbClr val="0099FF"/>
                  </a:solidFill>
                  <a:latin typeface="微软雅黑" pitchFamily="34" charset="-122"/>
                  <a:ea typeface="微软雅黑" pitchFamily="34" charset="-122"/>
                </a:rPr>
                <a:t>ETL</a:t>
              </a:r>
              <a:r>
                <a:rPr lang="zh-CN" altLang="en-US" sz="1100" dirty="0" smtClean="0">
                  <a:solidFill>
                    <a:srgbClr val="0099FF"/>
                  </a:solidFill>
                  <a:latin typeface="微软雅黑" pitchFamily="34" charset="-122"/>
                  <a:ea typeface="微软雅黑" pitchFamily="34" charset="-122"/>
                </a:rPr>
                <a:t>任务部署在金融数据平台</a:t>
              </a:r>
              <a:r>
                <a:rPr lang="en-US" altLang="zh-CN" sz="1100" dirty="0" smtClean="0">
                  <a:solidFill>
                    <a:srgbClr val="0099FF"/>
                  </a:solidFill>
                  <a:latin typeface="微软雅黑" pitchFamily="34" charset="-122"/>
                  <a:ea typeface="微软雅黑" pitchFamily="34" charset="-122"/>
                </a:rPr>
                <a:t>ETL</a:t>
              </a:r>
              <a:r>
                <a:rPr lang="zh-CN" altLang="en-US" sz="1100" dirty="0" smtClean="0">
                  <a:solidFill>
                    <a:srgbClr val="0099FF"/>
                  </a:solidFill>
                  <a:latin typeface="微软雅黑" pitchFamily="34" charset="-122"/>
                  <a:ea typeface="微软雅黑" pitchFamily="34" charset="-122"/>
                </a:rPr>
                <a:t>服务器上，由</a:t>
              </a:r>
              <a:r>
                <a:rPr lang="en-US" altLang="zh-CN" sz="1100" dirty="0" smtClean="0">
                  <a:solidFill>
                    <a:srgbClr val="0099FF"/>
                  </a:solidFill>
                  <a:latin typeface="微软雅黑" pitchFamily="34" charset="-122"/>
                  <a:ea typeface="微软雅黑" pitchFamily="34" charset="-122"/>
                </a:rPr>
                <a:t>Automation</a:t>
              </a:r>
              <a:r>
                <a:rPr lang="zh-CN" altLang="en-US" sz="1100" dirty="0" smtClean="0">
                  <a:solidFill>
                    <a:srgbClr val="0099FF"/>
                  </a:solidFill>
                  <a:latin typeface="微软雅黑" pitchFamily="34" charset="-122"/>
                  <a:ea typeface="微软雅黑" pitchFamily="34" charset="-122"/>
                </a:rPr>
                <a:t>工作流调度服务统一调度运行，实现各个数据区技术和业务数据质量检查</a:t>
              </a:r>
              <a:endParaRPr lang="zh-CN" altLang="en-US" sz="1100" dirty="0">
                <a:solidFill>
                  <a:srgbClr val="0099FF"/>
                </a:solidFill>
                <a:latin typeface="微软雅黑" pitchFamily="34" charset="-122"/>
                <a:ea typeface="微软雅黑" pitchFamily="34" charset="-122"/>
              </a:endParaRPr>
            </a:p>
          </p:txBody>
        </p:sp>
      </p:grpSp>
      <p:grpSp>
        <p:nvGrpSpPr>
          <p:cNvPr id="8" name="Group 40"/>
          <p:cNvGrpSpPr>
            <a:grpSpLocks/>
          </p:cNvGrpSpPr>
          <p:nvPr/>
        </p:nvGrpSpPr>
        <p:grpSpPr bwMode="auto">
          <a:xfrm>
            <a:off x="2085767" y="980728"/>
            <a:ext cx="3845541" cy="1108685"/>
            <a:chOff x="3357291" y="2254420"/>
            <a:chExt cx="3533397" cy="871907"/>
          </a:xfrm>
        </p:grpSpPr>
        <p:sp>
          <p:nvSpPr>
            <p:cNvPr id="9" name="Freeform 22"/>
            <p:cNvSpPr>
              <a:spLocks/>
            </p:cNvSpPr>
            <p:nvPr/>
          </p:nvSpPr>
          <p:spPr bwMode="auto">
            <a:xfrm rot="1846359">
              <a:off x="5206165" y="2394426"/>
              <a:ext cx="1684523" cy="731901"/>
            </a:xfrm>
            <a:custGeom>
              <a:avLst/>
              <a:gdLst>
                <a:gd name="T0" fmla="*/ 2147483647 w 2154"/>
                <a:gd name="T1" fmla="*/ 2147483647 h 468"/>
                <a:gd name="T2" fmla="*/ 0 w 2154"/>
                <a:gd name="T3" fmla="*/ 2147483647 h 468"/>
                <a:gd name="T4" fmla="*/ 2147483647 w 2154"/>
                <a:gd name="T5" fmla="*/ 0 h 468"/>
                <a:gd name="T6" fmla="*/ 2147483647 w 2154"/>
                <a:gd name="T7" fmla="*/ 2147483647 h 468"/>
                <a:gd name="T8" fmla="*/ 0 60000 65536"/>
                <a:gd name="T9" fmla="*/ 0 60000 65536"/>
                <a:gd name="T10" fmla="*/ 0 60000 65536"/>
                <a:gd name="T11" fmla="*/ 0 60000 65536"/>
                <a:gd name="T12" fmla="*/ 0 w 2154"/>
                <a:gd name="T13" fmla="*/ 0 h 468"/>
                <a:gd name="T14" fmla="*/ 2154 w 2154"/>
                <a:gd name="T15" fmla="*/ 468 h 468"/>
              </a:gdLst>
              <a:ahLst/>
              <a:cxnLst>
                <a:cxn ang="T8">
                  <a:pos x="T0" y="T1"/>
                </a:cxn>
                <a:cxn ang="T9">
                  <a:pos x="T2" y="T3"/>
                </a:cxn>
                <a:cxn ang="T10">
                  <a:pos x="T4" y="T5"/>
                </a:cxn>
                <a:cxn ang="T11">
                  <a:pos x="T6" y="T7"/>
                </a:cxn>
              </a:cxnLst>
              <a:rect l="T12" t="T13" r="T14" b="T15"/>
              <a:pathLst>
                <a:path w="2154" h="468">
                  <a:moveTo>
                    <a:pt x="2154" y="300"/>
                  </a:moveTo>
                  <a:lnTo>
                    <a:pt x="0" y="468"/>
                  </a:lnTo>
                  <a:lnTo>
                    <a:pt x="594" y="0"/>
                  </a:lnTo>
                  <a:lnTo>
                    <a:pt x="2154" y="300"/>
                  </a:lnTo>
                  <a:close/>
                </a:path>
              </a:pathLst>
            </a:custGeom>
            <a:gradFill rotWithShape="1">
              <a:gsLst>
                <a:gs pos="0">
                  <a:srgbClr val="0099FF">
                    <a:alpha val="39998"/>
                  </a:srgbClr>
                </a:gs>
                <a:gs pos="100000">
                  <a:srgbClr val="0099FF">
                    <a:alpha val="60001"/>
                  </a:srgbClr>
                </a:gs>
              </a:gsLst>
              <a:lin ang="0" scaled="1"/>
            </a:gradFill>
            <a:ln w="12700" cap="flat" cmpd="sng">
              <a:noFill/>
              <a:prstDash val="solid"/>
              <a:round/>
              <a:headEnd type="none" w="med" len="med"/>
              <a:tailEnd type="none" w="med" len="med"/>
            </a:ln>
          </p:spPr>
          <p:txBody>
            <a:bodyPr wrap="none" anchor="ctr"/>
            <a:lstStyle/>
            <a:p>
              <a:endParaRPr lang="en-US" sz="1100">
                <a:latin typeface="微软雅黑" pitchFamily="34" charset="-122"/>
                <a:ea typeface="微软雅黑" pitchFamily="34" charset="-122"/>
              </a:endParaRPr>
            </a:p>
          </p:txBody>
        </p:sp>
        <p:sp>
          <p:nvSpPr>
            <p:cNvPr id="10" name="Text Box 23"/>
            <p:cNvSpPr txBox="1">
              <a:spLocks noChangeArrowheads="1"/>
            </p:cNvSpPr>
            <p:nvPr/>
          </p:nvSpPr>
          <p:spPr bwMode="auto">
            <a:xfrm>
              <a:off x="3357291" y="2254420"/>
              <a:ext cx="2580361" cy="647204"/>
            </a:xfrm>
            <a:prstGeom prst="rect">
              <a:avLst/>
            </a:prstGeom>
            <a:solidFill>
              <a:srgbClr val="FFFFFF"/>
            </a:solidFill>
            <a:ln w="19050" algn="ctr">
              <a:solidFill>
                <a:srgbClr val="0099CC"/>
              </a:solidFill>
              <a:miter lim="800000"/>
              <a:headEnd/>
              <a:tailEnd/>
            </a:ln>
          </p:spPr>
          <p:txBody>
            <a:bodyPr wrap="square">
              <a:spAutoFit/>
            </a:bodyPr>
            <a:lstStyle/>
            <a:p>
              <a:r>
                <a:rPr lang="zh-CN" altLang="en-US" sz="1100" dirty="0" smtClean="0">
                  <a:solidFill>
                    <a:srgbClr val="0099FF"/>
                  </a:solidFill>
                  <a:latin typeface="微软雅黑" pitchFamily="34" charset="-122"/>
                  <a:ea typeface="微软雅黑" pitchFamily="34" charset="-122"/>
                </a:rPr>
                <a:t>数据质量管理系统元模型包含检查规则、检查执行结果、分析报告，模型作为一个独立的</a:t>
              </a:r>
              <a:r>
                <a:rPr lang="en-US" altLang="zh-CN" sz="1100" dirty="0" smtClean="0">
                  <a:solidFill>
                    <a:srgbClr val="0099FF"/>
                  </a:solidFill>
                  <a:latin typeface="微软雅黑" pitchFamily="34" charset="-122"/>
                  <a:ea typeface="微软雅黑" pitchFamily="34" charset="-122"/>
                </a:rPr>
                <a:t>Schema</a:t>
              </a:r>
              <a:r>
                <a:rPr lang="zh-CN" altLang="en-US" sz="1100" dirty="0" smtClean="0">
                  <a:solidFill>
                    <a:srgbClr val="0099FF"/>
                  </a:solidFill>
                  <a:latin typeface="微软雅黑" pitchFamily="34" charset="-122"/>
                  <a:ea typeface="微软雅黑" pitchFamily="34" charset="-122"/>
                </a:rPr>
                <a:t>部署在决策分析报表平台的数据库</a:t>
              </a:r>
              <a:endParaRPr lang="zh-CN" altLang="en-US" sz="1100" dirty="0">
                <a:solidFill>
                  <a:srgbClr val="0099FF"/>
                </a:solidFill>
                <a:latin typeface="微软雅黑" pitchFamily="34" charset="-122"/>
                <a:ea typeface="微软雅黑" pitchFamily="34" charset="-122"/>
              </a:endParaRPr>
            </a:p>
          </p:txBody>
        </p:sp>
      </p:grpSp>
      <p:grpSp>
        <p:nvGrpSpPr>
          <p:cNvPr id="11" name="Group 40"/>
          <p:cNvGrpSpPr>
            <a:grpSpLocks/>
          </p:cNvGrpSpPr>
          <p:nvPr/>
        </p:nvGrpSpPr>
        <p:grpSpPr bwMode="auto">
          <a:xfrm>
            <a:off x="6249413" y="990345"/>
            <a:ext cx="2605677" cy="1358535"/>
            <a:chOff x="3945335" y="2254419"/>
            <a:chExt cx="2394173" cy="1068397"/>
          </a:xfrm>
        </p:grpSpPr>
        <p:sp>
          <p:nvSpPr>
            <p:cNvPr id="12" name="Freeform 22"/>
            <p:cNvSpPr>
              <a:spLocks/>
            </p:cNvSpPr>
            <p:nvPr/>
          </p:nvSpPr>
          <p:spPr bwMode="auto">
            <a:xfrm rot="11394105">
              <a:off x="3945335" y="2590916"/>
              <a:ext cx="2338064" cy="731900"/>
            </a:xfrm>
            <a:custGeom>
              <a:avLst/>
              <a:gdLst>
                <a:gd name="T0" fmla="*/ 2147483647 w 2154"/>
                <a:gd name="T1" fmla="*/ 2147483647 h 468"/>
                <a:gd name="T2" fmla="*/ 0 w 2154"/>
                <a:gd name="T3" fmla="*/ 2147483647 h 468"/>
                <a:gd name="T4" fmla="*/ 2147483647 w 2154"/>
                <a:gd name="T5" fmla="*/ 0 h 468"/>
                <a:gd name="T6" fmla="*/ 2147483647 w 2154"/>
                <a:gd name="T7" fmla="*/ 2147483647 h 468"/>
                <a:gd name="T8" fmla="*/ 0 60000 65536"/>
                <a:gd name="T9" fmla="*/ 0 60000 65536"/>
                <a:gd name="T10" fmla="*/ 0 60000 65536"/>
                <a:gd name="T11" fmla="*/ 0 60000 65536"/>
                <a:gd name="T12" fmla="*/ 0 w 2154"/>
                <a:gd name="T13" fmla="*/ 0 h 468"/>
                <a:gd name="T14" fmla="*/ 2154 w 2154"/>
                <a:gd name="T15" fmla="*/ 468 h 468"/>
              </a:gdLst>
              <a:ahLst/>
              <a:cxnLst>
                <a:cxn ang="T8">
                  <a:pos x="T0" y="T1"/>
                </a:cxn>
                <a:cxn ang="T9">
                  <a:pos x="T2" y="T3"/>
                </a:cxn>
                <a:cxn ang="T10">
                  <a:pos x="T4" y="T5"/>
                </a:cxn>
                <a:cxn ang="T11">
                  <a:pos x="T6" y="T7"/>
                </a:cxn>
              </a:cxnLst>
              <a:rect l="T12" t="T13" r="T14" b="T15"/>
              <a:pathLst>
                <a:path w="2154" h="468">
                  <a:moveTo>
                    <a:pt x="2154" y="300"/>
                  </a:moveTo>
                  <a:lnTo>
                    <a:pt x="0" y="468"/>
                  </a:lnTo>
                  <a:lnTo>
                    <a:pt x="594" y="0"/>
                  </a:lnTo>
                  <a:lnTo>
                    <a:pt x="2154" y="300"/>
                  </a:lnTo>
                  <a:close/>
                </a:path>
              </a:pathLst>
            </a:custGeom>
            <a:gradFill rotWithShape="1">
              <a:gsLst>
                <a:gs pos="0">
                  <a:srgbClr val="0099FF">
                    <a:alpha val="39998"/>
                  </a:srgbClr>
                </a:gs>
                <a:gs pos="100000">
                  <a:srgbClr val="0099FF">
                    <a:alpha val="60001"/>
                  </a:srgbClr>
                </a:gs>
              </a:gsLst>
              <a:lin ang="0" scaled="1"/>
            </a:gradFill>
            <a:ln w="12700" cap="flat" cmpd="sng">
              <a:noFill/>
              <a:prstDash val="solid"/>
              <a:round/>
              <a:headEnd type="none" w="med" len="med"/>
              <a:tailEnd type="none" w="med" len="med"/>
            </a:ln>
          </p:spPr>
          <p:txBody>
            <a:bodyPr wrap="none" anchor="ctr"/>
            <a:lstStyle/>
            <a:p>
              <a:endParaRPr lang="en-US" sz="1100">
                <a:latin typeface="微软雅黑" pitchFamily="34" charset="-122"/>
                <a:ea typeface="微软雅黑" pitchFamily="34" charset="-122"/>
              </a:endParaRPr>
            </a:p>
          </p:txBody>
        </p:sp>
        <p:sp>
          <p:nvSpPr>
            <p:cNvPr id="13" name="Text Box 23"/>
            <p:cNvSpPr txBox="1">
              <a:spLocks noChangeArrowheads="1"/>
            </p:cNvSpPr>
            <p:nvPr/>
          </p:nvSpPr>
          <p:spPr bwMode="auto">
            <a:xfrm>
              <a:off x="3957637" y="2254419"/>
              <a:ext cx="2381871" cy="605114"/>
            </a:xfrm>
            <a:prstGeom prst="rect">
              <a:avLst/>
            </a:prstGeom>
            <a:solidFill>
              <a:srgbClr val="FFFFFF"/>
            </a:solidFill>
            <a:ln w="19050" algn="ctr">
              <a:solidFill>
                <a:srgbClr val="0099CC"/>
              </a:solidFill>
              <a:miter lim="800000"/>
              <a:headEnd/>
              <a:tailEnd/>
            </a:ln>
          </p:spPr>
          <p:txBody>
            <a:bodyPr wrap="square">
              <a:spAutoFit/>
            </a:bodyPr>
            <a:lstStyle/>
            <a:p>
              <a:r>
                <a:rPr lang="zh-CN" altLang="en-US" sz="1100" dirty="0" smtClean="0">
                  <a:solidFill>
                    <a:srgbClr val="0099FF"/>
                  </a:solidFill>
                  <a:latin typeface="微软雅黑" pitchFamily="34" charset="-122"/>
                  <a:ea typeface="微软雅黑" pitchFamily="34" charset="-122"/>
                </a:rPr>
                <a:t>数据质量检查规则配置模块作为</a:t>
              </a:r>
              <a:r>
                <a:rPr lang="en-US" altLang="zh-CN" sz="1100" dirty="0" smtClean="0">
                  <a:solidFill>
                    <a:srgbClr val="0099FF"/>
                  </a:solidFill>
                  <a:latin typeface="微软雅黑" pitchFamily="34" charset="-122"/>
                  <a:ea typeface="微软雅黑" pitchFamily="34" charset="-122"/>
                </a:rPr>
                <a:t>Java Web</a:t>
              </a:r>
              <a:r>
                <a:rPr lang="zh-CN" altLang="en-US" sz="1100" dirty="0" smtClean="0">
                  <a:solidFill>
                    <a:srgbClr val="0099FF"/>
                  </a:solidFill>
                  <a:latin typeface="微软雅黑" pitchFamily="34" charset="-122"/>
                  <a:ea typeface="微软雅黑" pitchFamily="34" charset="-122"/>
                </a:rPr>
                <a:t>应用部署</a:t>
              </a:r>
              <a:r>
                <a:rPr lang="zh-CN" altLang="en-US" sz="1100" dirty="0">
                  <a:solidFill>
                    <a:srgbClr val="0099FF"/>
                  </a:solidFill>
                  <a:latin typeface="微软雅黑" pitchFamily="34" charset="-122"/>
                  <a:ea typeface="微软雅黑" pitchFamily="34" charset="-122"/>
                </a:rPr>
                <a:t>在金融数据平台</a:t>
              </a:r>
              <a:r>
                <a:rPr lang="en-US" altLang="zh-CN" sz="1100" dirty="0" smtClean="0">
                  <a:solidFill>
                    <a:srgbClr val="0099FF"/>
                  </a:solidFill>
                  <a:latin typeface="微软雅黑" pitchFamily="34" charset="-122"/>
                  <a:ea typeface="微软雅黑" pitchFamily="34" charset="-122"/>
                </a:rPr>
                <a:t>Tomcat</a:t>
              </a:r>
              <a:r>
                <a:rPr lang="zh-CN" altLang="en-US" sz="1100" dirty="0" smtClean="0">
                  <a:solidFill>
                    <a:srgbClr val="0099FF"/>
                  </a:solidFill>
                  <a:latin typeface="微软雅黑" pitchFamily="34" charset="-122"/>
                  <a:ea typeface="微软雅黑" pitchFamily="34" charset="-122"/>
                </a:rPr>
                <a:t>集群上，数据质量管理员通过统一的</a:t>
              </a:r>
              <a:r>
                <a:rPr lang="en-US" altLang="zh-CN" sz="1100" dirty="0" smtClean="0">
                  <a:solidFill>
                    <a:srgbClr val="0099FF"/>
                  </a:solidFill>
                  <a:latin typeface="微软雅黑" pitchFamily="34" charset="-122"/>
                  <a:ea typeface="微软雅黑" pitchFamily="34" charset="-122"/>
                </a:rPr>
                <a:t>Web</a:t>
              </a:r>
              <a:r>
                <a:rPr lang="zh-CN" altLang="en-US" sz="1100" dirty="0" smtClean="0">
                  <a:solidFill>
                    <a:srgbClr val="0099FF"/>
                  </a:solidFill>
                  <a:latin typeface="微软雅黑" pitchFamily="34" charset="-122"/>
                  <a:ea typeface="微软雅黑" pitchFamily="34" charset="-122"/>
                </a:rPr>
                <a:t>服务访问，实现检查规则的维护</a:t>
              </a:r>
              <a:endParaRPr lang="zh-CN" altLang="en-US" sz="1100" dirty="0">
                <a:solidFill>
                  <a:srgbClr val="0099FF"/>
                </a:solidFill>
                <a:latin typeface="微软雅黑" pitchFamily="34" charset="-122"/>
                <a:ea typeface="微软雅黑" pitchFamily="34" charset="-122"/>
              </a:endParaRPr>
            </a:p>
          </p:txBody>
        </p:sp>
      </p:grpSp>
      <p:grpSp>
        <p:nvGrpSpPr>
          <p:cNvPr id="14" name="Group 40"/>
          <p:cNvGrpSpPr>
            <a:grpSpLocks/>
          </p:cNvGrpSpPr>
          <p:nvPr/>
        </p:nvGrpSpPr>
        <p:grpSpPr bwMode="auto">
          <a:xfrm>
            <a:off x="7990995" y="2837404"/>
            <a:ext cx="2688627" cy="1311678"/>
            <a:chOff x="3813009" y="1868260"/>
            <a:chExt cx="2470390" cy="1031545"/>
          </a:xfrm>
        </p:grpSpPr>
        <p:sp>
          <p:nvSpPr>
            <p:cNvPr id="15" name="Freeform 22"/>
            <p:cNvSpPr>
              <a:spLocks/>
            </p:cNvSpPr>
            <p:nvPr/>
          </p:nvSpPr>
          <p:spPr bwMode="auto">
            <a:xfrm rot="458327">
              <a:off x="3945335" y="1868260"/>
              <a:ext cx="2338064" cy="731899"/>
            </a:xfrm>
            <a:custGeom>
              <a:avLst/>
              <a:gdLst>
                <a:gd name="T0" fmla="*/ 2147483647 w 2154"/>
                <a:gd name="T1" fmla="*/ 2147483647 h 468"/>
                <a:gd name="T2" fmla="*/ 0 w 2154"/>
                <a:gd name="T3" fmla="*/ 2147483647 h 468"/>
                <a:gd name="T4" fmla="*/ 2147483647 w 2154"/>
                <a:gd name="T5" fmla="*/ 0 h 468"/>
                <a:gd name="T6" fmla="*/ 2147483647 w 2154"/>
                <a:gd name="T7" fmla="*/ 2147483647 h 468"/>
                <a:gd name="T8" fmla="*/ 0 60000 65536"/>
                <a:gd name="T9" fmla="*/ 0 60000 65536"/>
                <a:gd name="T10" fmla="*/ 0 60000 65536"/>
                <a:gd name="T11" fmla="*/ 0 60000 65536"/>
                <a:gd name="T12" fmla="*/ 0 w 2154"/>
                <a:gd name="T13" fmla="*/ 0 h 468"/>
                <a:gd name="T14" fmla="*/ 2154 w 2154"/>
                <a:gd name="T15" fmla="*/ 468 h 468"/>
              </a:gdLst>
              <a:ahLst/>
              <a:cxnLst>
                <a:cxn ang="T8">
                  <a:pos x="T0" y="T1"/>
                </a:cxn>
                <a:cxn ang="T9">
                  <a:pos x="T2" y="T3"/>
                </a:cxn>
                <a:cxn ang="T10">
                  <a:pos x="T4" y="T5"/>
                </a:cxn>
                <a:cxn ang="T11">
                  <a:pos x="T6" y="T7"/>
                </a:cxn>
              </a:cxnLst>
              <a:rect l="T12" t="T13" r="T14" b="T15"/>
              <a:pathLst>
                <a:path w="2154" h="468">
                  <a:moveTo>
                    <a:pt x="2154" y="300"/>
                  </a:moveTo>
                  <a:lnTo>
                    <a:pt x="0" y="468"/>
                  </a:lnTo>
                  <a:lnTo>
                    <a:pt x="594" y="0"/>
                  </a:lnTo>
                  <a:lnTo>
                    <a:pt x="2154" y="300"/>
                  </a:lnTo>
                  <a:close/>
                </a:path>
              </a:pathLst>
            </a:custGeom>
            <a:gradFill rotWithShape="1">
              <a:gsLst>
                <a:gs pos="0">
                  <a:srgbClr val="0099FF">
                    <a:alpha val="39998"/>
                  </a:srgbClr>
                </a:gs>
                <a:gs pos="100000">
                  <a:srgbClr val="0099FF">
                    <a:alpha val="60001"/>
                  </a:srgbClr>
                </a:gs>
              </a:gsLst>
              <a:lin ang="0" scaled="1"/>
            </a:gradFill>
            <a:ln w="12700" cap="flat" cmpd="sng">
              <a:noFill/>
              <a:prstDash val="solid"/>
              <a:round/>
              <a:headEnd type="none" w="med" len="med"/>
              <a:tailEnd type="none" w="med" len="med"/>
            </a:ln>
          </p:spPr>
          <p:txBody>
            <a:bodyPr wrap="none" anchor="ctr"/>
            <a:lstStyle/>
            <a:p>
              <a:endParaRPr lang="en-US" sz="1100">
                <a:latin typeface="微软雅黑" pitchFamily="34" charset="-122"/>
                <a:ea typeface="微软雅黑" pitchFamily="34" charset="-122"/>
              </a:endParaRPr>
            </a:p>
          </p:txBody>
        </p:sp>
        <p:sp>
          <p:nvSpPr>
            <p:cNvPr id="16" name="Text Box 23"/>
            <p:cNvSpPr txBox="1">
              <a:spLocks noChangeArrowheads="1"/>
            </p:cNvSpPr>
            <p:nvPr/>
          </p:nvSpPr>
          <p:spPr bwMode="auto">
            <a:xfrm>
              <a:off x="3813009" y="2294692"/>
              <a:ext cx="2381871" cy="605113"/>
            </a:xfrm>
            <a:prstGeom prst="rect">
              <a:avLst/>
            </a:prstGeom>
            <a:solidFill>
              <a:srgbClr val="FFFFFF"/>
            </a:solidFill>
            <a:ln w="19050" algn="ctr">
              <a:solidFill>
                <a:srgbClr val="0099CC"/>
              </a:solidFill>
              <a:miter lim="800000"/>
              <a:headEnd/>
              <a:tailEnd/>
            </a:ln>
          </p:spPr>
          <p:txBody>
            <a:bodyPr wrap="square">
              <a:spAutoFit/>
            </a:bodyPr>
            <a:lstStyle/>
            <a:p>
              <a:r>
                <a:rPr lang="zh-CN" altLang="en-US" sz="1100" dirty="0" smtClean="0">
                  <a:solidFill>
                    <a:srgbClr val="0099FF"/>
                  </a:solidFill>
                  <a:latin typeface="微软雅黑" pitchFamily="34" charset="-122"/>
                  <a:ea typeface="微软雅黑" pitchFamily="34" charset="-122"/>
                </a:rPr>
                <a:t>数据质量分析报告展现模块作为</a:t>
              </a:r>
              <a:r>
                <a:rPr lang="en-US" altLang="zh-CN" sz="1100" dirty="0" smtClean="0">
                  <a:solidFill>
                    <a:srgbClr val="0099FF"/>
                  </a:solidFill>
                  <a:latin typeface="微软雅黑" pitchFamily="34" charset="-122"/>
                  <a:ea typeface="微软雅黑" pitchFamily="34" charset="-122"/>
                </a:rPr>
                <a:t>Java Web</a:t>
              </a:r>
              <a:r>
                <a:rPr lang="zh-CN" altLang="en-US" sz="1100" dirty="0" smtClean="0">
                  <a:solidFill>
                    <a:srgbClr val="0099FF"/>
                  </a:solidFill>
                  <a:latin typeface="微软雅黑" pitchFamily="34" charset="-122"/>
                  <a:ea typeface="微软雅黑" pitchFamily="34" charset="-122"/>
                </a:rPr>
                <a:t>应用部署</a:t>
              </a:r>
              <a:r>
                <a:rPr lang="zh-CN" altLang="en-US" sz="1100" dirty="0">
                  <a:solidFill>
                    <a:srgbClr val="0099FF"/>
                  </a:solidFill>
                  <a:latin typeface="微软雅黑" pitchFamily="34" charset="-122"/>
                  <a:ea typeface="微软雅黑" pitchFamily="34" charset="-122"/>
                </a:rPr>
                <a:t>在金融数据平台</a:t>
              </a:r>
              <a:r>
                <a:rPr lang="en-US" altLang="zh-CN" sz="1100" dirty="0" smtClean="0">
                  <a:solidFill>
                    <a:srgbClr val="0099FF"/>
                  </a:solidFill>
                  <a:latin typeface="微软雅黑" pitchFamily="34" charset="-122"/>
                  <a:ea typeface="微软雅黑" pitchFamily="34" charset="-122"/>
                </a:rPr>
                <a:t>Tomcat</a:t>
              </a:r>
              <a:r>
                <a:rPr lang="zh-CN" altLang="en-US" sz="1100" dirty="0" smtClean="0">
                  <a:solidFill>
                    <a:srgbClr val="0099FF"/>
                  </a:solidFill>
                  <a:latin typeface="微软雅黑" pitchFamily="34" charset="-122"/>
                  <a:ea typeface="微软雅黑" pitchFamily="34" charset="-122"/>
                </a:rPr>
                <a:t>集群上，用户通过统一的</a:t>
              </a:r>
              <a:r>
                <a:rPr lang="en-US" altLang="zh-CN" sz="1100" dirty="0" smtClean="0">
                  <a:solidFill>
                    <a:srgbClr val="0099FF"/>
                  </a:solidFill>
                  <a:latin typeface="微软雅黑" pitchFamily="34" charset="-122"/>
                  <a:ea typeface="微软雅黑" pitchFamily="34" charset="-122"/>
                </a:rPr>
                <a:t>Web</a:t>
              </a:r>
              <a:r>
                <a:rPr lang="zh-CN" altLang="en-US" sz="1100" dirty="0" smtClean="0">
                  <a:solidFill>
                    <a:srgbClr val="0099FF"/>
                  </a:solidFill>
                  <a:latin typeface="微软雅黑" pitchFamily="34" charset="-122"/>
                  <a:ea typeface="微软雅黑" pitchFamily="34" charset="-122"/>
                </a:rPr>
                <a:t>服务访问，实现日报、月报的浏览、下载等功能</a:t>
              </a:r>
              <a:endParaRPr lang="zh-CN" altLang="en-US" sz="1100" dirty="0">
                <a:solidFill>
                  <a:srgbClr val="0099FF"/>
                </a:solidFill>
                <a:latin typeface="微软雅黑" pitchFamily="34" charset="-122"/>
                <a:ea typeface="微软雅黑" pitchFamily="34" charset="-122"/>
              </a:endParaRPr>
            </a:p>
          </p:txBody>
        </p:sp>
      </p:grpSp>
      <p:grpSp>
        <p:nvGrpSpPr>
          <p:cNvPr id="17" name="Group 40"/>
          <p:cNvGrpSpPr>
            <a:grpSpLocks/>
          </p:cNvGrpSpPr>
          <p:nvPr/>
        </p:nvGrpSpPr>
        <p:grpSpPr bwMode="auto">
          <a:xfrm>
            <a:off x="6287850" y="4320581"/>
            <a:ext cx="3865613" cy="1150552"/>
            <a:chOff x="2881112" y="2156417"/>
            <a:chExt cx="3551839" cy="904833"/>
          </a:xfrm>
        </p:grpSpPr>
        <p:sp>
          <p:nvSpPr>
            <p:cNvPr id="18" name="Freeform 22"/>
            <p:cNvSpPr>
              <a:spLocks/>
            </p:cNvSpPr>
            <p:nvPr/>
          </p:nvSpPr>
          <p:spPr bwMode="auto">
            <a:xfrm rot="11797725">
              <a:off x="2881112" y="2156417"/>
              <a:ext cx="1684523" cy="731901"/>
            </a:xfrm>
            <a:custGeom>
              <a:avLst/>
              <a:gdLst>
                <a:gd name="T0" fmla="*/ 2147483647 w 2154"/>
                <a:gd name="T1" fmla="*/ 2147483647 h 468"/>
                <a:gd name="T2" fmla="*/ 0 w 2154"/>
                <a:gd name="T3" fmla="*/ 2147483647 h 468"/>
                <a:gd name="T4" fmla="*/ 2147483647 w 2154"/>
                <a:gd name="T5" fmla="*/ 0 h 468"/>
                <a:gd name="T6" fmla="*/ 2147483647 w 2154"/>
                <a:gd name="T7" fmla="*/ 2147483647 h 468"/>
                <a:gd name="T8" fmla="*/ 0 60000 65536"/>
                <a:gd name="T9" fmla="*/ 0 60000 65536"/>
                <a:gd name="T10" fmla="*/ 0 60000 65536"/>
                <a:gd name="T11" fmla="*/ 0 60000 65536"/>
                <a:gd name="T12" fmla="*/ 0 w 2154"/>
                <a:gd name="T13" fmla="*/ 0 h 468"/>
                <a:gd name="T14" fmla="*/ 2154 w 2154"/>
                <a:gd name="T15" fmla="*/ 468 h 468"/>
              </a:gdLst>
              <a:ahLst/>
              <a:cxnLst>
                <a:cxn ang="T8">
                  <a:pos x="T0" y="T1"/>
                </a:cxn>
                <a:cxn ang="T9">
                  <a:pos x="T2" y="T3"/>
                </a:cxn>
                <a:cxn ang="T10">
                  <a:pos x="T4" y="T5"/>
                </a:cxn>
                <a:cxn ang="T11">
                  <a:pos x="T6" y="T7"/>
                </a:cxn>
              </a:cxnLst>
              <a:rect l="T12" t="T13" r="T14" b="T15"/>
              <a:pathLst>
                <a:path w="2154" h="468">
                  <a:moveTo>
                    <a:pt x="2154" y="300"/>
                  </a:moveTo>
                  <a:lnTo>
                    <a:pt x="0" y="468"/>
                  </a:lnTo>
                  <a:lnTo>
                    <a:pt x="594" y="0"/>
                  </a:lnTo>
                  <a:lnTo>
                    <a:pt x="2154" y="300"/>
                  </a:lnTo>
                  <a:close/>
                </a:path>
              </a:pathLst>
            </a:custGeom>
            <a:gradFill rotWithShape="1">
              <a:gsLst>
                <a:gs pos="0">
                  <a:srgbClr val="0099FF">
                    <a:alpha val="39998"/>
                  </a:srgbClr>
                </a:gs>
                <a:gs pos="100000">
                  <a:srgbClr val="0099FF">
                    <a:alpha val="60001"/>
                  </a:srgbClr>
                </a:gs>
              </a:gsLst>
              <a:lin ang="0" scaled="1"/>
            </a:gradFill>
            <a:ln w="12700" cap="flat" cmpd="sng">
              <a:noFill/>
              <a:prstDash val="solid"/>
              <a:round/>
              <a:headEnd type="none" w="med" len="med"/>
              <a:tailEnd type="none" w="med" len="med"/>
            </a:ln>
          </p:spPr>
          <p:txBody>
            <a:bodyPr wrap="none" anchor="ctr"/>
            <a:lstStyle/>
            <a:p>
              <a:endParaRPr lang="en-US" sz="1100">
                <a:latin typeface="微软雅黑" pitchFamily="34" charset="-122"/>
                <a:ea typeface="微软雅黑" pitchFamily="34" charset="-122"/>
              </a:endParaRPr>
            </a:p>
          </p:txBody>
        </p:sp>
        <p:sp>
          <p:nvSpPr>
            <p:cNvPr id="19" name="Text Box 23"/>
            <p:cNvSpPr txBox="1">
              <a:spLocks noChangeArrowheads="1"/>
            </p:cNvSpPr>
            <p:nvPr/>
          </p:nvSpPr>
          <p:spPr bwMode="auto">
            <a:xfrm>
              <a:off x="3852590" y="2323010"/>
              <a:ext cx="2580361" cy="738240"/>
            </a:xfrm>
            <a:prstGeom prst="rect">
              <a:avLst/>
            </a:prstGeom>
            <a:solidFill>
              <a:srgbClr val="FFFFFF"/>
            </a:solidFill>
            <a:ln w="19050" algn="ctr">
              <a:solidFill>
                <a:srgbClr val="0099CC"/>
              </a:solidFill>
              <a:miter lim="800000"/>
              <a:headEnd/>
              <a:tailEnd/>
            </a:ln>
          </p:spPr>
          <p:txBody>
            <a:bodyPr wrap="square">
              <a:spAutoFit/>
            </a:bodyPr>
            <a:lstStyle/>
            <a:p>
              <a:r>
                <a:rPr lang="zh-CN" altLang="en-US" sz="1100" dirty="0" smtClean="0">
                  <a:solidFill>
                    <a:srgbClr val="0099FF"/>
                  </a:solidFill>
                  <a:latin typeface="微软雅黑" pitchFamily="34" charset="-122"/>
                  <a:ea typeface="微软雅黑" pitchFamily="34" charset="-122"/>
                </a:rPr>
                <a:t>数据质量分析报告生成模块作为一个</a:t>
              </a:r>
              <a:r>
                <a:rPr lang="en-US" altLang="zh-CN" sz="1100" dirty="0" smtClean="0">
                  <a:solidFill>
                    <a:srgbClr val="0099FF"/>
                  </a:solidFill>
                  <a:latin typeface="微软雅黑" pitchFamily="34" charset="-122"/>
                  <a:ea typeface="微软雅黑" pitchFamily="34" charset="-122"/>
                </a:rPr>
                <a:t>ETL</a:t>
              </a:r>
              <a:r>
                <a:rPr lang="zh-CN" altLang="en-US" sz="1100" dirty="0" smtClean="0">
                  <a:solidFill>
                    <a:srgbClr val="0099FF"/>
                  </a:solidFill>
                  <a:latin typeface="微软雅黑" pitchFamily="34" charset="-122"/>
                  <a:ea typeface="微软雅黑" pitchFamily="34" charset="-122"/>
                </a:rPr>
                <a:t>任务部署在决策分析报表平台</a:t>
              </a:r>
              <a:r>
                <a:rPr lang="en-US" altLang="zh-CN" sz="1100" dirty="0" smtClean="0">
                  <a:solidFill>
                    <a:srgbClr val="0099FF"/>
                  </a:solidFill>
                  <a:latin typeface="微软雅黑" pitchFamily="34" charset="-122"/>
                  <a:ea typeface="微软雅黑" pitchFamily="34" charset="-122"/>
                </a:rPr>
                <a:t>ETL</a:t>
              </a:r>
              <a:r>
                <a:rPr lang="zh-CN" altLang="en-US" sz="1100" dirty="0" smtClean="0">
                  <a:solidFill>
                    <a:srgbClr val="0099FF"/>
                  </a:solidFill>
                  <a:latin typeface="微软雅黑" pitchFamily="34" charset="-122"/>
                  <a:ea typeface="微软雅黑" pitchFamily="34" charset="-122"/>
                </a:rPr>
                <a:t>服务器上，由</a:t>
              </a:r>
              <a:r>
                <a:rPr lang="en-US" altLang="zh-CN" sz="1100" dirty="0">
                  <a:solidFill>
                    <a:srgbClr val="0099FF"/>
                  </a:solidFill>
                  <a:latin typeface="微软雅黑" pitchFamily="34" charset="-122"/>
                  <a:ea typeface="微软雅黑" pitchFamily="34" charset="-122"/>
                </a:rPr>
                <a:t>Automation</a:t>
              </a:r>
              <a:r>
                <a:rPr lang="zh-CN" altLang="en-US" sz="1100" dirty="0" smtClean="0">
                  <a:solidFill>
                    <a:srgbClr val="0099FF"/>
                  </a:solidFill>
                  <a:latin typeface="微软雅黑" pitchFamily="34" charset="-122"/>
                  <a:ea typeface="微软雅黑" pitchFamily="34" charset="-122"/>
                </a:rPr>
                <a:t>工作流调度服务统一调度运行，按照每日、每月生成各数据区数据质量检查报告</a:t>
              </a:r>
              <a:endParaRPr lang="zh-CN" altLang="en-US" sz="1100" dirty="0">
                <a:solidFill>
                  <a:srgbClr val="0099FF"/>
                </a:solidFill>
                <a:latin typeface="微软雅黑" pitchFamily="34" charset="-122"/>
                <a:ea typeface="微软雅黑" pitchFamily="34" charset="-122"/>
              </a:endParaRPr>
            </a:p>
          </p:txBody>
        </p:sp>
      </p:grpSp>
      <p:sp>
        <p:nvSpPr>
          <p:cNvPr id="4" name="矩形 3"/>
          <p:cNvSpPr/>
          <p:nvPr/>
        </p:nvSpPr>
        <p:spPr>
          <a:xfrm>
            <a:off x="140876" y="990345"/>
            <a:ext cx="1872858" cy="5324535"/>
          </a:xfrm>
          <a:prstGeom prst="rect">
            <a:avLst/>
          </a:prstGeom>
        </p:spPr>
        <p:txBody>
          <a:bodyPr wrap="square">
            <a:spAutoFit/>
          </a:bodyPr>
          <a:lstStyle/>
          <a:p>
            <a:pPr marL="288000" lvl="1" indent="-288000" eaLnBrk="0" hangingPunct="0">
              <a:spcBef>
                <a:spcPts val="0"/>
              </a:spcBef>
              <a:buClr>
                <a:srgbClr val="EE8A04"/>
              </a:buClr>
              <a:buSzPct val="80000"/>
              <a:buFont typeface="Wingdings" pitchFamily="2" charset="2"/>
              <a:buChar char="l"/>
              <a:defRPr/>
            </a:pPr>
            <a:r>
              <a:rPr lang="zh-CN" altLang="en-US" sz="2000" b="1" dirty="0">
                <a:solidFill>
                  <a:schemeClr val="tx1">
                    <a:lumMod val="50000"/>
                    <a:lumOff val="50000"/>
                  </a:schemeClr>
                </a:solidFill>
                <a:latin typeface="+mn-ea"/>
                <a:ea typeface="+mn-ea"/>
              </a:rPr>
              <a:t>数据质量管理平台以元信息模型为核心，由规则配置管理模块、检查执行模块、分析报告生成模块和分析报告展现模块四部分构成</a:t>
            </a:r>
            <a:r>
              <a:rPr lang="zh-CN" altLang="en-US" sz="2000" b="1" dirty="0" smtClean="0">
                <a:solidFill>
                  <a:schemeClr val="tx1">
                    <a:lumMod val="50000"/>
                    <a:lumOff val="50000"/>
                  </a:schemeClr>
                </a:solidFill>
                <a:latin typeface="+mn-ea"/>
                <a:ea typeface="+mn-ea"/>
              </a:rPr>
              <a:t>。</a:t>
            </a:r>
            <a:endParaRPr lang="en-US" altLang="zh-CN" sz="2000" b="1" dirty="0" smtClean="0">
              <a:solidFill>
                <a:schemeClr val="tx1">
                  <a:lumMod val="50000"/>
                  <a:lumOff val="50000"/>
                </a:schemeClr>
              </a:solidFill>
              <a:latin typeface="+mn-ea"/>
              <a:ea typeface="+mn-ea"/>
            </a:endParaRPr>
          </a:p>
          <a:p>
            <a:pPr marL="288000" lvl="1" indent="-288000" eaLnBrk="0" hangingPunct="0">
              <a:spcBef>
                <a:spcPts val="0"/>
              </a:spcBef>
              <a:buClr>
                <a:srgbClr val="EE8A04"/>
              </a:buClr>
              <a:buSzPct val="80000"/>
              <a:buFont typeface="Wingdings" pitchFamily="2" charset="2"/>
              <a:buChar char="l"/>
              <a:defRPr/>
            </a:pPr>
            <a:r>
              <a:rPr lang="zh-CN" altLang="en-US" sz="2000" b="1" dirty="0" smtClean="0">
                <a:solidFill>
                  <a:schemeClr val="tx1">
                    <a:lumMod val="50000"/>
                    <a:lumOff val="50000"/>
                  </a:schemeClr>
                </a:solidFill>
                <a:latin typeface="+mn-ea"/>
                <a:ea typeface="+mn-ea"/>
              </a:rPr>
              <a:t>整个</a:t>
            </a:r>
            <a:r>
              <a:rPr lang="zh-CN" altLang="en-US" sz="2000" b="1" dirty="0">
                <a:solidFill>
                  <a:schemeClr val="tx1">
                    <a:lumMod val="50000"/>
                    <a:lumOff val="50000"/>
                  </a:schemeClr>
                </a:solidFill>
                <a:latin typeface="+mn-ea"/>
                <a:ea typeface="+mn-ea"/>
              </a:rPr>
              <a:t>数据质量检查过程以</a:t>
            </a:r>
            <a:r>
              <a:rPr lang="en-US" altLang="zh-CN" sz="2000" b="1" dirty="0">
                <a:solidFill>
                  <a:schemeClr val="tx1">
                    <a:lumMod val="50000"/>
                    <a:lumOff val="50000"/>
                  </a:schemeClr>
                </a:solidFill>
                <a:latin typeface="+mn-ea"/>
                <a:ea typeface="+mn-ea"/>
              </a:rPr>
              <a:t>ETL</a:t>
            </a:r>
            <a:r>
              <a:rPr lang="zh-CN" altLang="en-US" sz="2000" b="1" dirty="0">
                <a:solidFill>
                  <a:schemeClr val="tx1">
                    <a:lumMod val="50000"/>
                    <a:lumOff val="50000"/>
                  </a:schemeClr>
                </a:solidFill>
                <a:latin typeface="+mn-ea"/>
                <a:ea typeface="+mn-ea"/>
              </a:rPr>
              <a:t>任务的形式统一调度执行。</a:t>
            </a:r>
          </a:p>
        </p:txBody>
      </p:sp>
    </p:spTree>
    <p:extLst>
      <p:ext uri="{BB962C8B-B14F-4D97-AF65-F5344CB8AC3E}">
        <p14:creationId xmlns="" xmlns:p14="http://schemas.microsoft.com/office/powerpoint/2010/main" val="4283462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checkerboard(across)">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checkerboard(across)">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checkerboard(across)">
                                      <p:cBhvr>
                                        <p:cTn id="2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数据质量检查执行服务</a:t>
            </a:r>
            <a:endParaRPr lang="zh-CN" altLang="en-US" dirty="0"/>
          </a:p>
        </p:txBody>
      </p:sp>
      <p:pic>
        <p:nvPicPr>
          <p:cNvPr id="4098"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2397494" y="996662"/>
            <a:ext cx="9121405" cy="53349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 name="矩形 2"/>
          <p:cNvSpPr/>
          <p:nvPr/>
        </p:nvSpPr>
        <p:spPr>
          <a:xfrm>
            <a:off x="356976" y="1036783"/>
            <a:ext cx="2016924" cy="5016758"/>
          </a:xfrm>
          <a:prstGeom prst="rect">
            <a:avLst/>
          </a:prstGeom>
        </p:spPr>
        <p:txBody>
          <a:bodyPr wrap="square">
            <a:spAutoFit/>
          </a:bodyPr>
          <a:lstStyle/>
          <a:p>
            <a:pPr marL="288000" lvl="1" indent="-288000" eaLnBrk="0" hangingPunct="0">
              <a:spcBef>
                <a:spcPts val="0"/>
              </a:spcBef>
              <a:buClr>
                <a:srgbClr val="EE8A04"/>
              </a:buClr>
              <a:buSzPct val="80000"/>
              <a:buFont typeface="Wingdings" pitchFamily="2" charset="2"/>
              <a:buChar char="l"/>
              <a:defRPr/>
            </a:pPr>
            <a:r>
              <a:rPr lang="zh-CN" altLang="en-US" sz="2000" b="1" dirty="0">
                <a:solidFill>
                  <a:schemeClr val="tx1">
                    <a:lumMod val="50000"/>
                    <a:lumOff val="50000"/>
                  </a:schemeClr>
                </a:solidFill>
                <a:latin typeface="+mn-ea"/>
                <a:ea typeface="+mn-ea"/>
              </a:rPr>
              <a:t>数据质量管理的规则执行服务作为</a:t>
            </a:r>
            <a:r>
              <a:rPr lang="en-US" altLang="zh-CN" sz="2000" b="1" dirty="0">
                <a:solidFill>
                  <a:schemeClr val="tx1">
                    <a:lumMod val="50000"/>
                    <a:lumOff val="50000"/>
                  </a:schemeClr>
                </a:solidFill>
                <a:latin typeface="+mn-ea"/>
                <a:ea typeface="+mn-ea"/>
              </a:rPr>
              <a:t>ETL</a:t>
            </a:r>
            <a:r>
              <a:rPr lang="zh-CN" altLang="en-US" sz="2000" b="1" dirty="0">
                <a:solidFill>
                  <a:schemeClr val="tx1">
                    <a:lumMod val="50000"/>
                    <a:lumOff val="50000"/>
                  </a:schemeClr>
                </a:solidFill>
                <a:latin typeface="+mn-ea"/>
                <a:ea typeface="+mn-ea"/>
              </a:rPr>
              <a:t>任务部署在</a:t>
            </a:r>
            <a:r>
              <a:rPr lang="en-US" altLang="zh-CN" sz="2000" b="1" dirty="0">
                <a:solidFill>
                  <a:schemeClr val="tx1">
                    <a:lumMod val="50000"/>
                    <a:lumOff val="50000"/>
                  </a:schemeClr>
                </a:solidFill>
                <a:latin typeface="+mn-ea"/>
                <a:ea typeface="+mn-ea"/>
              </a:rPr>
              <a:t>ETL</a:t>
            </a:r>
            <a:r>
              <a:rPr lang="zh-CN" altLang="en-US" sz="2000" b="1" dirty="0">
                <a:solidFill>
                  <a:schemeClr val="tx1">
                    <a:lumMod val="50000"/>
                    <a:lumOff val="50000"/>
                  </a:schemeClr>
                </a:solidFill>
                <a:latin typeface="+mn-ea"/>
                <a:ea typeface="+mn-ea"/>
              </a:rPr>
              <a:t>服务器上</a:t>
            </a:r>
            <a:endParaRPr lang="en-US" altLang="zh-CN" sz="2000" b="1" dirty="0">
              <a:solidFill>
                <a:schemeClr val="tx1">
                  <a:lumMod val="50000"/>
                  <a:lumOff val="50000"/>
                </a:schemeClr>
              </a:solidFill>
              <a:latin typeface="+mn-ea"/>
              <a:ea typeface="+mn-ea"/>
            </a:endParaRPr>
          </a:p>
          <a:p>
            <a:pPr marL="288000" lvl="1" indent="-288000" eaLnBrk="0" hangingPunct="0">
              <a:spcBef>
                <a:spcPts val="0"/>
              </a:spcBef>
              <a:buClr>
                <a:srgbClr val="EE8A04"/>
              </a:buClr>
              <a:buSzPct val="80000"/>
              <a:buFont typeface="Wingdings" pitchFamily="2" charset="2"/>
              <a:buChar char="l"/>
              <a:defRPr/>
            </a:pPr>
            <a:r>
              <a:rPr lang="zh-CN" altLang="en-US" sz="2000" b="1" dirty="0">
                <a:solidFill>
                  <a:schemeClr val="tx1">
                    <a:lumMod val="50000"/>
                    <a:lumOff val="50000"/>
                  </a:schemeClr>
                </a:solidFill>
                <a:latin typeface="+mn-ea"/>
                <a:ea typeface="+mn-ea"/>
              </a:rPr>
              <a:t>在整个数据处理过程中，设置</a:t>
            </a:r>
            <a:r>
              <a:rPr lang="en-US" altLang="zh-CN" sz="2000" b="1" dirty="0">
                <a:solidFill>
                  <a:schemeClr val="tx1">
                    <a:lumMod val="50000"/>
                    <a:lumOff val="50000"/>
                  </a:schemeClr>
                </a:solidFill>
                <a:latin typeface="+mn-ea"/>
                <a:ea typeface="+mn-ea"/>
              </a:rPr>
              <a:t>4</a:t>
            </a:r>
            <a:r>
              <a:rPr lang="zh-CN" altLang="en-US" sz="2000" b="1" dirty="0">
                <a:solidFill>
                  <a:schemeClr val="tx1">
                    <a:lumMod val="50000"/>
                    <a:lumOff val="50000"/>
                  </a:schemeClr>
                </a:solidFill>
                <a:latin typeface="+mn-ea"/>
                <a:ea typeface="+mn-ea"/>
              </a:rPr>
              <a:t>类检查点</a:t>
            </a:r>
            <a:endParaRPr lang="en-US" altLang="zh-CN" sz="2000" b="1" dirty="0">
              <a:solidFill>
                <a:schemeClr val="tx1">
                  <a:lumMod val="50000"/>
                  <a:lumOff val="50000"/>
                </a:schemeClr>
              </a:solidFill>
              <a:latin typeface="+mn-ea"/>
              <a:ea typeface="+mn-ea"/>
            </a:endParaRPr>
          </a:p>
          <a:p>
            <a:pPr marL="288000" lvl="1" indent="-288000" eaLnBrk="0" hangingPunct="0">
              <a:spcBef>
                <a:spcPts val="0"/>
              </a:spcBef>
              <a:buClr>
                <a:srgbClr val="EE8A04"/>
              </a:buClr>
              <a:buSzPct val="80000"/>
              <a:buFont typeface="Wingdings" pitchFamily="2" charset="2"/>
              <a:buChar char="l"/>
              <a:defRPr/>
            </a:pPr>
            <a:r>
              <a:rPr lang="zh-CN" altLang="en-US" sz="2000" b="1" dirty="0">
                <a:solidFill>
                  <a:schemeClr val="tx1">
                    <a:lumMod val="50000"/>
                    <a:lumOff val="50000"/>
                  </a:schemeClr>
                </a:solidFill>
                <a:latin typeface="+mn-ea"/>
                <a:ea typeface="+mn-ea"/>
              </a:rPr>
              <a:t>在不同的检查点由</a:t>
            </a:r>
            <a:r>
              <a:rPr lang="en-US" altLang="zh-CN" sz="2000" b="1" dirty="0">
                <a:solidFill>
                  <a:schemeClr val="tx1">
                    <a:lumMod val="50000"/>
                    <a:lumOff val="50000"/>
                  </a:schemeClr>
                </a:solidFill>
                <a:latin typeface="+mn-ea"/>
                <a:ea typeface="+mn-ea"/>
              </a:rPr>
              <a:t>Task Automation</a:t>
            </a:r>
            <a:r>
              <a:rPr lang="zh-CN" altLang="en-US" sz="2000" b="1" dirty="0">
                <a:solidFill>
                  <a:schemeClr val="tx1">
                    <a:lumMod val="50000"/>
                    <a:lumOff val="50000"/>
                  </a:schemeClr>
                </a:solidFill>
                <a:latin typeface="+mn-ea"/>
                <a:ea typeface="+mn-ea"/>
              </a:rPr>
              <a:t>工作流统一调度执行</a:t>
            </a:r>
            <a:endParaRPr lang="en-US" altLang="zh-CN" sz="2000" b="1" dirty="0">
              <a:solidFill>
                <a:schemeClr val="tx1">
                  <a:lumMod val="50000"/>
                  <a:lumOff val="50000"/>
                </a:schemeClr>
              </a:solidFill>
              <a:latin typeface="+mn-ea"/>
              <a:ea typeface="+mn-ea"/>
            </a:endParaRPr>
          </a:p>
          <a:p>
            <a:pPr marL="288000" lvl="1" indent="-288000" eaLnBrk="0" hangingPunct="0">
              <a:spcBef>
                <a:spcPts val="0"/>
              </a:spcBef>
              <a:buClr>
                <a:srgbClr val="EE8A04"/>
              </a:buClr>
              <a:buSzPct val="80000"/>
              <a:buFont typeface="Wingdings" pitchFamily="2" charset="2"/>
              <a:buChar char="l"/>
              <a:defRPr/>
            </a:pPr>
            <a:r>
              <a:rPr lang="zh-CN" altLang="en-US" sz="2000" b="1" dirty="0">
                <a:solidFill>
                  <a:schemeClr val="tx1">
                    <a:lumMod val="50000"/>
                    <a:lumOff val="50000"/>
                  </a:schemeClr>
                </a:solidFill>
                <a:latin typeface="+mn-ea"/>
                <a:ea typeface="+mn-ea"/>
              </a:rPr>
              <a:t>检查结果统一存入数据质量管理资料库</a:t>
            </a:r>
          </a:p>
        </p:txBody>
      </p:sp>
      <p:sp>
        <p:nvSpPr>
          <p:cNvPr id="20" name="椭圆 19"/>
          <p:cNvSpPr/>
          <p:nvPr/>
        </p:nvSpPr>
        <p:spPr bwMode="auto">
          <a:xfrm>
            <a:off x="4318889" y="2663823"/>
            <a:ext cx="216000" cy="216000"/>
          </a:xfrm>
          <a:prstGeom prst="ellipse">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mn-ea"/>
                <a:ea typeface="+mn-ea"/>
              </a:rPr>
              <a:t>1</a:t>
            </a:r>
            <a:endParaRPr kumimoji="0" lang="zh-CN" altLang="en-US" sz="1200" b="1" i="0" u="none" strike="noStrike" cap="none" normalizeH="0" baseline="0" dirty="0" smtClean="0">
              <a:ln>
                <a:noFill/>
              </a:ln>
              <a:solidFill>
                <a:schemeClr val="tx1"/>
              </a:solidFill>
              <a:effectLst/>
              <a:latin typeface="+mn-ea"/>
              <a:ea typeface="+mn-ea"/>
            </a:endParaRPr>
          </a:p>
        </p:txBody>
      </p:sp>
      <p:sp>
        <p:nvSpPr>
          <p:cNvPr id="24" name="椭圆 23"/>
          <p:cNvSpPr/>
          <p:nvPr/>
        </p:nvSpPr>
        <p:spPr bwMode="auto">
          <a:xfrm>
            <a:off x="6623846" y="2663823"/>
            <a:ext cx="216000" cy="216000"/>
          </a:xfrm>
          <a:prstGeom prst="ellipse">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mn-ea"/>
                <a:ea typeface="+mn-ea"/>
              </a:rPr>
              <a:t>2</a:t>
            </a:r>
            <a:endParaRPr kumimoji="0" lang="zh-CN" altLang="en-US" sz="1200" b="1" i="0" u="none" strike="noStrike" cap="none" normalizeH="0" baseline="0" dirty="0" smtClean="0">
              <a:ln>
                <a:noFill/>
              </a:ln>
              <a:solidFill>
                <a:schemeClr val="tx1"/>
              </a:solidFill>
              <a:effectLst/>
              <a:latin typeface="+mn-ea"/>
              <a:ea typeface="+mn-ea"/>
            </a:endParaRPr>
          </a:p>
        </p:txBody>
      </p:sp>
      <p:sp>
        <p:nvSpPr>
          <p:cNvPr id="25" name="椭圆 24"/>
          <p:cNvSpPr/>
          <p:nvPr/>
        </p:nvSpPr>
        <p:spPr bwMode="auto">
          <a:xfrm>
            <a:off x="8712803" y="2663823"/>
            <a:ext cx="216000" cy="216000"/>
          </a:xfrm>
          <a:prstGeom prst="ellipse">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zh-CN" sz="1200" b="1" dirty="0">
                <a:latin typeface="+mn-ea"/>
                <a:ea typeface="+mn-ea"/>
              </a:rPr>
              <a:t>3</a:t>
            </a:r>
            <a:endParaRPr kumimoji="0" lang="zh-CN" altLang="en-US" sz="1200" b="1" i="0" u="none" strike="noStrike" cap="none" normalizeH="0" baseline="0" dirty="0" smtClean="0">
              <a:ln>
                <a:noFill/>
              </a:ln>
              <a:solidFill>
                <a:schemeClr val="tx1"/>
              </a:solidFill>
              <a:effectLst/>
              <a:latin typeface="+mn-ea"/>
              <a:ea typeface="+mn-ea"/>
            </a:endParaRPr>
          </a:p>
        </p:txBody>
      </p:sp>
      <p:sp>
        <p:nvSpPr>
          <p:cNvPr id="28" name="椭圆 27"/>
          <p:cNvSpPr/>
          <p:nvPr/>
        </p:nvSpPr>
        <p:spPr bwMode="auto">
          <a:xfrm>
            <a:off x="10513628" y="2663823"/>
            <a:ext cx="216000" cy="216000"/>
          </a:xfrm>
          <a:prstGeom prst="ellipse">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smtClean="0">
                <a:ln>
                  <a:noFill/>
                </a:ln>
                <a:solidFill>
                  <a:schemeClr val="tx1"/>
                </a:solidFill>
                <a:effectLst/>
                <a:latin typeface="+mn-ea"/>
                <a:ea typeface="+mn-ea"/>
              </a:rPr>
              <a:t>4</a:t>
            </a:r>
            <a:endParaRPr kumimoji="0" lang="zh-CN" altLang="en-US" sz="1200" b="1" i="0" u="none" strike="noStrike" cap="none" normalizeH="0" baseline="0" dirty="0" smtClean="0">
              <a:ln>
                <a:noFill/>
              </a:ln>
              <a:solidFill>
                <a:schemeClr val="tx1"/>
              </a:solidFill>
              <a:effectLst/>
              <a:latin typeface="+mn-ea"/>
              <a:ea typeface="+mn-ea"/>
            </a:endParaRPr>
          </a:p>
        </p:txBody>
      </p:sp>
    </p:spTree>
    <p:extLst>
      <p:ext uri="{BB962C8B-B14F-4D97-AF65-F5344CB8AC3E}">
        <p14:creationId xmlns="" xmlns:p14="http://schemas.microsoft.com/office/powerpoint/2010/main" val="410397544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214700"/>
            <a:ext cx="8397834" cy="432199"/>
          </a:xfrm>
        </p:spPr>
        <p:txBody>
          <a:bodyPr/>
          <a:lstStyle/>
          <a:p>
            <a:pPr marL="355600" indent="-355600"/>
            <a:r>
              <a:rPr lang="zh-CN" altLang="en-US" dirty="0">
                <a:latin typeface="微软雅黑" pitchFamily="34" charset="-122"/>
              </a:rPr>
              <a:t>检查规则执行</a:t>
            </a:r>
            <a:r>
              <a:rPr lang="zh-CN" altLang="en-US" dirty="0" smtClean="0">
                <a:latin typeface="微软雅黑" pitchFamily="34" charset="-122"/>
              </a:rPr>
              <a:t>服务检查点</a:t>
            </a:r>
            <a:r>
              <a:rPr lang="en-US" altLang="zh-CN" dirty="0" smtClean="0">
                <a:latin typeface="微软雅黑" pitchFamily="34" charset="-122"/>
              </a:rPr>
              <a:t>1</a:t>
            </a:r>
            <a:endParaRPr lang="zh-CN" altLang="en-US" dirty="0"/>
          </a:p>
        </p:txBody>
      </p:sp>
      <p:graphicFrame>
        <p:nvGraphicFramePr>
          <p:cNvPr id="9" name="Table 13"/>
          <p:cNvGraphicFramePr>
            <a:graphicFrameLocks noGrp="1"/>
          </p:cNvGraphicFramePr>
          <p:nvPr>
            <p:extLst>
              <p:ext uri="{D42A27DB-BD31-4B8C-83A1-F6EECF244321}">
                <p14:modId xmlns="" xmlns:p14="http://schemas.microsoft.com/office/powerpoint/2010/main" val="1587995593"/>
              </p:ext>
            </p:extLst>
          </p:nvPr>
        </p:nvGraphicFramePr>
        <p:xfrm>
          <a:off x="1077305" y="1223163"/>
          <a:ext cx="9580389" cy="4826210"/>
        </p:xfrm>
        <a:graphic>
          <a:graphicData uri="http://schemas.openxmlformats.org/drawingml/2006/table">
            <a:tbl>
              <a:tblPr firstRow="1" bandRow="1">
                <a:tableStyleId>{21E4AEA4-8DFA-4A89-87EB-49C32662AFE0}</a:tableStyleId>
              </a:tblPr>
              <a:tblGrid>
                <a:gridCol w="1277386"/>
                <a:gridCol w="8303003"/>
              </a:tblGrid>
              <a:tr h="530353">
                <a:tc gridSpan="2">
                  <a:txBody>
                    <a:bodyPr/>
                    <a:lstStyle/>
                    <a:p>
                      <a:r>
                        <a:rPr lang="zh-CN" altLang="en-US" sz="2000" dirty="0" smtClean="0">
                          <a:latin typeface="+mn-ea"/>
                          <a:ea typeface="+mn-ea"/>
                        </a:rPr>
                        <a:t>云数据推送平台接口文件级规范性检查任务说明</a:t>
                      </a:r>
                      <a:endParaRPr lang="en-US" sz="2000" dirty="0">
                        <a:latin typeface="+mn-ea"/>
                        <a:ea typeface="+mn-ea"/>
                      </a:endParaRPr>
                    </a:p>
                  </a:txBody>
                  <a:tcPr anchor="ctr"/>
                </a:tc>
                <a:tc hMerge="1">
                  <a:txBody>
                    <a:bodyPr/>
                    <a:lstStyle/>
                    <a:p>
                      <a:endParaRPr lang="en-US" sz="1800" dirty="0">
                        <a:latin typeface="微软雅黑" pitchFamily="34" charset="-122"/>
                        <a:ea typeface="微软雅黑" pitchFamily="34" charset="-122"/>
                      </a:endParaRPr>
                    </a:p>
                  </a:txBody>
                  <a:tcPr anchor="ctr">
                    <a:cell3D prstMaterial="dkEdge">
                      <a:bevel h="50800" prst="divot"/>
                      <a:lightRig rig="flood" dir="t"/>
                    </a:cell3D>
                  </a:tcPr>
                </a:tc>
              </a:tr>
              <a:tr h="424282">
                <a:tc>
                  <a:txBody>
                    <a:bodyPr/>
                    <a:lstStyle/>
                    <a:p>
                      <a:r>
                        <a:rPr lang="zh-CN" altLang="en-US" sz="1800" dirty="0" smtClean="0">
                          <a:latin typeface="+mn-ea"/>
                          <a:ea typeface="+mn-ea"/>
                        </a:rPr>
                        <a:t>任务类型</a:t>
                      </a:r>
                      <a:endParaRPr lang="en-US" sz="1800" dirty="0">
                        <a:latin typeface="+mn-ea"/>
                        <a:ea typeface="+mn-ea"/>
                      </a:endParaRPr>
                    </a:p>
                  </a:txBody>
                  <a:tcPr anchor="ctr"/>
                </a:tc>
                <a:tc>
                  <a:txBody>
                    <a:bodyPr/>
                    <a:lstStyle/>
                    <a:p>
                      <a:r>
                        <a:rPr lang="en-US" altLang="zh-CN" sz="1800" dirty="0" smtClean="0">
                          <a:latin typeface="+mn-ea"/>
                          <a:ea typeface="+mn-ea"/>
                        </a:rPr>
                        <a:t>ETL </a:t>
                      </a:r>
                      <a:r>
                        <a:rPr lang="zh-CN" altLang="en-US" sz="1800" dirty="0" smtClean="0">
                          <a:latin typeface="+mn-ea"/>
                          <a:ea typeface="+mn-ea"/>
                        </a:rPr>
                        <a:t>任务 </a:t>
                      </a:r>
                      <a:r>
                        <a:rPr lang="en-US" altLang="zh-CN" sz="1800" dirty="0" smtClean="0">
                          <a:latin typeface="+mn-ea"/>
                          <a:ea typeface="+mn-ea"/>
                        </a:rPr>
                        <a:t>—— </a:t>
                      </a:r>
                      <a:r>
                        <a:rPr lang="zh-CN" altLang="en-US" sz="1800" dirty="0" smtClean="0">
                          <a:latin typeface="+mn-ea"/>
                          <a:ea typeface="+mn-ea"/>
                        </a:rPr>
                        <a:t>技术型检查</a:t>
                      </a:r>
                      <a:endParaRPr lang="en-US" sz="1800" dirty="0">
                        <a:latin typeface="+mn-ea"/>
                        <a:ea typeface="+mn-ea"/>
                      </a:endParaRPr>
                    </a:p>
                  </a:txBody>
                  <a:tcPr anchor="ctr"/>
                </a:tc>
              </a:tr>
              <a:tr h="430175">
                <a:tc>
                  <a:txBody>
                    <a:bodyPr/>
                    <a:lstStyle/>
                    <a:p>
                      <a:r>
                        <a:rPr lang="en-US" sz="1800" dirty="0" smtClean="0">
                          <a:latin typeface="+mn-ea"/>
                          <a:ea typeface="+mn-ea"/>
                        </a:rPr>
                        <a:t>ETL</a:t>
                      </a:r>
                      <a:r>
                        <a:rPr lang="zh-CN" altLang="en-US" sz="1800" dirty="0" smtClean="0">
                          <a:latin typeface="+mn-ea"/>
                          <a:ea typeface="+mn-ea"/>
                        </a:rPr>
                        <a:t>阶段</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云数据推送平台</a:t>
                      </a:r>
                      <a:r>
                        <a:rPr lang="en-US" altLang="zh-CN" sz="1800" dirty="0" smtClean="0">
                          <a:latin typeface="+mn-ea"/>
                          <a:ea typeface="+mn-ea"/>
                        </a:rPr>
                        <a:t>-&gt;</a:t>
                      </a:r>
                      <a:r>
                        <a:rPr lang="zh-CN" altLang="en-US" sz="1800" dirty="0" smtClean="0">
                          <a:latin typeface="+mn-ea"/>
                          <a:ea typeface="+mn-ea"/>
                        </a:rPr>
                        <a:t>金融数据交换平台</a:t>
                      </a:r>
                      <a:r>
                        <a:rPr lang="en-US" altLang="zh-CN" sz="1800" dirty="0" smtClean="0">
                          <a:latin typeface="+mn-ea"/>
                          <a:ea typeface="+mn-ea"/>
                        </a:rPr>
                        <a:t>NAS</a:t>
                      </a:r>
                      <a:r>
                        <a:rPr lang="zh-CN" altLang="en-US" sz="1800" dirty="0" smtClean="0">
                          <a:latin typeface="+mn-ea"/>
                          <a:ea typeface="+mn-ea"/>
                        </a:rPr>
                        <a:t>存储指定目录</a:t>
                      </a:r>
                      <a:endParaRPr lang="en-US" sz="1800" dirty="0" smtClean="0">
                        <a:latin typeface="+mn-ea"/>
                        <a:ea typeface="+mn-ea"/>
                      </a:endParaRPr>
                    </a:p>
                  </a:txBody>
                  <a:tcPr anchor="ctr"/>
                </a:tc>
              </a:tr>
              <a:tr h="430175">
                <a:tc>
                  <a:txBody>
                    <a:bodyPr/>
                    <a:lstStyle/>
                    <a:p>
                      <a:r>
                        <a:rPr lang="zh-CN" altLang="en-US" sz="1800" dirty="0" smtClean="0">
                          <a:latin typeface="+mn-ea"/>
                          <a:ea typeface="+mn-ea"/>
                        </a:rPr>
                        <a:t>执行频率</a:t>
                      </a:r>
                      <a:endParaRPr lang="en-US" sz="1800" dirty="0">
                        <a:latin typeface="+mn-ea"/>
                        <a:ea typeface="+mn-ea"/>
                      </a:endParaRPr>
                    </a:p>
                  </a:txBody>
                  <a:tcPr anchor="ctr"/>
                </a:tc>
                <a:tc>
                  <a:txBody>
                    <a:bodyPr/>
                    <a:lstStyle/>
                    <a:p>
                      <a:r>
                        <a:rPr lang="zh-CN" altLang="en-US" sz="1800" dirty="0" smtClean="0">
                          <a:latin typeface="+mn-ea"/>
                          <a:ea typeface="+mn-ea"/>
                        </a:rPr>
                        <a:t>每日执行</a:t>
                      </a:r>
                      <a:endParaRPr lang="en-US" sz="1800" dirty="0">
                        <a:latin typeface="+mn-ea"/>
                        <a:ea typeface="+mn-ea"/>
                      </a:endParaRPr>
                    </a:p>
                  </a:txBody>
                  <a:tcPr anchor="ctr"/>
                </a:tc>
              </a:tr>
              <a:tr h="430175">
                <a:tc>
                  <a:txBody>
                    <a:bodyPr/>
                    <a:lstStyle/>
                    <a:p>
                      <a:r>
                        <a:rPr lang="zh-CN" altLang="en-US" sz="1800" dirty="0" smtClean="0">
                          <a:latin typeface="+mn-ea"/>
                          <a:ea typeface="+mn-ea"/>
                        </a:rPr>
                        <a:t>执行方式</a:t>
                      </a:r>
                      <a:endParaRPr lang="en-US" sz="1800" dirty="0">
                        <a:latin typeface="+mn-ea"/>
                        <a:ea typeface="+mn-ea"/>
                      </a:endParaRPr>
                    </a:p>
                  </a:txBody>
                  <a:tcPr anchor="ctr"/>
                </a:tc>
                <a:tc>
                  <a:txBody>
                    <a:bodyPr/>
                    <a:lstStyle/>
                    <a:p>
                      <a:r>
                        <a:rPr lang="zh-CN" altLang="en-US" sz="1800" dirty="0" smtClean="0">
                          <a:latin typeface="+mn-ea"/>
                          <a:ea typeface="+mn-ea"/>
                        </a:rPr>
                        <a:t>由</a:t>
                      </a:r>
                      <a:r>
                        <a:rPr lang="en-US" altLang="zh-CN" sz="1800" dirty="0" smtClean="0">
                          <a:latin typeface="+mn-ea"/>
                          <a:ea typeface="+mn-ea"/>
                        </a:rPr>
                        <a:t>Task Automation</a:t>
                      </a:r>
                      <a:r>
                        <a:rPr lang="zh-CN" altLang="en-US" sz="1800" dirty="0" smtClean="0">
                          <a:latin typeface="+mn-ea"/>
                          <a:ea typeface="+mn-ea"/>
                        </a:rPr>
                        <a:t>工作流引擎根据工作流定义统一调度，在</a:t>
                      </a:r>
                      <a:r>
                        <a:rPr lang="en-US" altLang="zh-CN" sz="1800" dirty="0" smtClean="0">
                          <a:latin typeface="+mn-ea"/>
                          <a:ea typeface="+mn-ea"/>
                        </a:rPr>
                        <a:t>ETL </a:t>
                      </a:r>
                      <a:r>
                        <a:rPr lang="zh-CN" altLang="en-US" sz="1800" dirty="0" smtClean="0">
                          <a:latin typeface="+mn-ea"/>
                          <a:ea typeface="+mn-ea"/>
                        </a:rPr>
                        <a:t>服务器上执行</a:t>
                      </a:r>
                      <a:endParaRPr lang="en-US" sz="1800" dirty="0">
                        <a:latin typeface="+mn-ea"/>
                        <a:ea typeface="+mn-ea"/>
                      </a:endParaRPr>
                    </a:p>
                  </a:txBody>
                  <a:tcPr anchor="ctr"/>
                </a:tc>
              </a:tr>
              <a:tr h="430175">
                <a:tc>
                  <a:txBody>
                    <a:bodyPr/>
                    <a:lstStyle/>
                    <a:p>
                      <a:r>
                        <a:rPr lang="zh-CN" altLang="en-US" sz="1800" dirty="0" smtClean="0">
                          <a:latin typeface="+mn-ea"/>
                          <a:ea typeface="+mn-ea"/>
                        </a:rPr>
                        <a:t>检查对象</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云数据推送平台按照接口规范导出的业务系统每日增量数据文件和控制文件</a:t>
                      </a:r>
                      <a:endParaRPr lang="en-US" sz="1800" dirty="0" smtClean="0">
                        <a:latin typeface="+mn-ea"/>
                        <a:ea typeface="+mn-ea"/>
                      </a:endParaRPr>
                    </a:p>
                  </a:txBody>
                  <a:tcPr anchor="ctr"/>
                </a:tc>
              </a:tr>
              <a:tr h="430175">
                <a:tc>
                  <a:txBody>
                    <a:bodyPr/>
                    <a:lstStyle/>
                    <a:p>
                      <a:r>
                        <a:rPr lang="zh-CN" altLang="en-US" sz="1800" dirty="0" smtClean="0">
                          <a:latin typeface="+mn-ea"/>
                          <a:ea typeface="+mn-ea"/>
                        </a:rPr>
                        <a:t>检查内容</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接口文件是否存在，接口文件名称是否正确，接口文件是否通过</a:t>
                      </a:r>
                      <a:r>
                        <a:rPr lang="en-US" altLang="zh-CN" sz="1800" dirty="0" smtClean="0">
                          <a:latin typeface="+mn-ea"/>
                          <a:ea typeface="+mn-ea"/>
                        </a:rPr>
                        <a:t>MD5</a:t>
                      </a:r>
                      <a:r>
                        <a:rPr lang="zh-CN" altLang="en-US" sz="1800" dirty="0" smtClean="0">
                          <a:latin typeface="+mn-ea"/>
                          <a:ea typeface="+mn-ea"/>
                        </a:rPr>
                        <a:t>校验</a:t>
                      </a:r>
                      <a:endParaRPr lang="en-US" sz="1800" dirty="0" smtClean="0">
                        <a:latin typeface="+mn-ea"/>
                        <a:ea typeface="+mn-ea"/>
                      </a:endParaRPr>
                    </a:p>
                  </a:txBody>
                  <a:tcPr anchor="ctr"/>
                </a:tc>
              </a:tr>
              <a:tr h="430175">
                <a:tc>
                  <a:txBody>
                    <a:bodyPr/>
                    <a:lstStyle/>
                    <a:p>
                      <a:r>
                        <a:rPr lang="zh-CN" altLang="en-US" sz="1800" dirty="0" smtClean="0">
                          <a:latin typeface="+mn-ea"/>
                          <a:ea typeface="+mn-ea"/>
                        </a:rPr>
                        <a:t>实现技术</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Linux</a:t>
                      </a:r>
                      <a:r>
                        <a:rPr lang="zh-CN" altLang="en-US" sz="1800" dirty="0" smtClean="0">
                          <a:latin typeface="+mn-ea"/>
                          <a:ea typeface="+mn-ea"/>
                        </a:rPr>
                        <a:t>脚本语言，</a:t>
                      </a:r>
                      <a:r>
                        <a:rPr lang="en-US" altLang="zh-CN" sz="1800" dirty="0" smtClean="0">
                          <a:latin typeface="+mn-ea"/>
                          <a:ea typeface="+mn-ea"/>
                        </a:rPr>
                        <a:t>Perl</a:t>
                      </a:r>
                      <a:r>
                        <a:rPr lang="zh-CN" altLang="en-US" sz="1800" dirty="0" smtClean="0">
                          <a:latin typeface="+mn-ea"/>
                          <a:ea typeface="+mn-ea"/>
                        </a:rPr>
                        <a:t>或</a:t>
                      </a:r>
                      <a:r>
                        <a:rPr lang="en-US" altLang="zh-CN" sz="1800" dirty="0" smtClean="0">
                          <a:latin typeface="+mn-ea"/>
                          <a:ea typeface="+mn-ea"/>
                        </a:rPr>
                        <a:t>Python</a:t>
                      </a:r>
                      <a:endParaRPr lang="en-US" sz="1800" dirty="0" smtClean="0">
                        <a:latin typeface="+mn-ea"/>
                        <a:ea typeface="+mn-ea"/>
                      </a:endParaRPr>
                    </a:p>
                  </a:txBody>
                  <a:tcPr anchor="ctr"/>
                </a:tc>
              </a:tr>
              <a:tr h="430175">
                <a:tc>
                  <a:txBody>
                    <a:bodyPr/>
                    <a:lstStyle/>
                    <a:p>
                      <a:r>
                        <a:rPr lang="zh-CN" altLang="en-US" sz="1800" dirty="0" smtClean="0">
                          <a:latin typeface="+mn-ea"/>
                          <a:ea typeface="+mn-ea"/>
                        </a:rPr>
                        <a:t>成功阈值</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所有规则通过检查</a:t>
                      </a:r>
                      <a:endParaRPr lang="en-US" sz="1800" dirty="0" smtClean="0">
                        <a:latin typeface="+mn-ea"/>
                        <a:ea typeface="+mn-ea"/>
                      </a:endParaRPr>
                    </a:p>
                  </a:txBody>
                  <a:tcPr anchor="ctr"/>
                </a:tc>
              </a:tr>
              <a:tr h="430175">
                <a:tc>
                  <a:txBody>
                    <a:bodyPr/>
                    <a:lstStyle/>
                    <a:p>
                      <a:r>
                        <a:rPr lang="zh-CN" altLang="en-US" sz="1800" dirty="0" smtClean="0">
                          <a:latin typeface="+mn-ea"/>
                          <a:ea typeface="+mn-ea"/>
                        </a:rPr>
                        <a:t>依赖任务</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N/A</a:t>
                      </a:r>
                      <a:endParaRPr lang="en-US" sz="1800" dirty="0" smtClean="0">
                        <a:latin typeface="+mn-ea"/>
                        <a:ea typeface="+mn-ea"/>
                      </a:endParaRPr>
                    </a:p>
                  </a:txBody>
                  <a:tcPr anchor="ctr"/>
                </a:tc>
              </a:tr>
              <a:tr h="430175">
                <a:tc>
                  <a:txBody>
                    <a:bodyPr/>
                    <a:lstStyle/>
                    <a:p>
                      <a:r>
                        <a:rPr lang="zh-CN" altLang="en-US" sz="1800" dirty="0" smtClean="0">
                          <a:latin typeface="+mn-ea"/>
                          <a:ea typeface="+mn-ea"/>
                        </a:rPr>
                        <a:t>触发任务</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数据加载</a:t>
                      </a:r>
                      <a:endParaRPr lang="en-US" sz="1800" dirty="0" smtClean="0">
                        <a:latin typeface="+mn-ea"/>
                        <a:ea typeface="+mn-ea"/>
                      </a:endParaRPr>
                    </a:p>
                  </a:txBody>
                  <a:tcPr anchor="ctr"/>
                </a:tc>
              </a:tr>
            </a:tbl>
          </a:graphicData>
        </a:graphic>
      </p:graphicFrame>
    </p:spTree>
    <p:extLst>
      <p:ext uri="{BB962C8B-B14F-4D97-AF65-F5344CB8AC3E}">
        <p14:creationId xmlns="" xmlns:p14="http://schemas.microsoft.com/office/powerpoint/2010/main" val="25648824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大数据分析平台总体架构</a:t>
            </a:r>
            <a:endParaRPr lang="zh-CN" altLang="en-US" dirty="0"/>
          </a:p>
        </p:txBody>
      </p:sp>
      <p:sp>
        <p:nvSpPr>
          <p:cNvPr id="128" name="Rounded Rectangle 423"/>
          <p:cNvSpPr/>
          <p:nvPr/>
        </p:nvSpPr>
        <p:spPr bwMode="auto">
          <a:xfrm>
            <a:off x="5895689" y="3047668"/>
            <a:ext cx="4383938" cy="1208152"/>
          </a:xfrm>
          <a:prstGeom prst="roundRect">
            <a:avLst>
              <a:gd name="adj" fmla="val 0"/>
            </a:avLst>
          </a:prstGeom>
          <a:solidFill>
            <a:srgbClr val="002776">
              <a:lumMod val="20000"/>
              <a:lumOff val="80000"/>
            </a:srgbClr>
          </a:solidFill>
          <a:ln w="12700" cap="sq">
            <a:solidFill>
              <a:srgbClr val="72C7E7">
                <a:lumMod val="50000"/>
              </a:srgbClr>
            </a:solidFill>
            <a:prstDash val="solid"/>
            <a:round/>
            <a:headEnd type="none" w="sm" len="sm"/>
            <a:tailEnd type="none" w="sm" len="sm"/>
          </a:ln>
          <a:effectLst/>
        </p:spPr>
        <p:txBody>
          <a:bodyPr wrap="none" anchor="ctr"/>
          <a:lstStyle/>
          <a:p>
            <a:pPr marL="93663" indent="-93663" eaLnBrk="0" fontAlgn="auto" hangingPunct="0">
              <a:spcBef>
                <a:spcPts val="0"/>
              </a:spcBef>
              <a:spcAft>
                <a:spcPts val="0"/>
              </a:spcAft>
              <a:defRPr/>
            </a:pPr>
            <a:endParaRPr lang="en-US" altLang="en-US" sz="1400" kern="0" dirty="0">
              <a:solidFill>
                <a:srgbClr val="000066"/>
              </a:solidFill>
              <a:latin typeface="微软雅黑" pitchFamily="34" charset="-122"/>
              <a:ea typeface="微软雅黑" pitchFamily="34" charset="-122"/>
            </a:endParaRPr>
          </a:p>
        </p:txBody>
      </p:sp>
      <p:sp>
        <p:nvSpPr>
          <p:cNvPr id="129" name="Rounded Rectangle 423"/>
          <p:cNvSpPr/>
          <p:nvPr/>
        </p:nvSpPr>
        <p:spPr bwMode="auto">
          <a:xfrm>
            <a:off x="4102691" y="3047668"/>
            <a:ext cx="1741407" cy="1690055"/>
          </a:xfrm>
          <a:prstGeom prst="roundRect">
            <a:avLst>
              <a:gd name="adj" fmla="val 0"/>
            </a:avLst>
          </a:prstGeom>
          <a:solidFill>
            <a:srgbClr val="002776">
              <a:lumMod val="20000"/>
              <a:lumOff val="80000"/>
            </a:srgbClr>
          </a:solidFill>
          <a:ln w="12700" cap="sq">
            <a:solidFill>
              <a:srgbClr val="72C7E7">
                <a:lumMod val="50000"/>
              </a:srgbClr>
            </a:solidFill>
            <a:prstDash val="solid"/>
            <a:round/>
            <a:headEnd type="none" w="sm" len="sm"/>
            <a:tailEnd type="none" w="sm" len="sm"/>
          </a:ln>
          <a:effectLst/>
        </p:spPr>
        <p:txBody>
          <a:bodyPr wrap="none" anchor="ctr"/>
          <a:lstStyle/>
          <a:p>
            <a:pPr marL="93663" indent="-93663" eaLnBrk="0" fontAlgn="auto" hangingPunct="0">
              <a:spcBef>
                <a:spcPts val="0"/>
              </a:spcBef>
              <a:spcAft>
                <a:spcPts val="0"/>
              </a:spcAft>
              <a:defRPr/>
            </a:pPr>
            <a:endParaRPr lang="en-US" altLang="en-US" sz="1400" kern="0" dirty="0">
              <a:solidFill>
                <a:srgbClr val="000066"/>
              </a:solidFill>
              <a:latin typeface="微软雅黑" pitchFamily="34" charset="-122"/>
              <a:ea typeface="微软雅黑" pitchFamily="34" charset="-122"/>
            </a:endParaRPr>
          </a:p>
        </p:txBody>
      </p:sp>
      <p:sp>
        <p:nvSpPr>
          <p:cNvPr id="130" name="Rectangle 438"/>
          <p:cNvSpPr/>
          <p:nvPr/>
        </p:nvSpPr>
        <p:spPr bwMode="auto">
          <a:xfrm>
            <a:off x="1571012" y="5548831"/>
            <a:ext cx="9580642" cy="777240"/>
          </a:xfrm>
          <a:prstGeom prst="rect">
            <a:avLst/>
          </a:prstGeom>
          <a:noFill/>
          <a:ln w="12700" cap="flat" cmpd="sng" algn="ctr">
            <a:solidFill>
              <a:schemeClr val="tx1">
                <a:lumMod val="75000"/>
                <a:lumOff val="25000"/>
              </a:schemeClr>
            </a:solidFill>
            <a:prstDash val="sysDot"/>
            <a:round/>
            <a:headEnd type="none" w="med" len="med"/>
            <a:tailEnd type="none" w="med" len="med"/>
          </a:ln>
          <a:effectLst/>
        </p:spPr>
        <p:txBody>
          <a:bodyPr vert="eaVert" wrap="none" tIns="91440" bIns="91440" anchor="ctr" anchorCtr="1"/>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131" name="Rectangle 419"/>
          <p:cNvSpPr/>
          <p:nvPr/>
        </p:nvSpPr>
        <p:spPr bwMode="auto">
          <a:xfrm>
            <a:off x="2531724" y="2377994"/>
            <a:ext cx="8595359" cy="2412000"/>
          </a:xfrm>
          <a:prstGeom prst="rect">
            <a:avLst/>
          </a:prstGeom>
          <a:noFill/>
          <a:ln w="12700" cap="flat" cmpd="sng" algn="ctr">
            <a:solidFill>
              <a:schemeClr val="tx1">
                <a:lumMod val="75000"/>
                <a:lumOff val="25000"/>
              </a:schemeClr>
            </a:solidFill>
            <a:prstDash val="sysDot"/>
            <a:round/>
            <a:headEnd type="none" w="med" len="med"/>
            <a:tailEnd type="none" w="med" len="med"/>
          </a:ln>
          <a:effectLst/>
        </p:spPr>
        <p:txBody>
          <a:bodyPr vert="eaVert" wrap="none" tIns="91440" bIns="91440" anchor="ctr" anchorCtr="1"/>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132" name="Rounded Rectangle 423"/>
          <p:cNvSpPr/>
          <p:nvPr/>
        </p:nvSpPr>
        <p:spPr bwMode="auto">
          <a:xfrm>
            <a:off x="2603731" y="4941581"/>
            <a:ext cx="7655897" cy="454025"/>
          </a:xfrm>
          <a:prstGeom prst="roundRect">
            <a:avLst>
              <a:gd name="adj" fmla="val 0"/>
            </a:avLst>
          </a:prstGeom>
          <a:solidFill>
            <a:srgbClr val="002776">
              <a:lumMod val="20000"/>
              <a:lumOff val="80000"/>
            </a:srgbClr>
          </a:solidFill>
          <a:ln w="12700" cap="sq">
            <a:solidFill>
              <a:srgbClr val="72C7E7">
                <a:lumMod val="50000"/>
              </a:srgbClr>
            </a:solidFill>
            <a:prstDash val="solid"/>
            <a:round/>
            <a:headEnd type="none" w="sm" len="sm"/>
            <a:tailEnd type="none" w="sm" len="sm"/>
          </a:ln>
          <a:effectLst/>
        </p:spPr>
        <p:txBody>
          <a:bodyPr wrap="none" anchor="ctr"/>
          <a:lstStyle/>
          <a:p>
            <a:pPr marL="93663" indent="-93663" eaLnBrk="0" fontAlgn="auto" hangingPunct="0">
              <a:spcBef>
                <a:spcPts val="0"/>
              </a:spcBef>
              <a:spcAft>
                <a:spcPts val="0"/>
              </a:spcAft>
              <a:defRPr/>
            </a:pPr>
            <a:endParaRPr lang="en-US" altLang="en-US" sz="1400" kern="0" dirty="0">
              <a:solidFill>
                <a:srgbClr val="000066"/>
              </a:solidFill>
              <a:latin typeface="微软雅黑" pitchFamily="34" charset="-122"/>
              <a:ea typeface="微软雅黑" pitchFamily="34" charset="-122"/>
            </a:endParaRPr>
          </a:p>
        </p:txBody>
      </p:sp>
      <p:sp>
        <p:nvSpPr>
          <p:cNvPr id="133" name="Rectangle 131"/>
          <p:cNvSpPr>
            <a:spLocks noChangeArrowheads="1"/>
          </p:cNvSpPr>
          <p:nvPr/>
        </p:nvSpPr>
        <p:spPr bwMode="auto">
          <a:xfrm>
            <a:off x="3364526" y="1646548"/>
            <a:ext cx="684000" cy="576000"/>
          </a:xfrm>
          <a:prstGeom prst="rect">
            <a:avLst/>
          </a:prstGeom>
          <a:solidFill>
            <a:srgbClr val="B7CFFF"/>
          </a:solidFill>
          <a:ln w="12700" cap="sq">
            <a:solidFill>
              <a:srgbClr val="72C7E7">
                <a:lumMod val="50000"/>
              </a:srgbClr>
            </a:solidFill>
            <a:prstDash val="solid"/>
            <a:round/>
            <a:headEnd type="none" w="sm" len="sm"/>
            <a:tailEnd type="none" w="sm" len="sm"/>
          </a:ln>
          <a:effectLst/>
        </p:spPr>
        <p:txBody>
          <a:bodyPr wrap="none" anchor="ctr"/>
          <a:lstStyle/>
          <a:p>
            <a:pPr algn="ctr" fontAlgn="auto">
              <a:spcBef>
                <a:spcPts val="0"/>
              </a:spcBef>
              <a:spcAft>
                <a:spcPts val="0"/>
              </a:spcAft>
              <a:defRPr/>
            </a:pPr>
            <a:r>
              <a:rPr lang="zh-CN" altLang="en-US" sz="1400" b="1" kern="0" dirty="0">
                <a:solidFill>
                  <a:srgbClr val="000066"/>
                </a:solidFill>
                <a:latin typeface="微软雅黑" pitchFamily="34" charset="-122"/>
                <a:ea typeface="微软雅黑" pitchFamily="34" charset="-122"/>
              </a:rPr>
              <a:t>历史</a:t>
            </a:r>
            <a:r>
              <a:rPr lang="zh-CN" altLang="en-US" sz="1400" b="1" kern="0" dirty="0" smtClean="0">
                <a:solidFill>
                  <a:srgbClr val="000066"/>
                </a:solidFill>
                <a:latin typeface="微软雅黑" pitchFamily="34" charset="-122"/>
                <a:ea typeface="微软雅黑" pitchFamily="34" charset="-122"/>
              </a:rPr>
              <a:t>数</a:t>
            </a:r>
            <a:endParaRPr lang="en-US" altLang="zh-CN" sz="1400" b="1" kern="0" dirty="0" smtClean="0">
              <a:solidFill>
                <a:srgbClr val="000066"/>
              </a:solidFill>
              <a:latin typeface="微软雅黑" pitchFamily="34" charset="-122"/>
              <a:ea typeface="微软雅黑" pitchFamily="34" charset="-122"/>
            </a:endParaRPr>
          </a:p>
          <a:p>
            <a:pPr algn="ctr" fontAlgn="auto">
              <a:spcBef>
                <a:spcPts val="0"/>
              </a:spcBef>
              <a:spcAft>
                <a:spcPts val="0"/>
              </a:spcAft>
              <a:defRPr/>
            </a:pPr>
            <a:r>
              <a:rPr lang="zh-CN" altLang="en-US" sz="1400" b="1" kern="0" dirty="0" smtClean="0">
                <a:solidFill>
                  <a:srgbClr val="000066"/>
                </a:solidFill>
                <a:latin typeface="微软雅黑" pitchFamily="34" charset="-122"/>
                <a:ea typeface="微软雅黑" pitchFamily="34" charset="-122"/>
              </a:rPr>
              <a:t>据查询</a:t>
            </a:r>
            <a:endParaRPr lang="zh-CN" altLang="en-US" sz="1400" b="1" kern="0" dirty="0">
              <a:solidFill>
                <a:srgbClr val="000066"/>
              </a:solidFill>
              <a:latin typeface="微软雅黑" pitchFamily="34" charset="-122"/>
              <a:ea typeface="微软雅黑" pitchFamily="34" charset="-122"/>
            </a:endParaRPr>
          </a:p>
        </p:txBody>
      </p:sp>
      <p:sp>
        <p:nvSpPr>
          <p:cNvPr id="135" name="Rectangle 419"/>
          <p:cNvSpPr/>
          <p:nvPr/>
        </p:nvSpPr>
        <p:spPr bwMode="auto">
          <a:xfrm>
            <a:off x="2531725" y="1574541"/>
            <a:ext cx="8595358" cy="731420"/>
          </a:xfrm>
          <a:prstGeom prst="rect">
            <a:avLst/>
          </a:prstGeom>
          <a:noFill/>
          <a:ln w="12700" cap="flat" cmpd="sng" algn="ctr">
            <a:solidFill>
              <a:schemeClr val="tx1">
                <a:lumMod val="75000"/>
                <a:lumOff val="25000"/>
              </a:schemeClr>
            </a:solidFill>
            <a:prstDash val="sysDot"/>
            <a:round/>
            <a:headEnd type="none" w="med" len="med"/>
            <a:tailEnd type="none" w="med" len="med"/>
          </a:ln>
          <a:effectLst/>
        </p:spPr>
        <p:txBody>
          <a:bodyPr vert="eaVert" wrap="none" tIns="91440" bIns="91440" anchor="ctr" anchorCtr="1"/>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136" name="Rectangle 419"/>
          <p:cNvSpPr/>
          <p:nvPr/>
        </p:nvSpPr>
        <p:spPr bwMode="auto">
          <a:xfrm>
            <a:off x="2531725" y="4905684"/>
            <a:ext cx="7837838" cy="540000"/>
          </a:xfrm>
          <a:prstGeom prst="rect">
            <a:avLst/>
          </a:prstGeom>
          <a:noFill/>
          <a:ln w="12700" cap="flat" cmpd="sng" algn="ctr">
            <a:solidFill>
              <a:schemeClr val="tx1">
                <a:lumMod val="75000"/>
                <a:lumOff val="25000"/>
              </a:schemeClr>
            </a:solidFill>
            <a:prstDash val="sysDot"/>
            <a:round/>
            <a:headEnd type="none" w="med" len="med"/>
            <a:tailEnd type="none" w="med" len="med"/>
          </a:ln>
          <a:effectLst/>
        </p:spPr>
        <p:txBody>
          <a:bodyPr vert="eaVert" wrap="none" tIns="91440" bIns="91440" anchor="ctr" anchorCtr="1"/>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137" name="TextBox 136"/>
          <p:cNvSpPr txBox="1"/>
          <p:nvPr/>
        </p:nvSpPr>
        <p:spPr>
          <a:xfrm>
            <a:off x="8989293" y="5032755"/>
            <a:ext cx="1280160" cy="307777"/>
          </a:xfrm>
          <a:prstGeom prst="rect">
            <a:avLst/>
          </a:prstGeom>
          <a:noFill/>
        </p:spPr>
        <p:txBody>
          <a:bodyPr wrap="square" rtlCol="0">
            <a:spAutoFit/>
          </a:bodyPr>
          <a:lstStyle/>
          <a:p>
            <a:pPr algn="ctr"/>
            <a:r>
              <a:rPr lang="zh-CN" altLang="en-US" sz="1400" b="1" kern="0" dirty="0" smtClean="0">
                <a:solidFill>
                  <a:srgbClr val="000066"/>
                </a:solidFill>
                <a:latin typeface="微软雅黑" pitchFamily="34" charset="-122"/>
                <a:ea typeface="微软雅黑" pitchFamily="34" charset="-122"/>
              </a:rPr>
              <a:t>数据交换平台</a:t>
            </a:r>
            <a:endParaRPr lang="en-US" altLang="zh-CN" sz="1400" b="1" kern="0" dirty="0" smtClean="0">
              <a:solidFill>
                <a:srgbClr val="000066"/>
              </a:solidFill>
              <a:latin typeface="微软雅黑" pitchFamily="34" charset="-122"/>
              <a:ea typeface="微软雅黑" pitchFamily="34" charset="-122"/>
            </a:endParaRPr>
          </a:p>
        </p:txBody>
      </p:sp>
      <p:sp>
        <p:nvSpPr>
          <p:cNvPr id="138" name="Rounded Rectangle 423"/>
          <p:cNvSpPr/>
          <p:nvPr/>
        </p:nvSpPr>
        <p:spPr bwMode="auto">
          <a:xfrm>
            <a:off x="4102691" y="2431501"/>
            <a:ext cx="3882002" cy="583200"/>
          </a:xfrm>
          <a:prstGeom prst="roundRect">
            <a:avLst>
              <a:gd name="adj" fmla="val 0"/>
            </a:avLst>
          </a:prstGeom>
          <a:solidFill>
            <a:srgbClr val="002776">
              <a:lumMod val="20000"/>
              <a:lumOff val="80000"/>
            </a:srgbClr>
          </a:solidFill>
          <a:ln w="12700" cap="sq">
            <a:solidFill>
              <a:srgbClr val="72C7E7">
                <a:lumMod val="50000"/>
              </a:srgbClr>
            </a:solidFill>
            <a:prstDash val="solid"/>
            <a:round/>
            <a:headEnd type="none" w="sm" len="sm"/>
            <a:tailEnd type="none" w="sm" len="sm"/>
          </a:ln>
          <a:effectLst/>
        </p:spPr>
        <p:txBody>
          <a:bodyPr wrap="none" anchor="ctr"/>
          <a:lstStyle/>
          <a:p>
            <a:pPr marL="93663" indent="-93663" eaLnBrk="0" fontAlgn="auto" hangingPunct="0">
              <a:spcBef>
                <a:spcPts val="0"/>
              </a:spcBef>
              <a:spcAft>
                <a:spcPts val="0"/>
              </a:spcAft>
              <a:defRPr/>
            </a:pPr>
            <a:endParaRPr lang="en-US" altLang="en-US" sz="1000" kern="0" dirty="0">
              <a:solidFill>
                <a:srgbClr val="000066"/>
              </a:solidFill>
              <a:latin typeface="微软雅黑" pitchFamily="34" charset="-122"/>
              <a:ea typeface="微软雅黑" pitchFamily="34" charset="-122"/>
            </a:endParaRPr>
          </a:p>
        </p:txBody>
      </p:sp>
      <p:sp>
        <p:nvSpPr>
          <p:cNvPr id="139" name="TextBox 138"/>
          <p:cNvSpPr txBox="1"/>
          <p:nvPr/>
        </p:nvSpPr>
        <p:spPr>
          <a:xfrm>
            <a:off x="4102692" y="2375691"/>
            <a:ext cx="3883524" cy="307777"/>
          </a:xfrm>
          <a:prstGeom prst="rect">
            <a:avLst/>
          </a:prstGeom>
          <a:noFill/>
        </p:spPr>
        <p:txBody>
          <a:bodyPr wrap="square" rtlCol="0" anchor="ctr">
            <a:spAutoFit/>
          </a:bodyPr>
          <a:lstStyle/>
          <a:p>
            <a:pPr algn="ctr"/>
            <a:r>
              <a:rPr lang="zh-CN" altLang="en-US" sz="1400" b="1" kern="0" dirty="0" smtClean="0">
                <a:solidFill>
                  <a:srgbClr val="000066"/>
                </a:solidFill>
                <a:latin typeface="微软雅黑" pitchFamily="34" charset="-122"/>
                <a:ea typeface="微软雅黑" pitchFamily="34" charset="-122"/>
              </a:rPr>
              <a:t>应用集</a:t>
            </a:r>
            <a:r>
              <a:rPr lang="zh-CN" altLang="en-US" sz="1400" b="1" kern="0" dirty="0">
                <a:solidFill>
                  <a:srgbClr val="000066"/>
                </a:solidFill>
                <a:latin typeface="微软雅黑" pitchFamily="34" charset="-122"/>
                <a:ea typeface="微软雅黑" pitchFamily="34" charset="-122"/>
              </a:rPr>
              <a:t>市数据区</a:t>
            </a:r>
            <a:endParaRPr lang="en-US" altLang="zh-CN" sz="1400" b="1" kern="0" dirty="0" smtClean="0">
              <a:solidFill>
                <a:srgbClr val="000066"/>
              </a:solidFill>
              <a:latin typeface="微软雅黑" pitchFamily="34" charset="-122"/>
              <a:ea typeface="微软雅黑" pitchFamily="34" charset="-122"/>
            </a:endParaRPr>
          </a:p>
        </p:txBody>
      </p:sp>
      <p:grpSp>
        <p:nvGrpSpPr>
          <p:cNvPr id="140" name="Group 20"/>
          <p:cNvGrpSpPr/>
          <p:nvPr/>
        </p:nvGrpSpPr>
        <p:grpSpPr>
          <a:xfrm>
            <a:off x="1658937" y="5665906"/>
            <a:ext cx="1416162" cy="457200"/>
            <a:chOff x="4199151" y="2262187"/>
            <a:chExt cx="2391103" cy="665878"/>
          </a:xfrm>
        </p:grpSpPr>
        <p:pic>
          <p:nvPicPr>
            <p:cNvPr id="141" name="Picture 165" descr="social-networking-icons280x280.jpg"/>
            <p:cNvPicPr>
              <a:picLocks noChangeAspect="1"/>
            </p:cNvPicPr>
            <p:nvPr/>
          </p:nvPicPr>
          <p:blipFill>
            <a:blip r:embed="rId2" cstate="email"/>
            <a:srcRect/>
            <a:stretch>
              <a:fillRect/>
            </a:stretch>
          </p:blipFill>
          <p:spPr>
            <a:xfrm>
              <a:off x="4199151" y="2265776"/>
              <a:ext cx="1201702" cy="589343"/>
            </a:xfrm>
            <a:prstGeom prst="rect">
              <a:avLst/>
            </a:prstGeom>
          </p:spPr>
        </p:pic>
        <p:pic>
          <p:nvPicPr>
            <p:cNvPr id="142" name="Picture 166" descr="social-networking-icons280x280.jpg"/>
            <p:cNvPicPr>
              <a:picLocks noChangeAspect="1"/>
            </p:cNvPicPr>
            <p:nvPr/>
          </p:nvPicPr>
          <p:blipFill>
            <a:blip r:embed="rId3" cstate="screen">
              <a:extLst>
                <a:ext uri="{28A0092B-C50C-407E-A947-70E740481C1C}">
                  <a14:useLocalDpi xmlns="" xmlns:a14="http://schemas.microsoft.com/office/drawing/2010/main"/>
                </a:ext>
              </a:extLst>
            </a:blip>
            <a:srcRect b="-8606"/>
            <a:stretch>
              <a:fillRect/>
            </a:stretch>
          </p:blipFill>
          <p:spPr>
            <a:xfrm>
              <a:off x="5388552" y="2262187"/>
              <a:ext cx="1201702" cy="665878"/>
            </a:xfrm>
            <a:prstGeom prst="rect">
              <a:avLst/>
            </a:prstGeom>
          </p:spPr>
        </p:pic>
      </p:grpSp>
      <p:pic>
        <p:nvPicPr>
          <p:cNvPr id="143" name="Picture 167" descr="G12426001072010_png.png"/>
          <p:cNvPicPr>
            <a:picLocks noChangeAspect="1"/>
          </p:cNvPicPr>
          <p:nvPr/>
        </p:nvPicPr>
        <p:blipFill>
          <a:blip r:embed="rId4" cstate="email">
            <a:lum bright="10000"/>
          </a:blip>
          <a:stretch>
            <a:fillRect/>
          </a:stretch>
        </p:blipFill>
        <p:spPr>
          <a:xfrm>
            <a:off x="2885036" y="5613862"/>
            <a:ext cx="1054158" cy="457200"/>
          </a:xfrm>
          <a:prstGeom prst="rect">
            <a:avLst/>
          </a:prstGeom>
          <a:effectLst>
            <a:outerShdw blurRad="177800" sx="95000" sy="95000" algn="ctr" rotWithShape="0">
              <a:schemeClr val="bg1"/>
            </a:outerShdw>
          </a:effectLst>
        </p:spPr>
      </p:pic>
      <p:pic>
        <p:nvPicPr>
          <p:cNvPr id="144" name="Picture 4" descr="http://t0.gstatic.com/images?q=tbn:ANd9GcQxmRzCyjPn56l_zJNyWrN0TLA54ez2OCw_9XR3OVcF7EXBlC6Y"/>
          <p:cNvPicPr>
            <a:picLocks noChangeAspect="1" noChangeArrowheads="1"/>
          </p:cNvPicPr>
          <p:nvPr/>
        </p:nvPicPr>
        <p:blipFill>
          <a:blip r:embed="rId5" cstate="print"/>
          <a:srcRect/>
          <a:stretch>
            <a:fillRect/>
          </a:stretch>
        </p:blipFill>
        <p:spPr bwMode="auto">
          <a:xfrm>
            <a:off x="3807396" y="5617859"/>
            <a:ext cx="1087658" cy="457200"/>
          </a:xfrm>
          <a:prstGeom prst="rect">
            <a:avLst/>
          </a:prstGeom>
          <a:noFill/>
        </p:spPr>
      </p:pic>
      <p:grpSp>
        <p:nvGrpSpPr>
          <p:cNvPr id="145" name="Group 169"/>
          <p:cNvGrpSpPr/>
          <p:nvPr/>
        </p:nvGrpSpPr>
        <p:grpSpPr>
          <a:xfrm>
            <a:off x="4967087" y="5622139"/>
            <a:ext cx="1169400" cy="715367"/>
            <a:chOff x="2998039" y="5415870"/>
            <a:chExt cx="914400" cy="715367"/>
          </a:xfrm>
        </p:grpSpPr>
        <p:pic>
          <p:nvPicPr>
            <p:cNvPr id="146" name="Picture 58" descr="manage"/>
            <p:cNvPicPr>
              <a:picLocks noChangeAspect="1" noChangeArrowheads="1"/>
            </p:cNvPicPr>
            <p:nvPr/>
          </p:nvPicPr>
          <p:blipFill>
            <a:blip r:embed="rId6" cstate="print"/>
            <a:srcRect/>
            <a:stretch>
              <a:fillRect/>
            </a:stretch>
          </p:blipFill>
          <p:spPr bwMode="auto">
            <a:xfrm>
              <a:off x="3039990" y="5415870"/>
              <a:ext cx="830498" cy="457200"/>
            </a:xfrm>
            <a:prstGeom prst="rect">
              <a:avLst/>
            </a:prstGeom>
            <a:noFill/>
          </p:spPr>
        </p:pic>
        <p:sp>
          <p:nvSpPr>
            <p:cNvPr id="147" name="TextBox 146"/>
            <p:cNvSpPr txBox="1"/>
            <p:nvPr/>
          </p:nvSpPr>
          <p:spPr>
            <a:xfrm>
              <a:off x="2998039" y="5854238"/>
              <a:ext cx="914400" cy="276999"/>
            </a:xfrm>
            <a:prstGeom prst="rect">
              <a:avLst/>
            </a:prstGeom>
            <a:noFill/>
          </p:spPr>
          <p:txBody>
            <a:bodyPr wrap="square" rtlCol="0">
              <a:spAutoFit/>
            </a:bodyPr>
            <a:lstStyle/>
            <a:p>
              <a:pPr algn="ctr"/>
              <a:r>
                <a:rPr lang="zh-CN" altLang="en-US" sz="1200" dirty="0" smtClean="0">
                  <a:latin typeface="微软雅黑" pitchFamily="34" charset="-122"/>
                  <a:ea typeface="微软雅黑" pitchFamily="34" charset="-122"/>
                </a:rPr>
                <a:t>商城零售</a:t>
              </a:r>
              <a:endParaRPr lang="en-US" sz="1200" dirty="0">
                <a:latin typeface="微软雅黑" pitchFamily="34" charset="-122"/>
                <a:ea typeface="微软雅黑" pitchFamily="34" charset="-122"/>
              </a:endParaRPr>
            </a:p>
          </p:txBody>
        </p:sp>
      </p:grpSp>
      <p:grpSp>
        <p:nvGrpSpPr>
          <p:cNvPr id="148" name="Group 172"/>
          <p:cNvGrpSpPr/>
          <p:nvPr/>
        </p:nvGrpSpPr>
        <p:grpSpPr>
          <a:xfrm>
            <a:off x="6013395" y="5622138"/>
            <a:ext cx="1217243" cy="715367"/>
            <a:chOff x="2998039" y="5415870"/>
            <a:chExt cx="951810" cy="715367"/>
          </a:xfrm>
        </p:grpSpPr>
        <p:pic>
          <p:nvPicPr>
            <p:cNvPr id="149" name="Picture 58" descr="manage"/>
            <p:cNvPicPr>
              <a:picLocks noChangeAspect="1" noChangeArrowheads="1"/>
            </p:cNvPicPr>
            <p:nvPr/>
          </p:nvPicPr>
          <p:blipFill>
            <a:blip r:embed="rId6" cstate="print"/>
            <a:srcRect/>
            <a:stretch>
              <a:fillRect/>
            </a:stretch>
          </p:blipFill>
          <p:spPr bwMode="auto">
            <a:xfrm>
              <a:off x="3039990" y="5415870"/>
              <a:ext cx="830498" cy="457200"/>
            </a:xfrm>
            <a:prstGeom prst="rect">
              <a:avLst/>
            </a:prstGeom>
            <a:noFill/>
          </p:spPr>
        </p:pic>
        <p:sp>
          <p:nvSpPr>
            <p:cNvPr id="150" name="TextBox 149"/>
            <p:cNvSpPr txBox="1"/>
            <p:nvPr/>
          </p:nvSpPr>
          <p:spPr>
            <a:xfrm>
              <a:off x="2998039" y="5854238"/>
              <a:ext cx="951810" cy="276999"/>
            </a:xfrm>
            <a:prstGeom prst="rect">
              <a:avLst/>
            </a:prstGeom>
            <a:noFill/>
          </p:spPr>
          <p:txBody>
            <a:bodyPr wrap="square" rtlCol="0">
              <a:spAutoFit/>
            </a:bodyPr>
            <a:lstStyle/>
            <a:p>
              <a:pPr algn="ctr"/>
              <a:r>
                <a:rPr lang="zh-CN" altLang="en-US" sz="1200" dirty="0" smtClean="0">
                  <a:latin typeface="微软雅黑" pitchFamily="34" charset="-122"/>
                  <a:ea typeface="微软雅黑" pitchFamily="34" charset="-122"/>
                </a:rPr>
                <a:t>供应链金融</a:t>
              </a:r>
              <a:endParaRPr lang="en-US" sz="1200" dirty="0">
                <a:latin typeface="微软雅黑" pitchFamily="34" charset="-122"/>
                <a:ea typeface="微软雅黑" pitchFamily="34" charset="-122"/>
              </a:endParaRPr>
            </a:p>
          </p:txBody>
        </p:sp>
      </p:grpSp>
      <p:grpSp>
        <p:nvGrpSpPr>
          <p:cNvPr id="151" name="Group 175"/>
          <p:cNvGrpSpPr/>
          <p:nvPr/>
        </p:nvGrpSpPr>
        <p:grpSpPr>
          <a:xfrm>
            <a:off x="7107546" y="5622139"/>
            <a:ext cx="1169400" cy="715367"/>
            <a:chOff x="2998039" y="5415870"/>
            <a:chExt cx="914400" cy="715367"/>
          </a:xfrm>
        </p:grpSpPr>
        <p:pic>
          <p:nvPicPr>
            <p:cNvPr id="152" name="Picture 58" descr="manage"/>
            <p:cNvPicPr>
              <a:picLocks noChangeAspect="1" noChangeArrowheads="1"/>
            </p:cNvPicPr>
            <p:nvPr/>
          </p:nvPicPr>
          <p:blipFill>
            <a:blip r:embed="rId6" cstate="print"/>
            <a:srcRect/>
            <a:stretch>
              <a:fillRect/>
            </a:stretch>
          </p:blipFill>
          <p:spPr bwMode="auto">
            <a:xfrm>
              <a:off x="3039990" y="5415870"/>
              <a:ext cx="830498" cy="457200"/>
            </a:xfrm>
            <a:prstGeom prst="rect">
              <a:avLst/>
            </a:prstGeom>
            <a:noFill/>
          </p:spPr>
        </p:pic>
        <p:sp>
          <p:nvSpPr>
            <p:cNvPr id="153" name="TextBox 152"/>
            <p:cNvSpPr txBox="1"/>
            <p:nvPr/>
          </p:nvSpPr>
          <p:spPr>
            <a:xfrm>
              <a:off x="2998039" y="5854238"/>
              <a:ext cx="914400" cy="276999"/>
            </a:xfrm>
            <a:prstGeom prst="rect">
              <a:avLst/>
            </a:prstGeom>
            <a:noFill/>
          </p:spPr>
          <p:txBody>
            <a:bodyPr wrap="square" rtlCol="0">
              <a:spAutoFit/>
            </a:bodyPr>
            <a:lstStyle/>
            <a:p>
              <a:pPr algn="ctr"/>
              <a:r>
                <a:rPr lang="zh-CN" altLang="en-US" sz="1200" dirty="0">
                  <a:latin typeface="微软雅黑" pitchFamily="34" charset="-122"/>
                  <a:ea typeface="微软雅黑" pitchFamily="34" charset="-122"/>
                </a:rPr>
                <a:t>人人</a:t>
              </a:r>
              <a:r>
                <a:rPr lang="zh-CN" altLang="en-US" sz="1200" dirty="0" smtClean="0">
                  <a:latin typeface="微软雅黑" pitchFamily="34" charset="-122"/>
                  <a:ea typeface="微软雅黑" pitchFamily="34" charset="-122"/>
                </a:rPr>
                <a:t>贷系统</a:t>
              </a:r>
              <a:endParaRPr lang="en-US" sz="1200" dirty="0">
                <a:latin typeface="微软雅黑" pitchFamily="34" charset="-122"/>
                <a:ea typeface="微软雅黑" pitchFamily="34" charset="-122"/>
              </a:endParaRPr>
            </a:p>
          </p:txBody>
        </p:sp>
      </p:grpSp>
      <p:grpSp>
        <p:nvGrpSpPr>
          <p:cNvPr id="154" name="Group 178"/>
          <p:cNvGrpSpPr/>
          <p:nvPr/>
        </p:nvGrpSpPr>
        <p:grpSpPr>
          <a:xfrm>
            <a:off x="8153854" y="5622139"/>
            <a:ext cx="1169400" cy="715367"/>
            <a:chOff x="2998039" y="5415870"/>
            <a:chExt cx="914400" cy="715367"/>
          </a:xfrm>
        </p:grpSpPr>
        <p:pic>
          <p:nvPicPr>
            <p:cNvPr id="155" name="Picture 58" descr="manage"/>
            <p:cNvPicPr>
              <a:picLocks noChangeAspect="1" noChangeArrowheads="1"/>
            </p:cNvPicPr>
            <p:nvPr/>
          </p:nvPicPr>
          <p:blipFill>
            <a:blip r:embed="rId6" cstate="print"/>
            <a:srcRect/>
            <a:stretch>
              <a:fillRect/>
            </a:stretch>
          </p:blipFill>
          <p:spPr bwMode="auto">
            <a:xfrm>
              <a:off x="3039990" y="5415870"/>
              <a:ext cx="830498" cy="457200"/>
            </a:xfrm>
            <a:prstGeom prst="rect">
              <a:avLst/>
            </a:prstGeom>
            <a:noFill/>
          </p:spPr>
        </p:pic>
        <p:sp>
          <p:nvSpPr>
            <p:cNvPr id="156" name="TextBox 155"/>
            <p:cNvSpPr txBox="1"/>
            <p:nvPr/>
          </p:nvSpPr>
          <p:spPr>
            <a:xfrm>
              <a:off x="2998039" y="5854238"/>
              <a:ext cx="914400" cy="276999"/>
            </a:xfrm>
            <a:prstGeom prst="rect">
              <a:avLst/>
            </a:prstGeom>
            <a:noFill/>
          </p:spPr>
          <p:txBody>
            <a:bodyPr wrap="square" rtlCol="0">
              <a:spAutoFit/>
            </a:bodyPr>
            <a:lstStyle/>
            <a:p>
              <a:pPr algn="ctr"/>
              <a:r>
                <a:rPr lang="zh-CN" altLang="en-US" sz="1200" dirty="0" smtClean="0">
                  <a:latin typeface="微软雅黑" pitchFamily="34" charset="-122"/>
                  <a:ea typeface="微软雅黑" pitchFamily="34" charset="-122"/>
                </a:rPr>
                <a:t>基金系统</a:t>
              </a:r>
              <a:endParaRPr lang="en-US" sz="1200" dirty="0">
                <a:latin typeface="微软雅黑" pitchFamily="34" charset="-122"/>
                <a:ea typeface="微软雅黑" pitchFamily="34" charset="-122"/>
              </a:endParaRPr>
            </a:p>
          </p:txBody>
        </p:sp>
      </p:grpSp>
      <p:grpSp>
        <p:nvGrpSpPr>
          <p:cNvPr id="157" name="Group 181"/>
          <p:cNvGrpSpPr/>
          <p:nvPr/>
        </p:nvGrpSpPr>
        <p:grpSpPr>
          <a:xfrm>
            <a:off x="9200162" y="5622139"/>
            <a:ext cx="1169400" cy="715367"/>
            <a:chOff x="2998039" y="5415870"/>
            <a:chExt cx="914400" cy="715367"/>
          </a:xfrm>
        </p:grpSpPr>
        <p:pic>
          <p:nvPicPr>
            <p:cNvPr id="158" name="Picture 58" descr="manage"/>
            <p:cNvPicPr>
              <a:picLocks noChangeAspect="1" noChangeArrowheads="1"/>
            </p:cNvPicPr>
            <p:nvPr/>
          </p:nvPicPr>
          <p:blipFill>
            <a:blip r:embed="rId6" cstate="print"/>
            <a:srcRect/>
            <a:stretch>
              <a:fillRect/>
            </a:stretch>
          </p:blipFill>
          <p:spPr bwMode="auto">
            <a:xfrm>
              <a:off x="3039990" y="5415870"/>
              <a:ext cx="830498" cy="457200"/>
            </a:xfrm>
            <a:prstGeom prst="rect">
              <a:avLst/>
            </a:prstGeom>
            <a:noFill/>
          </p:spPr>
        </p:pic>
        <p:sp>
          <p:nvSpPr>
            <p:cNvPr id="159" name="TextBox 158"/>
            <p:cNvSpPr txBox="1"/>
            <p:nvPr/>
          </p:nvSpPr>
          <p:spPr>
            <a:xfrm>
              <a:off x="2998039" y="5854238"/>
              <a:ext cx="914400" cy="276999"/>
            </a:xfrm>
            <a:prstGeom prst="rect">
              <a:avLst/>
            </a:prstGeom>
            <a:noFill/>
          </p:spPr>
          <p:txBody>
            <a:bodyPr wrap="square" rtlCol="0">
              <a:spAutoFit/>
            </a:bodyPr>
            <a:lstStyle/>
            <a:p>
              <a:pPr algn="ctr"/>
              <a:r>
                <a:rPr lang="en-US" altLang="zh-CN" sz="1200" dirty="0" smtClean="0">
                  <a:latin typeface="微软雅黑" pitchFamily="34" charset="-122"/>
                  <a:ea typeface="微软雅黑" pitchFamily="34" charset="-122"/>
                </a:rPr>
                <a:t>……</a:t>
              </a:r>
              <a:r>
                <a:rPr lang="zh-CN" altLang="en-US" sz="1200" dirty="0" smtClean="0">
                  <a:latin typeface="微软雅黑" pitchFamily="34" charset="-122"/>
                  <a:ea typeface="微软雅黑" pitchFamily="34" charset="-122"/>
                </a:rPr>
                <a:t>系统</a:t>
              </a:r>
              <a:endParaRPr lang="en-US" sz="1200" dirty="0">
                <a:latin typeface="微软雅黑" pitchFamily="34" charset="-122"/>
                <a:ea typeface="微软雅黑" pitchFamily="34" charset="-122"/>
              </a:endParaRPr>
            </a:p>
          </p:txBody>
        </p:sp>
      </p:grpSp>
      <p:sp>
        <p:nvSpPr>
          <p:cNvPr id="160" name="TextBox 159"/>
          <p:cNvSpPr txBox="1"/>
          <p:nvPr/>
        </p:nvSpPr>
        <p:spPr>
          <a:xfrm>
            <a:off x="1653569" y="6058953"/>
            <a:ext cx="3002247" cy="276999"/>
          </a:xfrm>
          <a:prstGeom prst="rect">
            <a:avLst/>
          </a:prstGeom>
          <a:noFill/>
        </p:spPr>
        <p:txBody>
          <a:bodyPr wrap="square" rtlCol="0">
            <a:spAutoFit/>
          </a:bodyPr>
          <a:lstStyle/>
          <a:p>
            <a:pPr algn="ctr"/>
            <a:r>
              <a:rPr lang="zh-CN" altLang="en-US" sz="1200" dirty="0" smtClean="0">
                <a:latin typeface="微软雅黑" pitchFamily="34" charset="-122"/>
                <a:ea typeface="微软雅黑" pitchFamily="34" charset="-122"/>
              </a:rPr>
              <a:t>企业</a:t>
            </a:r>
            <a:r>
              <a:rPr lang="zh-CN" altLang="en-US" sz="1200" dirty="0">
                <a:latin typeface="微软雅黑" pitchFamily="34" charset="-122"/>
                <a:ea typeface="微软雅黑" pitchFamily="34" charset="-122"/>
              </a:rPr>
              <a:t>内</a:t>
            </a:r>
            <a:r>
              <a:rPr lang="zh-CN" altLang="en-US" sz="1200" dirty="0" smtClean="0">
                <a:latin typeface="微软雅黑" pitchFamily="34" charset="-122"/>
                <a:ea typeface="微软雅黑" pitchFamily="34" charset="-122"/>
              </a:rPr>
              <a:t>外部</a:t>
            </a:r>
            <a:r>
              <a:rPr lang="zh-CN" altLang="en-US" sz="1200" dirty="0">
                <a:latin typeface="微软雅黑" pitchFamily="34" charset="-122"/>
                <a:ea typeface="微软雅黑" pitchFamily="34" charset="-122"/>
              </a:rPr>
              <a:t>半结构</a:t>
            </a:r>
            <a:r>
              <a:rPr lang="zh-CN" altLang="en-US" sz="1200" dirty="0" smtClean="0">
                <a:latin typeface="微软雅黑" pitchFamily="34" charset="-122"/>
                <a:ea typeface="微软雅黑" pitchFamily="34" charset="-122"/>
              </a:rPr>
              <a:t>化、非结构化数据</a:t>
            </a:r>
            <a:endParaRPr lang="en-US" sz="1200" dirty="0">
              <a:latin typeface="微软雅黑" pitchFamily="34" charset="-122"/>
              <a:ea typeface="微软雅黑" pitchFamily="34" charset="-122"/>
            </a:endParaRPr>
          </a:p>
        </p:txBody>
      </p:sp>
      <p:cxnSp>
        <p:nvCxnSpPr>
          <p:cNvPr id="164" name="Straight Connector 188"/>
          <p:cNvCxnSpPr/>
          <p:nvPr/>
        </p:nvCxnSpPr>
        <p:spPr>
          <a:xfrm>
            <a:off x="4967087" y="5548831"/>
            <a:ext cx="0" cy="777240"/>
          </a:xfrm>
          <a:prstGeom prst="line">
            <a:avLst/>
          </a:prstGeom>
          <a:noFill/>
          <a:ln w="12700" cap="flat" cmpd="sng" algn="ctr">
            <a:solidFill>
              <a:schemeClr val="tx1">
                <a:lumMod val="75000"/>
                <a:lumOff val="25000"/>
              </a:schemeClr>
            </a:solidFill>
            <a:prstDash val="sysDot"/>
            <a:round/>
            <a:headEnd type="none" w="med" len="med"/>
            <a:tailEnd type="none" w="med" len="med"/>
          </a:ln>
          <a:effectLst/>
        </p:spPr>
      </p:cxnSp>
      <p:sp>
        <p:nvSpPr>
          <p:cNvPr id="168" name="TextBox 167"/>
          <p:cNvSpPr txBox="1"/>
          <p:nvPr/>
        </p:nvSpPr>
        <p:spPr>
          <a:xfrm>
            <a:off x="2716875" y="5022449"/>
            <a:ext cx="1800000" cy="27432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sz="1200" dirty="0" smtClean="0">
                <a:latin typeface="微软雅黑" pitchFamily="34" charset="-122"/>
                <a:ea typeface="微软雅黑" pitchFamily="34" charset="-122"/>
              </a:rPr>
              <a:t>大数据交换组件</a:t>
            </a:r>
            <a:endParaRPr lang="en-US" sz="1200" dirty="0">
              <a:latin typeface="微软雅黑" pitchFamily="34" charset="-122"/>
              <a:ea typeface="微软雅黑" pitchFamily="34" charset="-122"/>
            </a:endParaRPr>
          </a:p>
        </p:txBody>
      </p:sp>
      <p:sp>
        <p:nvSpPr>
          <p:cNvPr id="169" name="TextBox 168"/>
          <p:cNvSpPr txBox="1"/>
          <p:nvPr/>
        </p:nvSpPr>
        <p:spPr>
          <a:xfrm>
            <a:off x="4922476" y="5022449"/>
            <a:ext cx="1800000" cy="27432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sz="1200" dirty="0" smtClean="0">
                <a:latin typeface="微软雅黑" pitchFamily="34" charset="-122"/>
                <a:ea typeface="微软雅黑" pitchFamily="34" charset="-122"/>
              </a:rPr>
              <a:t>数据库数据交换组件</a:t>
            </a:r>
            <a:endParaRPr lang="en-US" sz="1200" dirty="0">
              <a:latin typeface="微软雅黑" pitchFamily="34" charset="-122"/>
              <a:ea typeface="微软雅黑" pitchFamily="34" charset="-122"/>
            </a:endParaRPr>
          </a:p>
        </p:txBody>
      </p:sp>
      <p:sp>
        <p:nvSpPr>
          <p:cNvPr id="170" name="TextBox 169"/>
          <p:cNvSpPr txBox="1"/>
          <p:nvPr/>
        </p:nvSpPr>
        <p:spPr>
          <a:xfrm>
            <a:off x="7128077" y="5022449"/>
            <a:ext cx="1800000" cy="27432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sz="1200" dirty="0" smtClean="0">
                <a:latin typeface="微软雅黑" pitchFamily="34" charset="-122"/>
                <a:ea typeface="微软雅黑" pitchFamily="34" charset="-122"/>
              </a:rPr>
              <a:t>数据区数据交换组件</a:t>
            </a:r>
            <a:endParaRPr lang="en-US" sz="1200" dirty="0">
              <a:latin typeface="微软雅黑" pitchFamily="34" charset="-122"/>
              <a:ea typeface="微软雅黑" pitchFamily="34" charset="-122"/>
            </a:endParaRPr>
          </a:p>
        </p:txBody>
      </p:sp>
      <p:grpSp>
        <p:nvGrpSpPr>
          <p:cNvPr id="174" name="Group 198"/>
          <p:cNvGrpSpPr/>
          <p:nvPr/>
        </p:nvGrpSpPr>
        <p:grpSpPr>
          <a:xfrm>
            <a:off x="10327900" y="2377995"/>
            <a:ext cx="810107" cy="2402340"/>
            <a:chOff x="8277367" y="5290792"/>
            <a:chExt cx="810107" cy="807871"/>
          </a:xfrm>
        </p:grpSpPr>
        <p:sp>
          <p:nvSpPr>
            <p:cNvPr id="175" name="Rectangle 437"/>
            <p:cNvSpPr/>
            <p:nvPr/>
          </p:nvSpPr>
          <p:spPr bwMode="auto">
            <a:xfrm>
              <a:off x="8277367" y="5290792"/>
              <a:ext cx="810107" cy="807871"/>
            </a:xfrm>
            <a:prstGeom prst="rect">
              <a:avLst/>
            </a:prstGeom>
            <a:solidFill>
              <a:srgbClr val="FFFFFF">
                <a:lumMod val="50000"/>
              </a:srgbClr>
            </a:solidFill>
            <a:ln w="12700" cap="flat" cmpd="sng" algn="ctr">
              <a:solidFill>
                <a:srgbClr val="FFFFFF">
                  <a:lumMod val="50000"/>
                </a:srgbClr>
              </a:solidFill>
              <a:prstDash val="solid"/>
              <a:round/>
              <a:headEnd type="none" w="med" len="med"/>
              <a:tailEnd type="none" w="med" len="med"/>
            </a:ln>
            <a:effectLst/>
          </p:spPr>
          <p:txBody>
            <a:bodyPr vert="eaVert" wrap="none" tIns="91440" bIns="91440" anchor="ctr" anchorCtr="1"/>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en-US" sz="14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176" name="TextBox 175"/>
            <p:cNvSpPr txBox="1"/>
            <p:nvPr/>
          </p:nvSpPr>
          <p:spPr>
            <a:xfrm>
              <a:off x="8277369" y="5623467"/>
              <a:ext cx="810105" cy="196651"/>
            </a:xfrm>
            <a:prstGeom prst="rect">
              <a:avLst/>
            </a:prstGeom>
            <a:noFill/>
          </p:spPr>
          <p:txBody>
            <a:bodyPr wrap="square" rtlCol="0" anchor="ctr">
              <a:spAutoFit/>
            </a:bodyPr>
            <a:lstStyle/>
            <a:p>
              <a:pPr algn="ctr"/>
              <a:r>
                <a:rPr lang="zh-CN" altLang="en-US" sz="1600" b="1" dirty="0" smtClean="0">
                  <a:solidFill>
                    <a:schemeClr val="bg1"/>
                  </a:solidFill>
                  <a:latin typeface="微软雅黑" pitchFamily="34" charset="-122"/>
                  <a:ea typeface="微软雅黑" pitchFamily="34" charset="-122"/>
                </a:rPr>
                <a:t>数据计算层</a:t>
              </a:r>
              <a:endParaRPr lang="en-US" sz="1600" b="1" dirty="0">
                <a:solidFill>
                  <a:schemeClr val="bg1"/>
                </a:solidFill>
                <a:latin typeface="微软雅黑" pitchFamily="34" charset="-122"/>
                <a:ea typeface="微软雅黑" pitchFamily="34" charset="-122"/>
              </a:endParaRPr>
            </a:p>
          </p:txBody>
        </p:sp>
      </p:grpSp>
      <p:sp>
        <p:nvSpPr>
          <p:cNvPr id="177" name="Rounded Rectangle 423"/>
          <p:cNvSpPr/>
          <p:nvPr/>
        </p:nvSpPr>
        <p:spPr bwMode="auto">
          <a:xfrm>
            <a:off x="5895690" y="4285516"/>
            <a:ext cx="4383937" cy="452207"/>
          </a:xfrm>
          <a:prstGeom prst="roundRect">
            <a:avLst>
              <a:gd name="adj" fmla="val 0"/>
            </a:avLst>
          </a:prstGeom>
          <a:solidFill>
            <a:srgbClr val="002776">
              <a:lumMod val="20000"/>
              <a:lumOff val="80000"/>
            </a:srgbClr>
          </a:solidFill>
          <a:ln w="12700" cap="sq">
            <a:solidFill>
              <a:srgbClr val="72C7E7">
                <a:lumMod val="50000"/>
              </a:srgbClr>
            </a:solidFill>
            <a:prstDash val="solid"/>
            <a:round/>
            <a:headEnd type="none" w="sm" len="sm"/>
            <a:tailEnd type="none" w="sm" len="sm"/>
          </a:ln>
          <a:effectLst/>
        </p:spPr>
        <p:txBody>
          <a:bodyPr wrap="none" anchor="ctr"/>
          <a:lstStyle/>
          <a:p>
            <a:pPr marL="93663" indent="-93663" eaLnBrk="0" fontAlgn="auto" hangingPunct="0">
              <a:spcBef>
                <a:spcPts val="0"/>
              </a:spcBef>
              <a:spcAft>
                <a:spcPts val="0"/>
              </a:spcAft>
              <a:defRPr/>
            </a:pPr>
            <a:endParaRPr lang="en-US" altLang="en-US" sz="1400" kern="0" dirty="0">
              <a:solidFill>
                <a:srgbClr val="000066"/>
              </a:solidFill>
              <a:latin typeface="微软雅黑" pitchFamily="34" charset="-122"/>
              <a:ea typeface="微软雅黑" pitchFamily="34" charset="-122"/>
            </a:endParaRPr>
          </a:p>
        </p:txBody>
      </p:sp>
      <p:sp>
        <p:nvSpPr>
          <p:cNvPr id="178" name="TextBox 177"/>
          <p:cNvSpPr txBox="1"/>
          <p:nvPr/>
        </p:nvSpPr>
        <p:spPr>
          <a:xfrm>
            <a:off x="4102692" y="3066787"/>
            <a:ext cx="1741406" cy="307777"/>
          </a:xfrm>
          <a:prstGeom prst="rect">
            <a:avLst/>
          </a:prstGeom>
          <a:noFill/>
        </p:spPr>
        <p:txBody>
          <a:bodyPr wrap="square" rtlCol="0">
            <a:spAutoFit/>
          </a:bodyPr>
          <a:lstStyle/>
          <a:p>
            <a:pPr algn="ctr" eaLnBrk="0" fontAlgn="auto" hangingPunct="0">
              <a:spcBef>
                <a:spcPts val="0"/>
              </a:spcBef>
              <a:spcAft>
                <a:spcPts val="0"/>
              </a:spcAft>
              <a:defRPr/>
            </a:pPr>
            <a:r>
              <a:rPr lang="zh-CN" altLang="en-US" sz="1400" b="1" kern="0" dirty="0" smtClean="0">
                <a:solidFill>
                  <a:srgbClr val="000066"/>
                </a:solidFill>
                <a:latin typeface="微软雅黑" pitchFamily="34" charset="-122"/>
                <a:ea typeface="微软雅黑" pitchFamily="34" charset="-122"/>
              </a:rPr>
              <a:t>大数据区</a:t>
            </a:r>
            <a:endParaRPr lang="en-US" altLang="zh-CN" sz="1400" b="1" kern="0" dirty="0">
              <a:solidFill>
                <a:srgbClr val="000066"/>
              </a:solidFill>
              <a:latin typeface="微软雅黑" pitchFamily="34" charset="-122"/>
              <a:ea typeface="微软雅黑" pitchFamily="34" charset="-122"/>
            </a:endParaRPr>
          </a:p>
        </p:txBody>
      </p:sp>
      <p:sp>
        <p:nvSpPr>
          <p:cNvPr id="179" name="Rounded Rectangle 423"/>
          <p:cNvSpPr/>
          <p:nvPr/>
        </p:nvSpPr>
        <p:spPr bwMode="auto">
          <a:xfrm>
            <a:off x="8028312" y="2431501"/>
            <a:ext cx="1295413" cy="583022"/>
          </a:xfrm>
          <a:prstGeom prst="roundRect">
            <a:avLst>
              <a:gd name="adj" fmla="val 0"/>
            </a:avLst>
          </a:prstGeom>
          <a:solidFill>
            <a:srgbClr val="002776">
              <a:lumMod val="20000"/>
              <a:lumOff val="80000"/>
            </a:srgbClr>
          </a:solidFill>
          <a:ln w="12700" cap="sq">
            <a:solidFill>
              <a:srgbClr val="72C7E7">
                <a:lumMod val="50000"/>
              </a:srgbClr>
            </a:solidFill>
            <a:prstDash val="solid"/>
            <a:round/>
            <a:headEnd type="none" w="sm" len="sm"/>
            <a:tailEnd type="none" w="sm" len="sm"/>
          </a:ln>
          <a:effectLst/>
        </p:spPr>
        <p:txBody>
          <a:bodyPr wrap="none" anchor="ctr"/>
          <a:lstStyle/>
          <a:p>
            <a:pPr marL="93663" indent="-93663" algn="ctr" eaLnBrk="0" fontAlgn="auto" hangingPunct="0">
              <a:spcBef>
                <a:spcPts val="0"/>
              </a:spcBef>
              <a:spcAft>
                <a:spcPts val="0"/>
              </a:spcAft>
              <a:defRPr/>
            </a:pPr>
            <a:r>
              <a:rPr lang="zh-CN" altLang="en-US" sz="1400" b="1" kern="0" dirty="0" smtClean="0">
                <a:solidFill>
                  <a:srgbClr val="000066"/>
                </a:solidFill>
                <a:latin typeface="微软雅黑" pitchFamily="34" charset="-122"/>
                <a:ea typeface="微软雅黑" pitchFamily="34" charset="-122"/>
              </a:rPr>
              <a:t>沙盘演练数据区</a:t>
            </a:r>
            <a:endParaRPr lang="en-US" altLang="en-US" sz="1400" b="1" kern="0" dirty="0">
              <a:solidFill>
                <a:srgbClr val="000066"/>
              </a:solidFill>
              <a:latin typeface="微软雅黑" pitchFamily="34" charset="-122"/>
              <a:ea typeface="微软雅黑" pitchFamily="34" charset="-122"/>
            </a:endParaRPr>
          </a:p>
        </p:txBody>
      </p:sp>
      <p:grpSp>
        <p:nvGrpSpPr>
          <p:cNvPr id="180" name="Group 220"/>
          <p:cNvGrpSpPr/>
          <p:nvPr/>
        </p:nvGrpSpPr>
        <p:grpSpPr>
          <a:xfrm>
            <a:off x="10327900" y="1574542"/>
            <a:ext cx="810107" cy="731419"/>
            <a:chOff x="8277367" y="5311740"/>
            <a:chExt cx="810107" cy="728736"/>
          </a:xfrm>
        </p:grpSpPr>
        <p:sp>
          <p:nvSpPr>
            <p:cNvPr id="181" name="Rectangle 437"/>
            <p:cNvSpPr/>
            <p:nvPr/>
          </p:nvSpPr>
          <p:spPr bwMode="auto">
            <a:xfrm>
              <a:off x="8277367" y="5311740"/>
              <a:ext cx="810107" cy="728736"/>
            </a:xfrm>
            <a:prstGeom prst="rect">
              <a:avLst/>
            </a:prstGeom>
            <a:solidFill>
              <a:srgbClr val="FFFFFF">
                <a:lumMod val="50000"/>
              </a:srgbClr>
            </a:solidFill>
            <a:ln w="12700" cap="flat" cmpd="sng" algn="ctr">
              <a:solidFill>
                <a:srgbClr val="FFFFFF">
                  <a:lumMod val="50000"/>
                </a:srgbClr>
              </a:solidFill>
              <a:prstDash val="solid"/>
              <a:round/>
              <a:headEnd type="none" w="med" len="med"/>
              <a:tailEnd type="none" w="med" len="med"/>
            </a:ln>
            <a:effectLst/>
          </p:spPr>
          <p:txBody>
            <a:bodyPr vert="eaVert" wrap="none" tIns="91440" bIns="91440" anchor="ctr" anchorCtr="1"/>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en-US" sz="14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182" name="TextBox 181"/>
            <p:cNvSpPr txBox="1"/>
            <p:nvPr/>
          </p:nvSpPr>
          <p:spPr>
            <a:xfrm>
              <a:off x="8277369" y="5430478"/>
              <a:ext cx="810105" cy="582630"/>
            </a:xfrm>
            <a:prstGeom prst="rect">
              <a:avLst/>
            </a:prstGeom>
            <a:noFill/>
          </p:spPr>
          <p:txBody>
            <a:bodyPr wrap="square" rtlCol="0" anchor="ctr">
              <a:spAutoFit/>
            </a:bodyPr>
            <a:lstStyle/>
            <a:p>
              <a:pPr algn="ctr"/>
              <a:r>
                <a:rPr lang="zh-CN" altLang="en-US" sz="1600" b="1" dirty="0" smtClean="0">
                  <a:solidFill>
                    <a:schemeClr val="bg1"/>
                  </a:solidFill>
                  <a:latin typeface="微软雅黑" pitchFamily="34" charset="-122"/>
                  <a:ea typeface="微软雅黑" pitchFamily="34" charset="-122"/>
                </a:rPr>
                <a:t>数据应用层</a:t>
              </a:r>
              <a:endParaRPr lang="en-US" sz="1600" b="1" dirty="0">
                <a:solidFill>
                  <a:schemeClr val="bg1"/>
                </a:solidFill>
                <a:latin typeface="微软雅黑" pitchFamily="34" charset="-122"/>
                <a:ea typeface="微软雅黑" pitchFamily="34" charset="-122"/>
              </a:endParaRPr>
            </a:p>
          </p:txBody>
        </p:sp>
      </p:grpSp>
      <p:sp>
        <p:nvSpPr>
          <p:cNvPr id="183" name="上箭头 327"/>
          <p:cNvSpPr/>
          <p:nvPr/>
        </p:nvSpPr>
        <p:spPr bwMode="auto">
          <a:xfrm>
            <a:off x="3310328" y="5425117"/>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184" name="上箭头 327"/>
          <p:cNvSpPr/>
          <p:nvPr/>
        </p:nvSpPr>
        <p:spPr bwMode="auto">
          <a:xfrm>
            <a:off x="7665526" y="5425117"/>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185" name="上箭头 327"/>
          <p:cNvSpPr/>
          <p:nvPr/>
        </p:nvSpPr>
        <p:spPr bwMode="auto">
          <a:xfrm>
            <a:off x="9784862" y="4761989"/>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186" name="上箭头 327"/>
          <p:cNvSpPr/>
          <p:nvPr/>
        </p:nvSpPr>
        <p:spPr bwMode="auto">
          <a:xfrm>
            <a:off x="4895054" y="4761989"/>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188" name="Rounded Rectangle 423"/>
          <p:cNvSpPr/>
          <p:nvPr/>
        </p:nvSpPr>
        <p:spPr bwMode="auto">
          <a:xfrm>
            <a:off x="2603731" y="2431502"/>
            <a:ext cx="684000" cy="2306222"/>
          </a:xfrm>
          <a:prstGeom prst="roundRect">
            <a:avLst>
              <a:gd name="adj" fmla="val 0"/>
            </a:avLst>
          </a:prstGeom>
          <a:solidFill>
            <a:srgbClr val="002776">
              <a:lumMod val="20000"/>
              <a:lumOff val="80000"/>
            </a:srgbClr>
          </a:solidFill>
          <a:ln w="12700" cap="sq">
            <a:solidFill>
              <a:srgbClr val="72C7E7">
                <a:lumMod val="50000"/>
              </a:srgbClr>
            </a:solidFill>
            <a:prstDash val="solid"/>
            <a:round/>
            <a:headEnd type="none" w="sm" len="sm"/>
            <a:tailEnd type="none" w="sm" len="sm"/>
          </a:ln>
          <a:effectLst/>
        </p:spPr>
        <p:txBody>
          <a:bodyPr vert="eaVert" wrap="none" anchor="ctr"/>
          <a:lstStyle/>
          <a:p>
            <a:pPr marL="93663" indent="-93663" algn="ctr" eaLnBrk="0" fontAlgn="auto" hangingPunct="0">
              <a:spcBef>
                <a:spcPts val="0"/>
              </a:spcBef>
              <a:spcAft>
                <a:spcPts val="0"/>
              </a:spcAft>
              <a:defRPr/>
            </a:pPr>
            <a:r>
              <a:rPr lang="zh-CN" altLang="en-US" sz="1400" b="1" kern="0" dirty="0" smtClean="0">
                <a:solidFill>
                  <a:srgbClr val="000066"/>
                </a:solidFill>
                <a:latin typeface="微软雅黑" pitchFamily="34" charset="-122"/>
                <a:ea typeface="微软雅黑" pitchFamily="34" charset="-122"/>
              </a:rPr>
              <a:t>实时</a:t>
            </a:r>
            <a:r>
              <a:rPr lang="zh-CN" altLang="en-US" sz="1400" b="1" kern="0" dirty="0">
                <a:solidFill>
                  <a:srgbClr val="000066"/>
                </a:solidFill>
                <a:latin typeface="微软雅黑" pitchFamily="34" charset="-122"/>
                <a:ea typeface="微软雅黑" pitchFamily="34" charset="-122"/>
              </a:rPr>
              <a:t>数据</a:t>
            </a:r>
            <a:r>
              <a:rPr lang="zh-CN" altLang="en-US" sz="1400" b="1" kern="0" dirty="0" smtClean="0">
                <a:solidFill>
                  <a:srgbClr val="000066"/>
                </a:solidFill>
                <a:latin typeface="微软雅黑" pitchFamily="34" charset="-122"/>
                <a:ea typeface="微软雅黑" pitchFamily="34" charset="-122"/>
              </a:rPr>
              <a:t>区</a:t>
            </a:r>
            <a:endParaRPr lang="en-US" altLang="zh-CN" sz="1400" b="1" kern="0" dirty="0">
              <a:solidFill>
                <a:srgbClr val="000066"/>
              </a:solidFill>
              <a:latin typeface="微软雅黑" pitchFamily="34" charset="-122"/>
              <a:ea typeface="微软雅黑" pitchFamily="34" charset="-122"/>
            </a:endParaRPr>
          </a:p>
        </p:txBody>
      </p:sp>
      <p:sp>
        <p:nvSpPr>
          <p:cNvPr id="189" name="圆角矩形 129"/>
          <p:cNvSpPr>
            <a:spLocks noChangeArrowheads="1"/>
          </p:cNvSpPr>
          <p:nvPr/>
        </p:nvSpPr>
        <p:spPr bwMode="auto">
          <a:xfrm>
            <a:off x="6013394" y="3692371"/>
            <a:ext cx="3862908" cy="457200"/>
          </a:xfrm>
          <a:prstGeom prst="roundRect">
            <a:avLst>
              <a:gd name="adj" fmla="val 0"/>
            </a:avLst>
          </a:prstGeom>
          <a:ln>
            <a:headEnd/>
            <a:tailEn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190" name="矩形 315"/>
          <p:cNvSpPr/>
          <p:nvPr/>
        </p:nvSpPr>
        <p:spPr bwMode="auto">
          <a:xfrm>
            <a:off x="6119614" y="3783811"/>
            <a:ext cx="864000" cy="274320"/>
          </a:xfrm>
          <a:prstGeom prst="rect">
            <a:avLst/>
          </a:prstGeom>
          <a:solidFill>
            <a:schemeClr val="bg1"/>
          </a:solidFill>
          <a:ln w="3175">
            <a:solidFill>
              <a:schemeClr val="bg1">
                <a:lumMod val="65000"/>
              </a:schemeClr>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marL="93663" indent="-93663" algn="ctr" eaLnBrk="0" fontAlgn="auto" hangingPunct="0">
              <a:spcBef>
                <a:spcPts val="0"/>
              </a:spcBef>
              <a:spcAft>
                <a:spcPts val="0"/>
              </a:spcAft>
            </a:pPr>
            <a:r>
              <a:rPr lang="zh-CN" altLang="en-US" sz="1200" kern="0" dirty="0">
                <a:solidFill>
                  <a:srgbClr val="000000"/>
                </a:solidFill>
                <a:latin typeface="微软雅黑" pitchFamily="34" charset="-122"/>
                <a:ea typeface="微软雅黑" pitchFamily="34" charset="-122"/>
              </a:rPr>
              <a:t>客户主题</a:t>
            </a:r>
          </a:p>
        </p:txBody>
      </p:sp>
      <p:sp>
        <p:nvSpPr>
          <p:cNvPr id="191" name="矩形 316"/>
          <p:cNvSpPr/>
          <p:nvPr/>
        </p:nvSpPr>
        <p:spPr bwMode="auto">
          <a:xfrm>
            <a:off x="7056043" y="3783811"/>
            <a:ext cx="864000" cy="274320"/>
          </a:xfrm>
          <a:prstGeom prst="rect">
            <a:avLst/>
          </a:prstGeom>
          <a:solidFill>
            <a:schemeClr val="bg1"/>
          </a:solidFill>
          <a:ln w="3175">
            <a:solidFill>
              <a:schemeClr val="bg1">
                <a:lumMod val="65000"/>
              </a:schemeClr>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marL="93663" indent="-93663" algn="ctr" eaLnBrk="0" fontAlgn="auto" hangingPunct="0">
              <a:spcBef>
                <a:spcPts val="0"/>
              </a:spcBef>
              <a:spcAft>
                <a:spcPts val="0"/>
              </a:spcAft>
            </a:pPr>
            <a:r>
              <a:rPr lang="zh-CN" altLang="en-US" sz="1200" kern="0" dirty="0">
                <a:solidFill>
                  <a:srgbClr val="000000"/>
                </a:solidFill>
                <a:latin typeface="微软雅黑" pitchFamily="34" charset="-122"/>
                <a:ea typeface="微软雅黑" pitchFamily="34" charset="-122"/>
              </a:rPr>
              <a:t>协议主题</a:t>
            </a:r>
          </a:p>
        </p:txBody>
      </p:sp>
      <p:sp>
        <p:nvSpPr>
          <p:cNvPr id="192" name="矩形 317"/>
          <p:cNvSpPr/>
          <p:nvPr/>
        </p:nvSpPr>
        <p:spPr bwMode="auto">
          <a:xfrm>
            <a:off x="7992472" y="3783811"/>
            <a:ext cx="864000" cy="274320"/>
          </a:xfrm>
          <a:prstGeom prst="rect">
            <a:avLst/>
          </a:prstGeom>
          <a:solidFill>
            <a:schemeClr val="bg1"/>
          </a:solidFill>
          <a:ln w="3175">
            <a:solidFill>
              <a:schemeClr val="bg1">
                <a:lumMod val="65000"/>
              </a:schemeClr>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marL="93663" indent="-93663" algn="ctr" eaLnBrk="0" fontAlgn="auto" hangingPunct="0">
              <a:spcBef>
                <a:spcPts val="0"/>
              </a:spcBef>
              <a:spcAft>
                <a:spcPts val="0"/>
              </a:spcAft>
            </a:pPr>
            <a:r>
              <a:rPr lang="zh-CN" altLang="en-US" sz="1200" kern="0" dirty="0">
                <a:solidFill>
                  <a:srgbClr val="000000"/>
                </a:solidFill>
                <a:latin typeface="微软雅黑" pitchFamily="34" charset="-122"/>
                <a:ea typeface="微软雅黑" pitchFamily="34" charset="-122"/>
              </a:rPr>
              <a:t>产品主题</a:t>
            </a:r>
          </a:p>
        </p:txBody>
      </p:sp>
      <p:sp>
        <p:nvSpPr>
          <p:cNvPr id="194" name="上箭头 327"/>
          <p:cNvSpPr/>
          <p:nvPr/>
        </p:nvSpPr>
        <p:spPr bwMode="auto">
          <a:xfrm>
            <a:off x="8601955" y="2240834"/>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195" name="Rectangle 131"/>
          <p:cNvSpPr>
            <a:spLocks noChangeArrowheads="1"/>
          </p:cNvSpPr>
          <p:nvPr/>
        </p:nvSpPr>
        <p:spPr bwMode="auto">
          <a:xfrm>
            <a:off x="8025536" y="1646548"/>
            <a:ext cx="1297718" cy="576000"/>
          </a:xfrm>
          <a:prstGeom prst="rect">
            <a:avLst/>
          </a:prstGeom>
          <a:solidFill>
            <a:srgbClr val="B7CFFF"/>
          </a:solidFill>
          <a:ln w="12700" cap="sq">
            <a:solidFill>
              <a:srgbClr val="72C7E7">
                <a:lumMod val="50000"/>
              </a:srgbClr>
            </a:solidFill>
            <a:prstDash val="solid"/>
            <a:round/>
            <a:headEnd type="none" w="sm" len="sm"/>
            <a:tailEnd type="none" w="sm" len="sm"/>
          </a:ln>
          <a:effectLst/>
        </p:spPr>
        <p:txBody>
          <a:bodyPr wrap="none" anchor="ctr"/>
          <a:lstStyle/>
          <a:p>
            <a:pPr algn="ctr" fontAlgn="auto">
              <a:spcBef>
                <a:spcPts val="0"/>
              </a:spcBef>
              <a:spcAft>
                <a:spcPts val="0"/>
              </a:spcAft>
              <a:defRPr/>
            </a:pPr>
            <a:r>
              <a:rPr lang="zh-CN" altLang="en-US" sz="1400" b="1" kern="0" dirty="0" smtClean="0">
                <a:solidFill>
                  <a:srgbClr val="000066"/>
                </a:solidFill>
                <a:latin typeface="微软雅黑" pitchFamily="34" charset="-122"/>
                <a:ea typeface="微软雅黑" pitchFamily="34" charset="-122"/>
              </a:rPr>
              <a:t>业务沙盘演练</a:t>
            </a:r>
            <a:endParaRPr lang="zh-CN" altLang="en-US" sz="1400" kern="0" dirty="0">
              <a:solidFill>
                <a:srgbClr val="000066"/>
              </a:solidFill>
              <a:latin typeface="微软雅黑" pitchFamily="34" charset="-122"/>
              <a:ea typeface="微软雅黑" pitchFamily="34" charset="-122"/>
            </a:endParaRPr>
          </a:p>
        </p:txBody>
      </p:sp>
      <p:sp>
        <p:nvSpPr>
          <p:cNvPr id="196" name="Rectangle 131"/>
          <p:cNvSpPr>
            <a:spLocks noChangeArrowheads="1"/>
          </p:cNvSpPr>
          <p:nvPr/>
        </p:nvSpPr>
        <p:spPr bwMode="auto">
          <a:xfrm>
            <a:off x="9361627" y="1646548"/>
            <a:ext cx="918000" cy="576000"/>
          </a:xfrm>
          <a:prstGeom prst="rect">
            <a:avLst/>
          </a:prstGeom>
          <a:solidFill>
            <a:srgbClr val="B7CFFF"/>
          </a:solidFill>
          <a:ln w="12700" cap="sq">
            <a:solidFill>
              <a:srgbClr val="72C7E7">
                <a:lumMod val="50000"/>
              </a:srgbClr>
            </a:solidFill>
            <a:prstDash val="solid"/>
            <a:round/>
            <a:headEnd type="none" w="sm" len="sm"/>
            <a:tailEnd type="none" w="sm" len="sm"/>
          </a:ln>
          <a:effectLst/>
        </p:spPr>
        <p:txBody>
          <a:bodyPr wrap="none" anchor="ctr"/>
          <a:lstStyle/>
          <a:p>
            <a:pPr algn="ctr" fontAlgn="auto">
              <a:spcBef>
                <a:spcPts val="0"/>
              </a:spcBef>
              <a:spcAft>
                <a:spcPts val="0"/>
              </a:spcAft>
              <a:defRPr/>
            </a:pPr>
            <a:r>
              <a:rPr lang="zh-CN" altLang="en-US" sz="1400" b="1" kern="0" dirty="0">
                <a:solidFill>
                  <a:srgbClr val="000066"/>
                </a:solidFill>
                <a:latin typeface="微软雅黑" pitchFamily="34" charset="-122"/>
                <a:ea typeface="微软雅黑" pitchFamily="34" charset="-122"/>
              </a:rPr>
              <a:t>数据</a:t>
            </a:r>
            <a:r>
              <a:rPr lang="zh-CN" altLang="en-US" sz="1400" b="1" kern="0" dirty="0" smtClean="0">
                <a:solidFill>
                  <a:srgbClr val="000066"/>
                </a:solidFill>
                <a:latin typeface="微软雅黑" pitchFamily="34" charset="-122"/>
                <a:ea typeface="微软雅黑" pitchFamily="34" charset="-122"/>
              </a:rPr>
              <a:t>增</a:t>
            </a:r>
            <a:endParaRPr lang="en-US" altLang="zh-CN" sz="1400" b="1" kern="0" dirty="0" smtClean="0">
              <a:solidFill>
                <a:srgbClr val="000066"/>
              </a:solidFill>
              <a:latin typeface="微软雅黑" pitchFamily="34" charset="-122"/>
              <a:ea typeface="微软雅黑" pitchFamily="34" charset="-122"/>
            </a:endParaRPr>
          </a:p>
          <a:p>
            <a:pPr algn="ctr" fontAlgn="auto">
              <a:spcBef>
                <a:spcPts val="0"/>
              </a:spcBef>
              <a:spcAft>
                <a:spcPts val="0"/>
              </a:spcAft>
              <a:defRPr/>
            </a:pPr>
            <a:r>
              <a:rPr lang="zh-CN" altLang="en-US" sz="1400" b="1" kern="0" dirty="0" smtClean="0">
                <a:solidFill>
                  <a:srgbClr val="000066"/>
                </a:solidFill>
                <a:latin typeface="微软雅黑" pitchFamily="34" charset="-122"/>
                <a:ea typeface="微软雅黑" pitchFamily="34" charset="-122"/>
              </a:rPr>
              <a:t>值</a:t>
            </a:r>
            <a:r>
              <a:rPr lang="zh-CN" altLang="en-US" sz="1400" b="1" kern="0" dirty="0">
                <a:solidFill>
                  <a:srgbClr val="000066"/>
                </a:solidFill>
                <a:latin typeface="微软雅黑" pitchFamily="34" charset="-122"/>
                <a:ea typeface="微软雅黑" pitchFamily="34" charset="-122"/>
              </a:rPr>
              <a:t>产品</a:t>
            </a:r>
          </a:p>
        </p:txBody>
      </p:sp>
      <p:sp>
        <p:nvSpPr>
          <p:cNvPr id="197" name="上箭头 327"/>
          <p:cNvSpPr/>
          <p:nvPr/>
        </p:nvSpPr>
        <p:spPr bwMode="auto">
          <a:xfrm>
            <a:off x="9721265" y="2240834"/>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198" name="上箭头 327"/>
          <p:cNvSpPr/>
          <p:nvPr/>
        </p:nvSpPr>
        <p:spPr bwMode="auto">
          <a:xfrm>
            <a:off x="2878130" y="4761989"/>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202" name="TextBox 201"/>
          <p:cNvSpPr txBox="1"/>
          <p:nvPr/>
        </p:nvSpPr>
        <p:spPr>
          <a:xfrm>
            <a:off x="6013394" y="4374459"/>
            <a:ext cx="1008000" cy="27432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sz="1200" dirty="0" smtClean="0">
                <a:latin typeface="微软雅黑" pitchFamily="34" charset="-122"/>
                <a:ea typeface="微软雅黑" pitchFamily="34" charset="-122"/>
              </a:rPr>
              <a:t> 零售数据</a:t>
            </a:r>
            <a:endParaRPr lang="en-US" sz="1200" dirty="0">
              <a:latin typeface="微软雅黑" pitchFamily="34" charset="-122"/>
              <a:ea typeface="微软雅黑" pitchFamily="34" charset="-122"/>
            </a:endParaRPr>
          </a:p>
        </p:txBody>
      </p:sp>
      <p:sp>
        <p:nvSpPr>
          <p:cNvPr id="203" name="TextBox 202"/>
          <p:cNvSpPr txBox="1"/>
          <p:nvPr/>
        </p:nvSpPr>
        <p:spPr>
          <a:xfrm>
            <a:off x="7074966" y="4374459"/>
            <a:ext cx="1008000" cy="27432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sz="1200" dirty="0" smtClean="0">
                <a:latin typeface="微软雅黑" pitchFamily="34" charset="-122"/>
                <a:ea typeface="微软雅黑" pitchFamily="34" charset="-122"/>
              </a:rPr>
              <a:t>供应链数据</a:t>
            </a:r>
            <a:endParaRPr lang="en-US" sz="1200" dirty="0">
              <a:latin typeface="微软雅黑" pitchFamily="34" charset="-122"/>
              <a:ea typeface="微软雅黑" pitchFamily="34" charset="-122"/>
            </a:endParaRPr>
          </a:p>
        </p:txBody>
      </p:sp>
      <p:sp>
        <p:nvSpPr>
          <p:cNvPr id="207" name="Rounded Rectangle 423"/>
          <p:cNvSpPr/>
          <p:nvPr/>
        </p:nvSpPr>
        <p:spPr bwMode="auto">
          <a:xfrm>
            <a:off x="9361627" y="2431502"/>
            <a:ext cx="918000" cy="583021"/>
          </a:xfrm>
          <a:prstGeom prst="roundRect">
            <a:avLst>
              <a:gd name="adj" fmla="val 0"/>
            </a:avLst>
          </a:prstGeom>
          <a:solidFill>
            <a:srgbClr val="002776">
              <a:lumMod val="20000"/>
              <a:lumOff val="80000"/>
            </a:srgbClr>
          </a:solidFill>
          <a:ln w="12700" cap="sq">
            <a:solidFill>
              <a:srgbClr val="72C7E7">
                <a:lumMod val="50000"/>
              </a:srgbClr>
            </a:solidFill>
            <a:prstDash val="solid"/>
            <a:round/>
            <a:headEnd type="none" w="sm" len="sm"/>
            <a:tailEnd type="none" w="sm" len="sm"/>
          </a:ln>
          <a:effectLst/>
        </p:spPr>
        <p:txBody>
          <a:bodyPr vert="horz" wrap="none" anchor="ctr"/>
          <a:lstStyle/>
          <a:p>
            <a:pPr marL="93663" indent="-93663" algn="ctr" eaLnBrk="0" fontAlgn="auto" hangingPunct="0">
              <a:spcBef>
                <a:spcPts val="0"/>
              </a:spcBef>
              <a:spcAft>
                <a:spcPts val="0"/>
              </a:spcAft>
            </a:pPr>
            <a:r>
              <a:rPr lang="zh-CN" altLang="en-US" sz="1400" b="1" kern="0" dirty="0" smtClean="0">
                <a:solidFill>
                  <a:srgbClr val="000066"/>
                </a:solidFill>
                <a:latin typeface="微软雅黑" pitchFamily="34" charset="-122"/>
                <a:ea typeface="微软雅黑" pitchFamily="34" charset="-122"/>
              </a:rPr>
              <a:t>增值产</a:t>
            </a:r>
            <a:endParaRPr lang="en-US" altLang="zh-CN" sz="1400" b="1" kern="0" dirty="0" smtClean="0">
              <a:solidFill>
                <a:srgbClr val="000066"/>
              </a:solidFill>
              <a:latin typeface="微软雅黑" pitchFamily="34" charset="-122"/>
              <a:ea typeface="微软雅黑" pitchFamily="34" charset="-122"/>
            </a:endParaRPr>
          </a:p>
          <a:p>
            <a:pPr marL="93663" indent="-93663" algn="ctr" eaLnBrk="0" fontAlgn="auto" hangingPunct="0">
              <a:spcBef>
                <a:spcPts val="0"/>
              </a:spcBef>
              <a:spcAft>
                <a:spcPts val="0"/>
              </a:spcAft>
            </a:pPr>
            <a:r>
              <a:rPr lang="zh-CN" altLang="en-US" sz="1400" b="1" kern="0" dirty="0" smtClean="0">
                <a:solidFill>
                  <a:srgbClr val="000066"/>
                </a:solidFill>
                <a:latin typeface="微软雅黑" pitchFamily="34" charset="-122"/>
                <a:ea typeface="微软雅黑" pitchFamily="34" charset="-122"/>
              </a:rPr>
              <a:t>品数据</a:t>
            </a:r>
            <a:r>
              <a:rPr lang="zh-CN" altLang="en-US" sz="1400" b="1" kern="0" dirty="0">
                <a:solidFill>
                  <a:srgbClr val="000066"/>
                </a:solidFill>
                <a:latin typeface="微软雅黑" pitchFamily="34" charset="-122"/>
                <a:ea typeface="微软雅黑" pitchFamily="34" charset="-122"/>
              </a:rPr>
              <a:t>区</a:t>
            </a:r>
            <a:endParaRPr lang="en-US" altLang="en-US" sz="1400" kern="0" dirty="0">
              <a:solidFill>
                <a:srgbClr val="000066"/>
              </a:solidFill>
              <a:latin typeface="微软雅黑" pitchFamily="34" charset="-122"/>
              <a:ea typeface="微软雅黑" pitchFamily="34" charset="-122"/>
            </a:endParaRPr>
          </a:p>
        </p:txBody>
      </p:sp>
      <p:sp>
        <p:nvSpPr>
          <p:cNvPr id="212" name="TextBox 211"/>
          <p:cNvSpPr txBox="1"/>
          <p:nvPr/>
        </p:nvSpPr>
        <p:spPr>
          <a:xfrm>
            <a:off x="9831229" y="3086532"/>
            <a:ext cx="466300" cy="1169551"/>
          </a:xfrm>
          <a:prstGeom prst="rect">
            <a:avLst/>
          </a:prstGeom>
          <a:noFill/>
        </p:spPr>
        <p:txBody>
          <a:bodyPr wrap="square" rtlCol="0" anchor="ctr">
            <a:spAutoFit/>
          </a:bodyPr>
          <a:lstStyle/>
          <a:p>
            <a:pPr algn="ctr"/>
            <a:r>
              <a:rPr lang="zh-CN" altLang="en-US" sz="1400" b="1" kern="0" dirty="0" smtClean="0">
                <a:solidFill>
                  <a:srgbClr val="000066"/>
                </a:solidFill>
                <a:latin typeface="微软雅黑" pitchFamily="34" charset="-122"/>
                <a:ea typeface="微软雅黑" pitchFamily="34" charset="-122"/>
              </a:rPr>
              <a:t>主题数</a:t>
            </a:r>
            <a:r>
              <a:rPr lang="zh-CN" altLang="en-US" sz="1400" b="1" kern="0" dirty="0">
                <a:solidFill>
                  <a:srgbClr val="000066"/>
                </a:solidFill>
                <a:latin typeface="微软雅黑" pitchFamily="34" charset="-122"/>
                <a:ea typeface="微软雅黑" pitchFamily="34" charset="-122"/>
              </a:rPr>
              <a:t>据区</a:t>
            </a:r>
            <a:endParaRPr lang="en-US" altLang="zh-CN" sz="1400" b="1" kern="0" dirty="0" smtClean="0">
              <a:solidFill>
                <a:srgbClr val="000066"/>
              </a:solidFill>
              <a:latin typeface="微软雅黑" pitchFamily="34" charset="-122"/>
              <a:ea typeface="微软雅黑" pitchFamily="34" charset="-122"/>
            </a:endParaRPr>
          </a:p>
        </p:txBody>
      </p:sp>
      <p:sp>
        <p:nvSpPr>
          <p:cNvPr id="214" name="矩形 320"/>
          <p:cNvSpPr/>
          <p:nvPr/>
        </p:nvSpPr>
        <p:spPr bwMode="auto">
          <a:xfrm>
            <a:off x="8928902" y="3783811"/>
            <a:ext cx="864000" cy="274320"/>
          </a:xfrm>
          <a:prstGeom prst="rect">
            <a:avLst/>
          </a:prstGeom>
          <a:solidFill>
            <a:schemeClr val="bg1"/>
          </a:solidFill>
          <a:ln w="3175">
            <a:solidFill>
              <a:schemeClr val="bg1">
                <a:lumMod val="65000"/>
              </a:schemeClr>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marL="93663" indent="-93663" algn="ctr" eaLnBrk="0" fontAlgn="auto" hangingPunct="0">
              <a:spcBef>
                <a:spcPts val="0"/>
              </a:spcBef>
              <a:spcAft>
                <a:spcPts val="0"/>
              </a:spcAft>
            </a:pPr>
            <a:r>
              <a:rPr lang="en-US" altLang="zh-CN" sz="1200" kern="0" dirty="0">
                <a:solidFill>
                  <a:srgbClr val="000000"/>
                </a:solidFill>
                <a:latin typeface="微软雅黑" pitchFamily="34" charset="-122"/>
                <a:ea typeface="微软雅黑" pitchFamily="34" charset="-122"/>
              </a:rPr>
              <a:t>… …</a:t>
            </a:r>
            <a:endParaRPr lang="zh-CN" altLang="en-US" sz="1200" kern="0" dirty="0">
              <a:solidFill>
                <a:srgbClr val="000000"/>
              </a:solidFill>
              <a:latin typeface="微软雅黑" pitchFamily="34" charset="-122"/>
              <a:ea typeface="微软雅黑" pitchFamily="34" charset="-122"/>
            </a:endParaRPr>
          </a:p>
        </p:txBody>
      </p:sp>
      <p:sp>
        <p:nvSpPr>
          <p:cNvPr id="224" name="Rectangle 419"/>
          <p:cNvSpPr/>
          <p:nvPr/>
        </p:nvSpPr>
        <p:spPr bwMode="auto">
          <a:xfrm>
            <a:off x="1571012" y="873933"/>
            <a:ext cx="9556072" cy="584775"/>
          </a:xfrm>
          <a:prstGeom prst="rect">
            <a:avLst/>
          </a:prstGeom>
          <a:noFill/>
          <a:ln w="12700" cap="flat" cmpd="sng" algn="ctr">
            <a:solidFill>
              <a:schemeClr val="tx1">
                <a:lumMod val="75000"/>
                <a:lumOff val="25000"/>
              </a:schemeClr>
            </a:solidFill>
            <a:prstDash val="sysDot"/>
            <a:round/>
            <a:headEnd type="none" w="med" len="med"/>
            <a:tailEnd type="none" w="med" len="med"/>
          </a:ln>
          <a:effectLst/>
        </p:spPr>
        <p:txBody>
          <a:bodyPr vert="eaVert" wrap="none" tIns="91440" bIns="91440" anchor="ctr" anchorCtr="1"/>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226" name="Rectangle 437"/>
          <p:cNvSpPr/>
          <p:nvPr/>
        </p:nvSpPr>
        <p:spPr bwMode="auto">
          <a:xfrm>
            <a:off x="10327898" y="873933"/>
            <a:ext cx="810107" cy="584775"/>
          </a:xfrm>
          <a:prstGeom prst="rect">
            <a:avLst/>
          </a:prstGeom>
          <a:solidFill>
            <a:srgbClr val="FFFFFF">
              <a:lumMod val="50000"/>
            </a:srgbClr>
          </a:solidFill>
          <a:ln w="12700" cap="flat" cmpd="sng" algn="ctr">
            <a:solidFill>
              <a:srgbClr val="FFFFFF">
                <a:lumMod val="50000"/>
              </a:srgbClr>
            </a:solidFill>
            <a:prstDash val="solid"/>
            <a:round/>
            <a:headEnd type="none" w="med" len="med"/>
            <a:tailEnd type="none" w="med" len="med"/>
          </a:ln>
          <a:effectLst/>
        </p:spPr>
        <p:txBody>
          <a:bodyPr vert="eaVert" wrap="none" tIns="91440" bIns="91440" anchor="ctr" anchorCtr="1"/>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en-US" sz="14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227" name="TextBox 226"/>
          <p:cNvSpPr txBox="1"/>
          <p:nvPr/>
        </p:nvSpPr>
        <p:spPr>
          <a:xfrm>
            <a:off x="10332811" y="873932"/>
            <a:ext cx="810105" cy="584775"/>
          </a:xfrm>
          <a:prstGeom prst="rect">
            <a:avLst/>
          </a:prstGeom>
          <a:noFill/>
        </p:spPr>
        <p:txBody>
          <a:bodyPr wrap="square" rtlCol="0" anchor="ctr">
            <a:spAutoFit/>
          </a:bodyPr>
          <a:lstStyle/>
          <a:p>
            <a:pPr algn="ctr"/>
            <a:r>
              <a:rPr lang="zh-CN" altLang="en-US" sz="1600" b="1" dirty="0">
                <a:solidFill>
                  <a:schemeClr val="bg1"/>
                </a:solidFill>
                <a:latin typeface="微软雅黑" pitchFamily="34" charset="-122"/>
                <a:ea typeface="微软雅黑" pitchFamily="34" charset="-122"/>
              </a:rPr>
              <a:t>用户</a:t>
            </a:r>
            <a:r>
              <a:rPr lang="zh-CN" altLang="en-US" sz="1600" b="1" dirty="0" smtClean="0">
                <a:solidFill>
                  <a:schemeClr val="bg1"/>
                </a:solidFill>
                <a:latin typeface="微软雅黑" pitchFamily="34" charset="-122"/>
                <a:ea typeface="微软雅黑" pitchFamily="34" charset="-122"/>
              </a:rPr>
              <a:t>访问层</a:t>
            </a:r>
            <a:endParaRPr lang="en-US" sz="1600" b="1" dirty="0">
              <a:solidFill>
                <a:schemeClr val="bg1"/>
              </a:solidFill>
              <a:latin typeface="微软雅黑" pitchFamily="34" charset="-122"/>
              <a:ea typeface="微软雅黑" pitchFamily="34" charset="-122"/>
            </a:endParaRPr>
          </a:p>
        </p:txBody>
      </p:sp>
      <p:sp>
        <p:nvSpPr>
          <p:cNvPr id="228" name="上箭头 327"/>
          <p:cNvSpPr/>
          <p:nvPr/>
        </p:nvSpPr>
        <p:spPr bwMode="auto">
          <a:xfrm>
            <a:off x="5903516" y="1437381"/>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dirty="0">
              <a:ln>
                <a:noFill/>
              </a:ln>
              <a:solidFill>
                <a:srgbClr val="FF3300"/>
              </a:solidFill>
              <a:effectLst/>
              <a:uLnTx/>
              <a:uFillTx/>
              <a:latin typeface="微软雅黑" pitchFamily="34" charset="-122"/>
              <a:ea typeface="微软雅黑" pitchFamily="34" charset="-122"/>
            </a:endParaRPr>
          </a:p>
        </p:txBody>
      </p:sp>
      <p:sp>
        <p:nvSpPr>
          <p:cNvPr id="229" name="上箭头 327"/>
          <p:cNvSpPr/>
          <p:nvPr/>
        </p:nvSpPr>
        <p:spPr bwMode="auto">
          <a:xfrm>
            <a:off x="8529922" y="1437381"/>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230" name="上箭头 327"/>
          <p:cNvSpPr/>
          <p:nvPr/>
        </p:nvSpPr>
        <p:spPr bwMode="auto">
          <a:xfrm>
            <a:off x="9721265" y="1437381"/>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235" name="上箭头 327"/>
          <p:cNvSpPr/>
          <p:nvPr/>
        </p:nvSpPr>
        <p:spPr bwMode="auto">
          <a:xfrm>
            <a:off x="3598460" y="2240834"/>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236" name="圆角矩形 129"/>
          <p:cNvSpPr>
            <a:spLocks noChangeArrowheads="1"/>
          </p:cNvSpPr>
          <p:nvPr/>
        </p:nvSpPr>
        <p:spPr bwMode="auto">
          <a:xfrm>
            <a:off x="6013394" y="3173545"/>
            <a:ext cx="3862908" cy="457200"/>
          </a:xfrm>
          <a:prstGeom prst="roundRect">
            <a:avLst>
              <a:gd name="adj" fmla="val 0"/>
            </a:avLst>
          </a:prstGeom>
          <a:ln>
            <a:headEnd/>
            <a:tailEn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237" name="矩形 315"/>
          <p:cNvSpPr/>
          <p:nvPr/>
        </p:nvSpPr>
        <p:spPr bwMode="auto">
          <a:xfrm>
            <a:off x="6119614" y="3266026"/>
            <a:ext cx="864000" cy="274320"/>
          </a:xfrm>
          <a:prstGeom prst="rect">
            <a:avLst/>
          </a:prstGeom>
          <a:solidFill>
            <a:schemeClr val="bg1"/>
          </a:solidFill>
          <a:ln w="3175">
            <a:solidFill>
              <a:schemeClr val="bg1">
                <a:lumMod val="65000"/>
              </a:schemeClr>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marL="93663" indent="-93663" algn="ctr" eaLnBrk="0" fontAlgn="auto" hangingPunct="0">
              <a:spcBef>
                <a:spcPts val="0"/>
              </a:spcBef>
              <a:spcAft>
                <a:spcPts val="0"/>
              </a:spcAft>
            </a:pPr>
            <a:r>
              <a:rPr lang="zh-CN" altLang="en-US" sz="1200" kern="0" dirty="0">
                <a:solidFill>
                  <a:srgbClr val="000000"/>
                </a:solidFill>
                <a:latin typeface="微软雅黑" pitchFamily="34" charset="-122"/>
                <a:ea typeface="微软雅黑" pitchFamily="34" charset="-122"/>
              </a:rPr>
              <a:t>客户汇总</a:t>
            </a:r>
          </a:p>
        </p:txBody>
      </p:sp>
      <p:sp>
        <p:nvSpPr>
          <p:cNvPr id="238" name="矩形 316"/>
          <p:cNvSpPr/>
          <p:nvPr/>
        </p:nvSpPr>
        <p:spPr bwMode="auto">
          <a:xfrm>
            <a:off x="7056043" y="3266026"/>
            <a:ext cx="864000" cy="274320"/>
          </a:xfrm>
          <a:prstGeom prst="rect">
            <a:avLst/>
          </a:prstGeom>
          <a:solidFill>
            <a:schemeClr val="bg1"/>
          </a:solidFill>
          <a:ln w="3175">
            <a:solidFill>
              <a:schemeClr val="bg1">
                <a:lumMod val="65000"/>
              </a:schemeClr>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marL="93663" indent="-93663" algn="ctr" eaLnBrk="0" fontAlgn="auto" hangingPunct="0">
              <a:spcBef>
                <a:spcPts val="0"/>
              </a:spcBef>
              <a:spcAft>
                <a:spcPts val="0"/>
              </a:spcAft>
            </a:pPr>
            <a:r>
              <a:rPr lang="zh-CN" altLang="en-US" sz="1200" kern="0" dirty="0">
                <a:solidFill>
                  <a:srgbClr val="000000"/>
                </a:solidFill>
                <a:latin typeface="微软雅黑" pitchFamily="34" charset="-122"/>
                <a:ea typeface="微软雅黑" pitchFamily="34" charset="-122"/>
              </a:rPr>
              <a:t>账户汇总</a:t>
            </a:r>
          </a:p>
        </p:txBody>
      </p:sp>
      <p:sp>
        <p:nvSpPr>
          <p:cNvPr id="239" name="矩形 317"/>
          <p:cNvSpPr/>
          <p:nvPr/>
        </p:nvSpPr>
        <p:spPr bwMode="auto">
          <a:xfrm>
            <a:off x="7992472" y="3266026"/>
            <a:ext cx="864000" cy="274320"/>
          </a:xfrm>
          <a:prstGeom prst="rect">
            <a:avLst/>
          </a:prstGeom>
          <a:solidFill>
            <a:schemeClr val="bg1"/>
          </a:solidFill>
          <a:ln w="3175">
            <a:solidFill>
              <a:schemeClr val="bg1">
                <a:lumMod val="65000"/>
              </a:schemeClr>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marL="93663" indent="-93663" algn="ctr" eaLnBrk="0" fontAlgn="auto" hangingPunct="0">
              <a:spcBef>
                <a:spcPts val="0"/>
              </a:spcBef>
              <a:spcAft>
                <a:spcPts val="0"/>
              </a:spcAft>
            </a:pPr>
            <a:r>
              <a:rPr lang="zh-CN" altLang="en-US" sz="1200" kern="0" dirty="0">
                <a:solidFill>
                  <a:srgbClr val="000000"/>
                </a:solidFill>
                <a:latin typeface="微软雅黑" pitchFamily="34" charset="-122"/>
                <a:ea typeface="微软雅黑" pitchFamily="34" charset="-122"/>
              </a:rPr>
              <a:t>机构汇总</a:t>
            </a:r>
          </a:p>
        </p:txBody>
      </p:sp>
      <p:sp>
        <p:nvSpPr>
          <p:cNvPr id="241" name="矩形 320"/>
          <p:cNvSpPr/>
          <p:nvPr/>
        </p:nvSpPr>
        <p:spPr bwMode="auto">
          <a:xfrm>
            <a:off x="8928902" y="3266026"/>
            <a:ext cx="864000" cy="274320"/>
          </a:xfrm>
          <a:prstGeom prst="rect">
            <a:avLst/>
          </a:prstGeom>
          <a:solidFill>
            <a:schemeClr val="bg1"/>
          </a:solidFill>
          <a:ln w="3175">
            <a:solidFill>
              <a:schemeClr val="bg1">
                <a:lumMod val="65000"/>
              </a:schemeClr>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marL="93663" indent="-93663" algn="ctr" eaLnBrk="0" fontAlgn="auto" hangingPunct="0">
              <a:spcBef>
                <a:spcPts val="0"/>
              </a:spcBef>
              <a:spcAft>
                <a:spcPts val="0"/>
              </a:spcAft>
            </a:pPr>
            <a:r>
              <a:rPr lang="en-US" altLang="zh-CN" sz="1200" kern="0" dirty="0">
                <a:solidFill>
                  <a:srgbClr val="000000"/>
                </a:solidFill>
                <a:latin typeface="微软雅黑" pitchFamily="34" charset="-122"/>
                <a:ea typeface="微软雅黑" pitchFamily="34" charset="-122"/>
              </a:rPr>
              <a:t>… …</a:t>
            </a:r>
            <a:endParaRPr lang="zh-CN" altLang="en-US" sz="1200" kern="0" dirty="0">
              <a:solidFill>
                <a:srgbClr val="000000"/>
              </a:solidFill>
              <a:latin typeface="微软雅黑" pitchFamily="34" charset="-122"/>
              <a:ea typeface="微软雅黑" pitchFamily="34" charset="-122"/>
            </a:endParaRPr>
          </a:p>
        </p:txBody>
      </p:sp>
      <p:sp>
        <p:nvSpPr>
          <p:cNvPr id="242" name="圆角矩形 129"/>
          <p:cNvSpPr>
            <a:spLocks noChangeArrowheads="1"/>
          </p:cNvSpPr>
          <p:nvPr/>
        </p:nvSpPr>
        <p:spPr bwMode="auto">
          <a:xfrm>
            <a:off x="4168541" y="3361756"/>
            <a:ext cx="1044000" cy="1295240"/>
          </a:xfrm>
          <a:prstGeom prst="roundRect">
            <a:avLst>
              <a:gd name="adj" fmla="val 0"/>
            </a:avLst>
          </a:prstGeom>
          <a:ln>
            <a:headEnd/>
            <a:tailEn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dirty="0">
              <a:ln>
                <a:noFill/>
              </a:ln>
              <a:solidFill>
                <a:srgbClr val="FF3300"/>
              </a:solidFill>
              <a:effectLst/>
              <a:uLnTx/>
              <a:uFillTx/>
              <a:latin typeface="微软雅黑" pitchFamily="34" charset="-122"/>
              <a:ea typeface="微软雅黑" pitchFamily="34" charset="-122"/>
            </a:endParaRPr>
          </a:p>
        </p:txBody>
      </p:sp>
      <p:sp>
        <p:nvSpPr>
          <p:cNvPr id="243" name="矩形 315"/>
          <p:cNvSpPr/>
          <p:nvPr/>
        </p:nvSpPr>
        <p:spPr bwMode="auto">
          <a:xfrm>
            <a:off x="4461732" y="3438659"/>
            <a:ext cx="648001" cy="274320"/>
          </a:xfrm>
          <a:prstGeom prst="rect">
            <a:avLst/>
          </a:prstGeom>
          <a:solidFill>
            <a:schemeClr val="bg1"/>
          </a:solidFill>
          <a:ln w="3175">
            <a:solidFill>
              <a:schemeClr val="bg1">
                <a:lumMod val="65000"/>
              </a:schemeClr>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marL="93663" indent="-93663" algn="ctr" eaLnBrk="0" fontAlgn="auto" hangingPunct="0">
              <a:spcBef>
                <a:spcPts val="0"/>
              </a:spcBef>
              <a:spcAft>
                <a:spcPts val="0"/>
              </a:spcAft>
            </a:pPr>
            <a:r>
              <a:rPr lang="zh-CN" altLang="en-US" sz="1200" kern="0" dirty="0">
                <a:solidFill>
                  <a:srgbClr val="000000"/>
                </a:solidFill>
                <a:latin typeface="微软雅黑" pitchFamily="34" charset="-122"/>
                <a:ea typeface="微软雅黑" pitchFamily="34" charset="-122"/>
              </a:rPr>
              <a:t>社交媒体</a:t>
            </a:r>
          </a:p>
        </p:txBody>
      </p:sp>
      <p:sp>
        <p:nvSpPr>
          <p:cNvPr id="244" name="矩形 315"/>
          <p:cNvSpPr/>
          <p:nvPr/>
        </p:nvSpPr>
        <p:spPr bwMode="auto">
          <a:xfrm>
            <a:off x="4461732" y="4023865"/>
            <a:ext cx="648001" cy="274320"/>
          </a:xfrm>
          <a:prstGeom prst="rect">
            <a:avLst/>
          </a:prstGeom>
          <a:solidFill>
            <a:schemeClr val="bg1"/>
          </a:solidFill>
          <a:ln w="3175">
            <a:solidFill>
              <a:schemeClr val="bg1">
                <a:lumMod val="65000"/>
              </a:schemeClr>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marL="93663" indent="-93663" algn="ctr" eaLnBrk="0" fontAlgn="auto" hangingPunct="0">
              <a:spcBef>
                <a:spcPts val="0"/>
              </a:spcBef>
              <a:spcAft>
                <a:spcPts val="0"/>
              </a:spcAft>
            </a:pPr>
            <a:r>
              <a:rPr lang="zh-CN" altLang="en-US" sz="1200" kern="0" dirty="0">
                <a:solidFill>
                  <a:srgbClr val="000000"/>
                </a:solidFill>
                <a:latin typeface="微软雅黑" pitchFamily="34" charset="-122"/>
                <a:ea typeface="微软雅黑" pitchFamily="34" charset="-122"/>
              </a:rPr>
              <a:t>移动互联</a:t>
            </a:r>
          </a:p>
        </p:txBody>
      </p:sp>
      <p:sp>
        <p:nvSpPr>
          <p:cNvPr id="245" name="矩形 315"/>
          <p:cNvSpPr/>
          <p:nvPr/>
        </p:nvSpPr>
        <p:spPr bwMode="auto">
          <a:xfrm>
            <a:off x="4461732" y="3731262"/>
            <a:ext cx="648001" cy="274320"/>
          </a:xfrm>
          <a:prstGeom prst="rect">
            <a:avLst/>
          </a:prstGeom>
          <a:solidFill>
            <a:schemeClr val="bg1"/>
          </a:solidFill>
          <a:ln w="3175">
            <a:solidFill>
              <a:schemeClr val="bg1">
                <a:lumMod val="65000"/>
              </a:schemeClr>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marL="93663" indent="-93663" algn="ctr" eaLnBrk="0" fontAlgn="auto" hangingPunct="0">
              <a:spcBef>
                <a:spcPts val="0"/>
              </a:spcBef>
              <a:spcAft>
                <a:spcPts val="0"/>
              </a:spcAft>
            </a:pPr>
            <a:r>
              <a:rPr lang="zh-CN" altLang="en-US" sz="1200" kern="0" dirty="0">
                <a:solidFill>
                  <a:srgbClr val="000000"/>
                </a:solidFill>
                <a:latin typeface="微软雅黑" pitchFamily="34" charset="-122"/>
                <a:ea typeface="微软雅黑" pitchFamily="34" charset="-122"/>
              </a:rPr>
              <a:t>用户评价</a:t>
            </a:r>
          </a:p>
        </p:txBody>
      </p:sp>
      <p:sp>
        <p:nvSpPr>
          <p:cNvPr id="246" name="矩形 315"/>
          <p:cNvSpPr/>
          <p:nvPr/>
        </p:nvSpPr>
        <p:spPr bwMode="auto">
          <a:xfrm>
            <a:off x="4461732" y="4316467"/>
            <a:ext cx="648001" cy="274320"/>
          </a:xfrm>
          <a:prstGeom prst="rect">
            <a:avLst/>
          </a:prstGeom>
          <a:solidFill>
            <a:schemeClr val="bg1"/>
          </a:solidFill>
          <a:ln w="3175">
            <a:solidFill>
              <a:schemeClr val="bg1">
                <a:lumMod val="65000"/>
              </a:schemeClr>
            </a:solidFill>
            <a:headEnd type="none" w="sm" len="sm"/>
            <a:tailEnd type="none" w="sm" len="sm"/>
          </a:ln>
        </p:spPr>
        <p:style>
          <a:lnRef idx="2">
            <a:schemeClr val="accent1"/>
          </a:lnRef>
          <a:fillRef idx="1">
            <a:schemeClr val="lt1"/>
          </a:fillRef>
          <a:effectRef idx="0">
            <a:schemeClr val="accent1"/>
          </a:effectRef>
          <a:fontRef idx="minor">
            <a:schemeClr val="dk1"/>
          </a:fontRef>
        </p:style>
        <p:txBody>
          <a:bodyPr wrap="none" anchor="ctr"/>
          <a:lstStyle/>
          <a:p>
            <a:pPr marL="93663" indent="-93663" algn="ctr" eaLnBrk="0" fontAlgn="auto" hangingPunct="0">
              <a:spcBef>
                <a:spcPts val="0"/>
              </a:spcBef>
              <a:spcAft>
                <a:spcPts val="0"/>
              </a:spcAft>
            </a:pPr>
            <a:r>
              <a:rPr lang="zh-CN" altLang="en-US" sz="1200" kern="0" dirty="0">
                <a:solidFill>
                  <a:srgbClr val="000000"/>
                </a:solidFill>
                <a:latin typeface="微软雅黑" pitchFamily="34" charset="-122"/>
                <a:ea typeface="微软雅黑" pitchFamily="34" charset="-122"/>
              </a:rPr>
              <a:t>访问日志</a:t>
            </a:r>
          </a:p>
        </p:txBody>
      </p:sp>
      <p:sp>
        <p:nvSpPr>
          <p:cNvPr id="247" name="圆角矩形 129"/>
          <p:cNvSpPr>
            <a:spLocks noChangeArrowheads="1"/>
          </p:cNvSpPr>
          <p:nvPr/>
        </p:nvSpPr>
        <p:spPr bwMode="auto">
          <a:xfrm>
            <a:off x="5255218" y="3361756"/>
            <a:ext cx="504000" cy="1295240"/>
          </a:xfrm>
          <a:prstGeom prst="roundRect">
            <a:avLst>
              <a:gd name="adj" fmla="val 0"/>
            </a:avLst>
          </a:prstGeom>
          <a:ln>
            <a:headEnd/>
            <a:tailEnd/>
          </a:ln>
        </p:spPr>
        <p:style>
          <a:lnRef idx="1">
            <a:schemeClr val="accent1"/>
          </a:lnRef>
          <a:fillRef idx="2">
            <a:schemeClr val="accent1"/>
          </a:fillRef>
          <a:effectRef idx="1">
            <a:schemeClr val="accent1"/>
          </a:effectRef>
          <a:fontRef idx="minor">
            <a:schemeClr val="dk1"/>
          </a:fontRef>
        </p:style>
        <p:txBody>
          <a:bodyPr vert="eaVert" wrap="none" tIns="91440" bIns="91440" anchor="ctr"/>
          <a:lstStyle/>
          <a:p>
            <a:pPr marL="93663" marR="0" lvl="0" indent="-93663" algn="ctr" defTabSz="914400" eaLnBrk="0" fontAlgn="auto" latinLnBrk="0" hangingPunct="0">
              <a:lnSpc>
                <a:spcPct val="100000"/>
              </a:lnSpc>
              <a:spcBef>
                <a:spcPts val="0"/>
              </a:spcBef>
              <a:spcAft>
                <a:spcPts val="0"/>
              </a:spcAft>
              <a:buClrTx/>
              <a:buSzTx/>
              <a:buFont typeface="Wingdings" pitchFamily="2" charset="2"/>
              <a:buNone/>
              <a:tabLst/>
              <a:defRPr/>
            </a:pPr>
            <a:r>
              <a:rPr lang="zh-CN" altLang="en-US" sz="1400" kern="0" dirty="0">
                <a:solidFill>
                  <a:srgbClr val="000000"/>
                </a:solidFill>
                <a:latin typeface="微软雅黑" pitchFamily="34" charset="-122"/>
                <a:ea typeface="微软雅黑" pitchFamily="34" charset="-122"/>
                <a:cs typeface="Arial" charset="0"/>
              </a:rPr>
              <a:t>处理后大数据</a:t>
            </a:r>
          </a:p>
        </p:txBody>
      </p:sp>
      <p:sp>
        <p:nvSpPr>
          <p:cNvPr id="248" name="矩形 247"/>
          <p:cNvSpPr/>
          <p:nvPr/>
        </p:nvSpPr>
        <p:spPr>
          <a:xfrm>
            <a:off x="4134778" y="3421237"/>
            <a:ext cx="400110" cy="1169551"/>
          </a:xfrm>
          <a:prstGeom prst="rect">
            <a:avLst/>
          </a:prstGeom>
        </p:spPr>
        <p:txBody>
          <a:bodyPr vert="eaVert" wrap="none">
            <a:spAutoFit/>
          </a:bodyP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r>
              <a:rPr lang="zh-CN" altLang="en-US" sz="1400" kern="0" dirty="0" smtClean="0">
                <a:solidFill>
                  <a:srgbClr val="000000"/>
                </a:solidFill>
                <a:latin typeface="微软雅黑" pitchFamily="34" charset="-122"/>
                <a:ea typeface="微软雅黑" pitchFamily="34" charset="-122"/>
                <a:cs typeface="Arial" charset="0"/>
              </a:rPr>
              <a:t>待处理大数据</a:t>
            </a:r>
            <a:endParaRPr lang="zh-CN" altLang="en-US" sz="1400" kern="0" dirty="0">
              <a:solidFill>
                <a:srgbClr val="000000"/>
              </a:solidFill>
              <a:latin typeface="微软雅黑" pitchFamily="34" charset="-122"/>
              <a:ea typeface="微软雅黑" pitchFamily="34" charset="-122"/>
              <a:cs typeface="Arial" charset="0"/>
            </a:endParaRPr>
          </a:p>
        </p:txBody>
      </p:sp>
      <p:sp>
        <p:nvSpPr>
          <p:cNvPr id="255" name="Rectangle 438"/>
          <p:cNvSpPr/>
          <p:nvPr/>
        </p:nvSpPr>
        <p:spPr bwMode="auto">
          <a:xfrm>
            <a:off x="1581536" y="1574541"/>
            <a:ext cx="900066" cy="3871144"/>
          </a:xfrm>
          <a:prstGeom prst="rect">
            <a:avLst/>
          </a:prstGeom>
          <a:noFill/>
          <a:ln w="12700" cap="flat" cmpd="sng" algn="ctr">
            <a:solidFill>
              <a:schemeClr val="tx1">
                <a:lumMod val="75000"/>
                <a:lumOff val="25000"/>
              </a:schemeClr>
            </a:solidFill>
            <a:prstDash val="sysDot"/>
            <a:round/>
            <a:headEnd type="none" w="med" len="med"/>
            <a:tailEnd type="none" w="med" len="med"/>
          </a:ln>
          <a:effectLst/>
        </p:spPr>
        <p:txBody>
          <a:bodyPr vert="eaVert" wrap="none" tIns="91440" bIns="91440" anchor="ctr" anchorCtr="1"/>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259" name="Rounded Rectangle 423"/>
          <p:cNvSpPr/>
          <p:nvPr/>
        </p:nvSpPr>
        <p:spPr bwMode="auto">
          <a:xfrm>
            <a:off x="1977899" y="1646549"/>
            <a:ext cx="450000" cy="3749058"/>
          </a:xfrm>
          <a:prstGeom prst="roundRect">
            <a:avLst>
              <a:gd name="adj" fmla="val 0"/>
            </a:avLst>
          </a:prstGeom>
          <a:solidFill>
            <a:srgbClr val="002776">
              <a:lumMod val="20000"/>
              <a:lumOff val="80000"/>
            </a:srgbClr>
          </a:solidFill>
          <a:ln w="12700" cap="sq">
            <a:solidFill>
              <a:srgbClr val="72C7E7">
                <a:lumMod val="50000"/>
              </a:srgbClr>
            </a:solidFill>
            <a:prstDash val="solid"/>
            <a:round/>
            <a:headEnd type="none" w="sm" len="sm"/>
            <a:tailEnd type="none" w="sm" len="sm"/>
          </a:ln>
          <a:effectLst/>
        </p:spPr>
        <p:txBody>
          <a:bodyPr wrap="none" anchor="ctr"/>
          <a:lstStyle/>
          <a:p>
            <a:pPr marL="93663" indent="-93663" eaLnBrk="0" fontAlgn="auto" hangingPunct="0">
              <a:spcBef>
                <a:spcPts val="0"/>
              </a:spcBef>
              <a:spcAft>
                <a:spcPts val="0"/>
              </a:spcAft>
              <a:defRPr/>
            </a:pPr>
            <a:endParaRPr lang="en-US" altLang="en-US" sz="1400" kern="0" dirty="0">
              <a:solidFill>
                <a:srgbClr val="000066"/>
              </a:solidFill>
              <a:latin typeface="微软雅黑" pitchFamily="34" charset="-122"/>
              <a:ea typeface="微软雅黑" pitchFamily="34" charset="-122"/>
            </a:endParaRPr>
          </a:p>
        </p:txBody>
      </p:sp>
      <p:sp>
        <p:nvSpPr>
          <p:cNvPr id="256" name="TextBox 255"/>
          <p:cNvSpPr txBox="1"/>
          <p:nvPr/>
        </p:nvSpPr>
        <p:spPr>
          <a:xfrm>
            <a:off x="2040899" y="2447724"/>
            <a:ext cx="324000" cy="9000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eaVert" wrap="none" anchor="b"/>
          <a:lstStyle>
            <a:defPPr>
              <a:defRPr lang="zh-CN"/>
            </a:defPPr>
            <a:lvl1pPr marL="0" marR="0" lvl="0" indent="0" algn="ctr" defTabSz="914400" eaLnBrk="1" fontAlgn="auto" latinLnBrk="0" hangingPunct="1">
              <a:lnSpc>
                <a:spcPct val="100000"/>
              </a:lnSpc>
              <a:spcBef>
                <a:spcPts val="0"/>
              </a:spcBef>
              <a:spcAft>
                <a:spcPts val="0"/>
              </a:spcAft>
              <a:buClrTx/>
              <a:buSzTx/>
              <a:buFontTx/>
              <a:buNone/>
              <a:tabLst/>
              <a:defRPr kumimoji="0" sz="1200" b="0" i="0" u="none" strike="noStrike" kern="0" cap="none" spc="0" normalizeH="0" baseline="0">
                <a:ln>
                  <a:noFill/>
                </a:ln>
                <a:solidFill>
                  <a:srgbClr val="000000"/>
                </a:solidFill>
                <a:effectLst/>
                <a:uLnTx/>
                <a:uFillTx/>
                <a:latin typeface="微软雅黑" pitchFamily="34" charset="-122"/>
                <a:ea typeface="微软雅黑" pitchFamily="34" charset="-122"/>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dirty="0"/>
              <a:t>流程调度</a:t>
            </a:r>
            <a:endParaRPr lang="en-US" dirty="0"/>
          </a:p>
        </p:txBody>
      </p:sp>
      <p:sp>
        <p:nvSpPr>
          <p:cNvPr id="258" name="TextBox 257"/>
          <p:cNvSpPr txBox="1"/>
          <p:nvPr/>
        </p:nvSpPr>
        <p:spPr>
          <a:xfrm>
            <a:off x="2040899" y="3422247"/>
            <a:ext cx="324000" cy="9000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eaVert" wrap="none" anchor="b"/>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sz="1200" dirty="0">
                <a:latin typeface="微软雅黑" pitchFamily="34" charset="-122"/>
                <a:ea typeface="微软雅黑" pitchFamily="34" charset="-122"/>
              </a:rPr>
              <a:t>监控告警</a:t>
            </a:r>
            <a:endParaRPr lang="en-US" altLang="zh-CN" sz="1200" dirty="0">
              <a:latin typeface="微软雅黑" pitchFamily="34" charset="-122"/>
              <a:ea typeface="微软雅黑" pitchFamily="34" charset="-122"/>
            </a:endParaRPr>
          </a:p>
        </p:txBody>
      </p:sp>
      <p:sp>
        <p:nvSpPr>
          <p:cNvPr id="262" name="Rounded Rectangle 423"/>
          <p:cNvSpPr/>
          <p:nvPr/>
        </p:nvSpPr>
        <p:spPr bwMode="auto">
          <a:xfrm>
            <a:off x="1005272" y="935031"/>
            <a:ext cx="450000" cy="5302753"/>
          </a:xfrm>
          <a:prstGeom prst="roundRect">
            <a:avLst>
              <a:gd name="adj" fmla="val 0"/>
            </a:avLst>
          </a:prstGeom>
          <a:solidFill>
            <a:srgbClr val="002776">
              <a:lumMod val="20000"/>
              <a:lumOff val="80000"/>
            </a:srgbClr>
          </a:solidFill>
          <a:ln w="12700" cap="sq">
            <a:solidFill>
              <a:srgbClr val="72C7E7">
                <a:lumMod val="50000"/>
              </a:srgbClr>
            </a:solidFill>
            <a:prstDash val="solid"/>
            <a:round/>
            <a:headEnd type="none" w="sm" len="sm"/>
            <a:tailEnd type="none" w="sm" len="sm"/>
          </a:ln>
          <a:effectLst/>
        </p:spPr>
        <p:txBody>
          <a:bodyPr wrap="none" anchor="ctr"/>
          <a:lstStyle/>
          <a:p>
            <a:pPr marL="93663" indent="-93663" eaLnBrk="0" fontAlgn="auto" hangingPunct="0">
              <a:spcBef>
                <a:spcPts val="0"/>
              </a:spcBef>
              <a:spcAft>
                <a:spcPts val="0"/>
              </a:spcAft>
              <a:defRPr/>
            </a:pPr>
            <a:endParaRPr lang="en-US" altLang="en-US" sz="1400" kern="0" dirty="0">
              <a:solidFill>
                <a:srgbClr val="000066"/>
              </a:solidFill>
              <a:latin typeface="微软雅黑" pitchFamily="34" charset="-122"/>
              <a:ea typeface="微软雅黑" pitchFamily="34" charset="-122"/>
            </a:endParaRPr>
          </a:p>
        </p:txBody>
      </p:sp>
      <p:sp>
        <p:nvSpPr>
          <p:cNvPr id="263" name="TextBox 262"/>
          <p:cNvSpPr txBox="1"/>
          <p:nvPr/>
        </p:nvSpPr>
        <p:spPr>
          <a:xfrm>
            <a:off x="1077305" y="1727394"/>
            <a:ext cx="324000" cy="10080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eaVert" wrap="none" anchor="b"/>
          <a:lstStyle>
            <a:defPPr>
              <a:defRPr lang="zh-CN"/>
            </a:defPPr>
            <a:lvl1pPr marL="0" marR="0" lvl="0" indent="0" algn="ctr" defTabSz="914400" eaLnBrk="1" fontAlgn="auto" latinLnBrk="0" hangingPunct="1">
              <a:lnSpc>
                <a:spcPct val="100000"/>
              </a:lnSpc>
              <a:spcBef>
                <a:spcPts val="0"/>
              </a:spcBef>
              <a:spcAft>
                <a:spcPts val="0"/>
              </a:spcAft>
              <a:buClrTx/>
              <a:buSzTx/>
              <a:buFontTx/>
              <a:buNone/>
              <a:tabLst/>
              <a:defRPr kumimoji="0" sz="1200" b="0" i="0" u="none" strike="noStrike" kern="0" cap="none" spc="0" normalizeH="0" baseline="0">
                <a:ln>
                  <a:noFill/>
                </a:ln>
                <a:solidFill>
                  <a:srgbClr val="000000"/>
                </a:solidFill>
                <a:effectLst/>
                <a:uLnTx/>
                <a:uFillTx/>
                <a:latin typeface="微软雅黑" pitchFamily="34" charset="-122"/>
                <a:ea typeface="微软雅黑" pitchFamily="34" charset="-122"/>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dirty="0" smtClean="0"/>
              <a:t>数据标准</a:t>
            </a:r>
            <a:endParaRPr lang="en-US" dirty="0"/>
          </a:p>
        </p:txBody>
      </p:sp>
      <p:sp>
        <p:nvSpPr>
          <p:cNvPr id="264" name="TextBox 263"/>
          <p:cNvSpPr txBox="1"/>
          <p:nvPr/>
        </p:nvSpPr>
        <p:spPr>
          <a:xfrm>
            <a:off x="1077305" y="2856833"/>
            <a:ext cx="324000" cy="10080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eaVert" wrap="none" anchor="b"/>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sz="1200" dirty="0" smtClean="0">
                <a:latin typeface="微软雅黑" pitchFamily="34" charset="-122"/>
                <a:ea typeface="微软雅黑" pitchFamily="34" charset="-122"/>
              </a:rPr>
              <a:t>数据质量</a:t>
            </a:r>
            <a:endParaRPr lang="en-US" altLang="zh-CN" sz="1200" dirty="0">
              <a:latin typeface="微软雅黑" pitchFamily="34" charset="-122"/>
              <a:ea typeface="微软雅黑" pitchFamily="34" charset="-122"/>
            </a:endParaRPr>
          </a:p>
        </p:txBody>
      </p:sp>
      <p:sp>
        <p:nvSpPr>
          <p:cNvPr id="265" name="TextBox 264"/>
          <p:cNvSpPr txBox="1"/>
          <p:nvPr/>
        </p:nvSpPr>
        <p:spPr>
          <a:xfrm>
            <a:off x="1077305" y="3986272"/>
            <a:ext cx="324000" cy="10080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eaVert" wrap="none" anchor="b"/>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sz="1200" dirty="0" smtClean="0">
                <a:latin typeface="微软雅黑" pitchFamily="34" charset="-122"/>
                <a:ea typeface="微软雅黑" pitchFamily="34" charset="-122"/>
              </a:rPr>
              <a:t>元数据</a:t>
            </a:r>
            <a:endParaRPr lang="en-US" altLang="zh-CN" sz="1200" dirty="0">
              <a:latin typeface="微软雅黑" pitchFamily="34" charset="-122"/>
              <a:ea typeface="微软雅黑" pitchFamily="34" charset="-122"/>
            </a:endParaRPr>
          </a:p>
        </p:txBody>
      </p:sp>
      <p:sp>
        <p:nvSpPr>
          <p:cNvPr id="266" name="TextBox 265"/>
          <p:cNvSpPr txBox="1"/>
          <p:nvPr/>
        </p:nvSpPr>
        <p:spPr>
          <a:xfrm>
            <a:off x="1077305" y="5115710"/>
            <a:ext cx="324000" cy="10080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eaVert" wrap="none" anchor="b"/>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sz="1200" dirty="0" smtClean="0">
                <a:latin typeface="微软雅黑" pitchFamily="34" charset="-122"/>
                <a:ea typeface="微软雅黑" pitchFamily="34" charset="-122"/>
              </a:rPr>
              <a:t>数据安全</a:t>
            </a:r>
            <a:endParaRPr lang="en-US" altLang="zh-CN" sz="1200" dirty="0">
              <a:latin typeface="微软雅黑" pitchFamily="34" charset="-122"/>
              <a:ea typeface="微软雅黑" pitchFamily="34" charset="-122"/>
            </a:endParaRPr>
          </a:p>
        </p:txBody>
      </p:sp>
      <p:sp>
        <p:nvSpPr>
          <p:cNvPr id="267" name="TextBox 266"/>
          <p:cNvSpPr txBox="1"/>
          <p:nvPr/>
        </p:nvSpPr>
        <p:spPr>
          <a:xfrm>
            <a:off x="1905965" y="1655361"/>
            <a:ext cx="612000" cy="738664"/>
          </a:xfrm>
          <a:prstGeom prst="rect">
            <a:avLst/>
          </a:prstGeom>
          <a:noFill/>
        </p:spPr>
        <p:txBody>
          <a:bodyPr vert="horz" wrap="square" rtlCol="0">
            <a:spAutoFit/>
          </a:bodyPr>
          <a:lstStyle/>
          <a:p>
            <a:pPr algn="ctr"/>
            <a:r>
              <a:rPr lang="zh-CN" altLang="en-US" sz="1400" b="1" kern="0" dirty="0" smtClean="0">
                <a:solidFill>
                  <a:srgbClr val="000066"/>
                </a:solidFill>
                <a:latin typeface="微软雅黑" pitchFamily="34" charset="-122"/>
                <a:ea typeface="微软雅黑" pitchFamily="34" charset="-122"/>
              </a:rPr>
              <a:t>流程调度平台</a:t>
            </a:r>
            <a:endParaRPr lang="en-US" altLang="zh-CN" sz="1400" b="1" kern="0" dirty="0" smtClean="0">
              <a:solidFill>
                <a:srgbClr val="000066"/>
              </a:solidFill>
              <a:latin typeface="微软雅黑" pitchFamily="34" charset="-122"/>
              <a:ea typeface="微软雅黑" pitchFamily="34" charset="-122"/>
            </a:endParaRPr>
          </a:p>
        </p:txBody>
      </p:sp>
      <p:sp>
        <p:nvSpPr>
          <p:cNvPr id="268" name="TextBox 267"/>
          <p:cNvSpPr txBox="1"/>
          <p:nvPr/>
        </p:nvSpPr>
        <p:spPr>
          <a:xfrm>
            <a:off x="2040899" y="4396769"/>
            <a:ext cx="324000" cy="90000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vert="eaVert" wrap="none" anchor="b"/>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en-US" altLang="zh-CN" sz="1200" dirty="0" smtClean="0">
                <a:latin typeface="微软雅黑" pitchFamily="34" charset="-122"/>
                <a:ea typeface="微软雅黑" pitchFamily="34" charset="-122"/>
              </a:rPr>
              <a:t>……</a:t>
            </a:r>
            <a:endParaRPr lang="en-US" altLang="zh-CN" sz="1200" dirty="0">
              <a:latin typeface="微软雅黑" pitchFamily="34" charset="-122"/>
              <a:ea typeface="微软雅黑" pitchFamily="34" charset="-122"/>
            </a:endParaRPr>
          </a:p>
        </p:txBody>
      </p:sp>
      <p:sp>
        <p:nvSpPr>
          <p:cNvPr id="269" name="TextBox 268"/>
          <p:cNvSpPr txBox="1"/>
          <p:nvPr/>
        </p:nvSpPr>
        <p:spPr>
          <a:xfrm>
            <a:off x="933239" y="989394"/>
            <a:ext cx="612000" cy="738000"/>
          </a:xfrm>
          <a:prstGeom prst="rect">
            <a:avLst/>
          </a:prstGeom>
          <a:noFill/>
        </p:spPr>
        <p:txBody>
          <a:bodyPr vert="horz" wrap="square" rtlCol="0">
            <a:spAutoFit/>
          </a:bodyPr>
          <a:lstStyle/>
          <a:p>
            <a:pPr algn="ctr"/>
            <a:r>
              <a:rPr lang="zh-CN" altLang="en-US" sz="1400" b="1" kern="0" dirty="0" smtClean="0">
                <a:solidFill>
                  <a:srgbClr val="000066"/>
                </a:solidFill>
                <a:latin typeface="微软雅黑" pitchFamily="34" charset="-122"/>
                <a:ea typeface="微软雅黑" pitchFamily="34" charset="-122"/>
              </a:rPr>
              <a:t>数据管控平台</a:t>
            </a:r>
            <a:endParaRPr lang="en-US" altLang="zh-CN" sz="1400" b="1" kern="0" dirty="0" smtClean="0">
              <a:solidFill>
                <a:srgbClr val="000066"/>
              </a:solidFill>
              <a:latin typeface="微软雅黑" pitchFamily="34" charset="-122"/>
              <a:ea typeface="微软雅黑" pitchFamily="34" charset="-122"/>
            </a:endParaRPr>
          </a:p>
        </p:txBody>
      </p:sp>
      <p:sp>
        <p:nvSpPr>
          <p:cNvPr id="261" name="Rectangle 438"/>
          <p:cNvSpPr/>
          <p:nvPr/>
        </p:nvSpPr>
        <p:spPr bwMode="auto">
          <a:xfrm>
            <a:off x="573076" y="873933"/>
            <a:ext cx="936000" cy="5452138"/>
          </a:xfrm>
          <a:prstGeom prst="rect">
            <a:avLst/>
          </a:prstGeom>
          <a:noFill/>
          <a:ln w="12700" cap="flat" cmpd="sng" algn="ctr">
            <a:solidFill>
              <a:schemeClr val="tx1">
                <a:lumMod val="75000"/>
                <a:lumOff val="25000"/>
              </a:schemeClr>
            </a:solidFill>
            <a:prstDash val="sysDot"/>
            <a:round/>
            <a:headEnd type="none" w="med" len="med"/>
            <a:tailEnd type="none" w="med" len="med"/>
          </a:ln>
          <a:effectLst/>
        </p:spPr>
        <p:txBody>
          <a:bodyPr vert="eaVert" wrap="none" tIns="91440" bIns="91440" anchor="ctr" anchorCtr="1"/>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en-US" sz="16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253" name="Rectangle 437"/>
          <p:cNvSpPr/>
          <p:nvPr/>
        </p:nvSpPr>
        <p:spPr bwMode="auto">
          <a:xfrm>
            <a:off x="1581536" y="1574542"/>
            <a:ext cx="324429" cy="3871144"/>
          </a:xfrm>
          <a:prstGeom prst="rect">
            <a:avLst/>
          </a:prstGeom>
          <a:solidFill>
            <a:srgbClr val="FFFFFF">
              <a:lumMod val="50000"/>
            </a:srgbClr>
          </a:solidFill>
          <a:ln w="12700" cap="flat" cmpd="sng" algn="ctr">
            <a:solidFill>
              <a:srgbClr val="FFFFFF">
                <a:lumMod val="50000"/>
              </a:srgbClr>
            </a:solidFill>
            <a:prstDash val="solid"/>
            <a:round/>
            <a:headEnd type="none" w="med" len="med"/>
            <a:tailEnd type="none" w="med" len="med"/>
          </a:ln>
          <a:effectLst/>
        </p:spPr>
        <p:txBody>
          <a:bodyPr vert="eaVert" wrap="none" tIns="91440" bIns="91440" anchor="ctr" anchorCtr="1"/>
          <a:lstStyle/>
          <a:p>
            <a:pPr marL="93663" indent="-93663" eaLnBrk="0" fontAlgn="auto" hangingPunct="0">
              <a:spcBef>
                <a:spcPts val="0"/>
              </a:spcBef>
              <a:spcAft>
                <a:spcPts val="0"/>
              </a:spcAft>
              <a:defRPr/>
            </a:pPr>
            <a:r>
              <a:rPr lang="zh-CN" altLang="en-US" sz="1400" b="1" dirty="0">
                <a:solidFill>
                  <a:schemeClr val="bg1"/>
                </a:solidFill>
                <a:latin typeface="微软雅黑" pitchFamily="34" charset="-122"/>
                <a:ea typeface="微软雅黑" pitchFamily="34" charset="-122"/>
              </a:rPr>
              <a:t>流程调度</a:t>
            </a:r>
            <a:r>
              <a:rPr lang="zh-CN" altLang="en-US" sz="1400" b="1" dirty="0" smtClean="0">
                <a:solidFill>
                  <a:schemeClr val="bg1"/>
                </a:solidFill>
                <a:latin typeface="微软雅黑" pitchFamily="34" charset="-122"/>
                <a:ea typeface="微软雅黑" pitchFamily="34" charset="-122"/>
              </a:rPr>
              <a:t>层</a:t>
            </a:r>
            <a:endParaRPr lang="en-US" altLang="zh-CN" sz="1400" b="1" dirty="0">
              <a:solidFill>
                <a:schemeClr val="bg1"/>
              </a:solidFill>
              <a:latin typeface="微软雅黑" pitchFamily="34" charset="-122"/>
              <a:ea typeface="微软雅黑" pitchFamily="34" charset="-122"/>
            </a:endParaRPr>
          </a:p>
        </p:txBody>
      </p:sp>
      <p:grpSp>
        <p:nvGrpSpPr>
          <p:cNvPr id="199" name="Group 373"/>
          <p:cNvGrpSpPr/>
          <p:nvPr/>
        </p:nvGrpSpPr>
        <p:grpSpPr>
          <a:xfrm>
            <a:off x="573074" y="873932"/>
            <a:ext cx="365760" cy="5452138"/>
            <a:chOff x="8277367" y="5208074"/>
            <a:chExt cx="810107" cy="966117"/>
          </a:xfrm>
        </p:grpSpPr>
        <p:sp>
          <p:nvSpPr>
            <p:cNvPr id="200" name="Rectangle 437"/>
            <p:cNvSpPr/>
            <p:nvPr/>
          </p:nvSpPr>
          <p:spPr bwMode="auto">
            <a:xfrm>
              <a:off x="8277367" y="5208074"/>
              <a:ext cx="810107" cy="966117"/>
            </a:xfrm>
            <a:prstGeom prst="rect">
              <a:avLst/>
            </a:prstGeom>
            <a:solidFill>
              <a:srgbClr val="FFFFFF">
                <a:lumMod val="50000"/>
              </a:srgbClr>
            </a:solidFill>
            <a:ln w="12700" cap="flat" cmpd="sng" algn="ctr">
              <a:solidFill>
                <a:srgbClr val="FFFFFF">
                  <a:lumMod val="50000"/>
                </a:srgbClr>
              </a:solidFill>
              <a:prstDash val="solid"/>
              <a:round/>
              <a:headEnd type="none" w="med" len="med"/>
              <a:tailEnd type="none" w="med" len="med"/>
            </a:ln>
            <a:effectLst/>
          </p:spPr>
          <p:txBody>
            <a:bodyPr vert="eaVert" wrap="none" tIns="91440" bIns="91440" anchor="ctr" anchorCtr="1"/>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en-US" sz="14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201" name="TextBox 200"/>
            <p:cNvSpPr txBox="1"/>
            <p:nvPr/>
          </p:nvSpPr>
          <p:spPr>
            <a:xfrm>
              <a:off x="8277371" y="5624860"/>
              <a:ext cx="810103" cy="193861"/>
            </a:xfrm>
            <a:prstGeom prst="rect">
              <a:avLst/>
            </a:prstGeom>
            <a:noFill/>
          </p:spPr>
          <p:txBody>
            <a:bodyPr wrap="square" rtlCol="0" anchor="ctr">
              <a:spAutoFit/>
            </a:bodyPr>
            <a:lstStyle/>
            <a:p>
              <a:pPr algn="ctr"/>
              <a:r>
                <a:rPr lang="zh-CN" altLang="en-US" sz="1600" b="1" dirty="0" smtClean="0">
                  <a:solidFill>
                    <a:schemeClr val="bg1"/>
                  </a:solidFill>
                  <a:latin typeface="微软雅黑" pitchFamily="34" charset="-122"/>
                  <a:ea typeface="微软雅黑" pitchFamily="34" charset="-122"/>
                </a:rPr>
                <a:t>数据管控层</a:t>
              </a:r>
              <a:endParaRPr lang="en-US" sz="1600" b="1" dirty="0">
                <a:solidFill>
                  <a:schemeClr val="bg1"/>
                </a:solidFill>
                <a:latin typeface="微软雅黑" pitchFamily="34" charset="-122"/>
                <a:ea typeface="微软雅黑" pitchFamily="34" charset="-122"/>
              </a:endParaRPr>
            </a:p>
          </p:txBody>
        </p:sp>
      </p:grpSp>
      <p:grpSp>
        <p:nvGrpSpPr>
          <p:cNvPr id="161" name="Group 185"/>
          <p:cNvGrpSpPr/>
          <p:nvPr/>
        </p:nvGrpSpPr>
        <p:grpSpPr>
          <a:xfrm>
            <a:off x="10341548" y="5548831"/>
            <a:ext cx="810107" cy="777240"/>
            <a:chOff x="8277367" y="5321422"/>
            <a:chExt cx="810107" cy="777240"/>
          </a:xfrm>
        </p:grpSpPr>
        <p:sp>
          <p:nvSpPr>
            <p:cNvPr id="162" name="Rectangle 437"/>
            <p:cNvSpPr/>
            <p:nvPr/>
          </p:nvSpPr>
          <p:spPr bwMode="auto">
            <a:xfrm>
              <a:off x="8277367" y="5321422"/>
              <a:ext cx="810107" cy="777240"/>
            </a:xfrm>
            <a:prstGeom prst="rect">
              <a:avLst/>
            </a:prstGeom>
            <a:solidFill>
              <a:srgbClr val="FFFFFF">
                <a:lumMod val="50000"/>
              </a:srgbClr>
            </a:solidFill>
            <a:ln w="12700" cap="flat" cmpd="sng" algn="ctr">
              <a:solidFill>
                <a:srgbClr val="FFFFFF">
                  <a:lumMod val="50000"/>
                </a:srgbClr>
              </a:solidFill>
              <a:prstDash val="solid"/>
              <a:round/>
              <a:headEnd type="none" w="med" len="med"/>
              <a:tailEnd type="none" w="med" len="med"/>
            </a:ln>
            <a:effectLst/>
          </p:spPr>
          <p:txBody>
            <a:bodyPr vert="eaVert" wrap="none" tIns="91440" bIns="91440" anchor="ctr" anchorCtr="1"/>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en-US" sz="14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163" name="TextBox 162"/>
            <p:cNvSpPr txBox="1"/>
            <p:nvPr/>
          </p:nvSpPr>
          <p:spPr>
            <a:xfrm>
              <a:off x="8277369" y="5429406"/>
              <a:ext cx="810105" cy="584775"/>
            </a:xfrm>
            <a:prstGeom prst="rect">
              <a:avLst/>
            </a:prstGeom>
            <a:noFill/>
          </p:spPr>
          <p:txBody>
            <a:bodyPr wrap="square" rtlCol="0" anchor="ctr">
              <a:spAutoFit/>
            </a:bodyPr>
            <a:lstStyle/>
            <a:p>
              <a:pPr algn="ctr"/>
              <a:r>
                <a:rPr lang="zh-CN" altLang="en-US" sz="1600" b="1" dirty="0" smtClean="0">
                  <a:solidFill>
                    <a:schemeClr val="bg1"/>
                  </a:solidFill>
                  <a:latin typeface="微软雅黑" pitchFamily="34" charset="-122"/>
                  <a:ea typeface="微软雅黑" pitchFamily="34" charset="-122"/>
                </a:rPr>
                <a:t>数据</a:t>
              </a:r>
              <a:endParaRPr lang="en-US" altLang="zh-CN" sz="1600" b="1" dirty="0" smtClean="0">
                <a:solidFill>
                  <a:schemeClr val="bg1"/>
                </a:solidFill>
                <a:latin typeface="微软雅黑" pitchFamily="34" charset="-122"/>
                <a:ea typeface="微软雅黑" pitchFamily="34" charset="-122"/>
              </a:endParaRPr>
            </a:p>
            <a:p>
              <a:pPr algn="ctr"/>
              <a:r>
                <a:rPr lang="zh-CN" altLang="en-US" sz="1600" b="1" dirty="0" smtClean="0">
                  <a:solidFill>
                    <a:schemeClr val="bg1"/>
                  </a:solidFill>
                  <a:latin typeface="微软雅黑" pitchFamily="34" charset="-122"/>
                  <a:ea typeface="微软雅黑" pitchFamily="34" charset="-122"/>
                </a:rPr>
                <a:t>产生层</a:t>
              </a:r>
              <a:endParaRPr lang="en-US" sz="1600" b="1" dirty="0">
                <a:solidFill>
                  <a:schemeClr val="bg1"/>
                </a:solidFill>
                <a:latin typeface="微软雅黑" pitchFamily="34" charset="-122"/>
                <a:ea typeface="微软雅黑" pitchFamily="34" charset="-122"/>
              </a:endParaRPr>
            </a:p>
          </p:txBody>
        </p:sp>
      </p:grpSp>
      <p:grpSp>
        <p:nvGrpSpPr>
          <p:cNvPr id="165" name="Group 189"/>
          <p:cNvGrpSpPr/>
          <p:nvPr/>
        </p:nvGrpSpPr>
        <p:grpSpPr>
          <a:xfrm>
            <a:off x="10341548" y="4883844"/>
            <a:ext cx="810107" cy="584775"/>
            <a:chOff x="8277367" y="5368593"/>
            <a:chExt cx="810107" cy="706395"/>
          </a:xfrm>
        </p:grpSpPr>
        <p:sp>
          <p:nvSpPr>
            <p:cNvPr id="166" name="Rectangle 437"/>
            <p:cNvSpPr/>
            <p:nvPr/>
          </p:nvSpPr>
          <p:spPr bwMode="auto">
            <a:xfrm>
              <a:off x="8277367" y="5394974"/>
              <a:ext cx="810107" cy="652309"/>
            </a:xfrm>
            <a:prstGeom prst="rect">
              <a:avLst/>
            </a:prstGeom>
            <a:solidFill>
              <a:srgbClr val="FFFFFF">
                <a:lumMod val="50000"/>
              </a:srgbClr>
            </a:solidFill>
            <a:ln w="12700" cap="flat" cmpd="sng" algn="ctr">
              <a:solidFill>
                <a:srgbClr val="FFFFFF">
                  <a:lumMod val="50000"/>
                </a:srgbClr>
              </a:solidFill>
              <a:prstDash val="solid"/>
              <a:round/>
              <a:headEnd type="none" w="med" len="med"/>
              <a:tailEnd type="none" w="med" len="med"/>
            </a:ln>
            <a:effectLst/>
          </p:spPr>
          <p:txBody>
            <a:bodyPr vert="eaVert" wrap="none" tIns="91440" bIns="91440" anchor="ctr" anchorCtr="1"/>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en-US" sz="1400" b="0" i="0" u="none" strike="noStrike" kern="0" cap="none" spc="0" normalizeH="0" baseline="0" noProof="0" dirty="0">
                <a:ln>
                  <a:noFill/>
                </a:ln>
                <a:solidFill>
                  <a:srgbClr val="FFFFFF"/>
                </a:solidFill>
                <a:effectLst/>
                <a:uLnTx/>
                <a:uFillTx/>
                <a:latin typeface="微软雅黑" pitchFamily="34" charset="-122"/>
                <a:ea typeface="微软雅黑" pitchFamily="34" charset="-122"/>
              </a:endParaRPr>
            </a:p>
          </p:txBody>
        </p:sp>
        <p:sp>
          <p:nvSpPr>
            <p:cNvPr id="167" name="TextBox 166"/>
            <p:cNvSpPr txBox="1"/>
            <p:nvPr/>
          </p:nvSpPr>
          <p:spPr>
            <a:xfrm>
              <a:off x="8277369" y="5368593"/>
              <a:ext cx="810105" cy="706395"/>
            </a:xfrm>
            <a:prstGeom prst="rect">
              <a:avLst/>
            </a:prstGeom>
            <a:noFill/>
          </p:spPr>
          <p:txBody>
            <a:bodyPr wrap="square" rtlCol="0" anchor="ctr">
              <a:spAutoFit/>
            </a:bodyPr>
            <a:lstStyle/>
            <a:p>
              <a:pPr algn="ctr"/>
              <a:r>
                <a:rPr lang="zh-CN" altLang="en-US" sz="1600" b="1" dirty="0" smtClean="0">
                  <a:solidFill>
                    <a:schemeClr val="bg1"/>
                  </a:solidFill>
                  <a:latin typeface="微软雅黑" pitchFamily="34" charset="-122"/>
                  <a:ea typeface="微软雅黑" pitchFamily="34" charset="-122"/>
                </a:rPr>
                <a:t>数据交换层</a:t>
              </a:r>
              <a:endParaRPr lang="en-US" sz="1600" b="1" dirty="0">
                <a:solidFill>
                  <a:schemeClr val="bg1"/>
                </a:solidFill>
                <a:latin typeface="微软雅黑" pitchFamily="34" charset="-122"/>
                <a:ea typeface="微软雅黑" pitchFamily="34" charset="-122"/>
              </a:endParaRPr>
            </a:p>
          </p:txBody>
        </p:sp>
      </p:grpSp>
      <p:sp>
        <p:nvSpPr>
          <p:cNvPr id="173" name="Rectangle 131"/>
          <p:cNvSpPr>
            <a:spLocks noChangeArrowheads="1"/>
          </p:cNvSpPr>
          <p:nvPr/>
        </p:nvSpPr>
        <p:spPr bwMode="auto">
          <a:xfrm>
            <a:off x="2603731" y="1646548"/>
            <a:ext cx="706597" cy="576000"/>
          </a:xfrm>
          <a:prstGeom prst="rect">
            <a:avLst/>
          </a:prstGeom>
          <a:solidFill>
            <a:srgbClr val="B7CFFF"/>
          </a:solidFill>
          <a:ln w="12700" cap="sq">
            <a:solidFill>
              <a:srgbClr val="72C7E7">
                <a:lumMod val="50000"/>
              </a:srgbClr>
            </a:solidFill>
            <a:prstDash val="solid"/>
            <a:round/>
            <a:headEnd type="none" w="sm" len="sm"/>
            <a:tailEnd type="none" w="sm" len="sm"/>
          </a:ln>
          <a:effectLst/>
        </p:spPr>
        <p:txBody>
          <a:bodyPr wrap="none" anchor="ctr"/>
          <a:lstStyle/>
          <a:p>
            <a:pPr algn="ctr" fontAlgn="auto">
              <a:spcBef>
                <a:spcPts val="0"/>
              </a:spcBef>
              <a:spcAft>
                <a:spcPts val="0"/>
              </a:spcAft>
              <a:defRPr/>
            </a:pPr>
            <a:r>
              <a:rPr lang="zh-CN" altLang="en-US" sz="1400" b="1" kern="0" dirty="0">
                <a:solidFill>
                  <a:srgbClr val="000066"/>
                </a:solidFill>
                <a:latin typeface="微软雅黑" pitchFamily="34" charset="-122"/>
                <a:ea typeface="微软雅黑" pitchFamily="34" charset="-122"/>
              </a:rPr>
              <a:t>实时</a:t>
            </a:r>
            <a:r>
              <a:rPr lang="zh-CN" altLang="en-US" sz="1400" b="1" kern="0" dirty="0" smtClean="0">
                <a:solidFill>
                  <a:srgbClr val="000066"/>
                </a:solidFill>
                <a:latin typeface="微软雅黑" pitchFamily="34" charset="-122"/>
                <a:ea typeface="微软雅黑" pitchFamily="34" charset="-122"/>
              </a:rPr>
              <a:t>数</a:t>
            </a:r>
            <a:endParaRPr lang="en-US" altLang="zh-CN" sz="1400" b="1" kern="0" dirty="0" smtClean="0">
              <a:solidFill>
                <a:srgbClr val="000066"/>
              </a:solidFill>
              <a:latin typeface="微软雅黑" pitchFamily="34" charset="-122"/>
              <a:ea typeface="微软雅黑" pitchFamily="34" charset="-122"/>
            </a:endParaRPr>
          </a:p>
          <a:p>
            <a:pPr algn="ctr" fontAlgn="auto">
              <a:spcBef>
                <a:spcPts val="0"/>
              </a:spcBef>
              <a:spcAft>
                <a:spcPts val="0"/>
              </a:spcAft>
              <a:defRPr/>
            </a:pPr>
            <a:r>
              <a:rPr lang="zh-CN" altLang="en-US" sz="1400" b="1" kern="0" dirty="0" smtClean="0">
                <a:solidFill>
                  <a:srgbClr val="000066"/>
                </a:solidFill>
                <a:latin typeface="微软雅黑" pitchFamily="34" charset="-122"/>
                <a:ea typeface="微软雅黑" pitchFamily="34" charset="-122"/>
              </a:rPr>
              <a:t>据查询</a:t>
            </a:r>
            <a:endParaRPr lang="zh-CN" altLang="en-US" sz="1400" kern="0" dirty="0">
              <a:solidFill>
                <a:srgbClr val="000066"/>
              </a:solidFill>
              <a:latin typeface="微软雅黑" pitchFamily="34" charset="-122"/>
              <a:ea typeface="微软雅黑" pitchFamily="34" charset="-122"/>
            </a:endParaRPr>
          </a:p>
        </p:txBody>
      </p:sp>
      <p:sp>
        <p:nvSpPr>
          <p:cNvPr id="252" name="TextBox 251"/>
          <p:cNvSpPr txBox="1"/>
          <p:nvPr/>
        </p:nvSpPr>
        <p:spPr>
          <a:xfrm>
            <a:off x="4247153" y="2661412"/>
            <a:ext cx="864000" cy="27432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sz="1200" dirty="0" smtClean="0">
                <a:latin typeface="微软雅黑" pitchFamily="34" charset="-122"/>
                <a:ea typeface="微软雅黑" pitchFamily="34" charset="-122"/>
              </a:rPr>
              <a:t>客户管理</a:t>
            </a:r>
            <a:endParaRPr lang="en-US" sz="1200" dirty="0">
              <a:latin typeface="微软雅黑" pitchFamily="34" charset="-122"/>
              <a:ea typeface="微软雅黑" pitchFamily="34" charset="-122"/>
            </a:endParaRPr>
          </a:p>
        </p:txBody>
      </p:sp>
      <p:sp>
        <p:nvSpPr>
          <p:cNvPr id="254" name="TextBox 253"/>
          <p:cNvSpPr txBox="1"/>
          <p:nvPr/>
        </p:nvSpPr>
        <p:spPr>
          <a:xfrm>
            <a:off x="5159439" y="2661412"/>
            <a:ext cx="864000" cy="27432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sz="1200" dirty="0" smtClean="0">
                <a:latin typeface="微软雅黑" pitchFamily="34" charset="-122"/>
                <a:ea typeface="微软雅黑" pitchFamily="34" charset="-122"/>
              </a:rPr>
              <a:t>财务管理</a:t>
            </a:r>
            <a:endParaRPr lang="en-US" sz="1200" dirty="0">
              <a:latin typeface="微软雅黑" pitchFamily="34" charset="-122"/>
              <a:ea typeface="微软雅黑" pitchFamily="34" charset="-122"/>
            </a:endParaRPr>
          </a:p>
        </p:txBody>
      </p:sp>
      <p:sp>
        <p:nvSpPr>
          <p:cNvPr id="260" name="TextBox 259"/>
          <p:cNvSpPr txBox="1"/>
          <p:nvPr/>
        </p:nvSpPr>
        <p:spPr>
          <a:xfrm>
            <a:off x="6984011" y="2661412"/>
            <a:ext cx="864000" cy="27432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en-US" altLang="zh-CN" sz="1200" dirty="0" smtClean="0">
                <a:latin typeface="微软雅黑" pitchFamily="34" charset="-122"/>
                <a:ea typeface="微软雅黑" pitchFamily="34" charset="-122"/>
              </a:rPr>
              <a:t>……</a:t>
            </a:r>
            <a:endParaRPr lang="en-US" sz="1200" dirty="0">
              <a:latin typeface="微软雅黑" pitchFamily="34" charset="-122"/>
              <a:ea typeface="微软雅黑" pitchFamily="34" charset="-122"/>
            </a:endParaRPr>
          </a:p>
        </p:txBody>
      </p:sp>
      <p:sp>
        <p:nvSpPr>
          <p:cNvPr id="272" name="Rectangle 131"/>
          <p:cNvSpPr>
            <a:spLocks noChangeArrowheads="1"/>
          </p:cNvSpPr>
          <p:nvPr/>
        </p:nvSpPr>
        <p:spPr bwMode="auto">
          <a:xfrm>
            <a:off x="9360902" y="935031"/>
            <a:ext cx="898726" cy="432000"/>
          </a:xfrm>
          <a:prstGeom prst="rect">
            <a:avLst/>
          </a:prstGeom>
          <a:solidFill>
            <a:srgbClr val="B7CFFF"/>
          </a:solidFill>
          <a:ln w="12700" cap="sq">
            <a:solidFill>
              <a:srgbClr val="72C7E7">
                <a:lumMod val="50000"/>
              </a:srgbClr>
            </a:solidFill>
            <a:prstDash val="solid"/>
            <a:round/>
            <a:headEnd type="none" w="sm" len="sm"/>
            <a:tailEnd type="none" w="sm" len="sm"/>
          </a:ln>
          <a:effectLst/>
        </p:spPr>
        <p:txBody>
          <a:bodyPr wrap="none" anchor="ctr"/>
          <a:lstStyle/>
          <a:p>
            <a:pPr algn="ctr" fontAlgn="auto">
              <a:spcBef>
                <a:spcPts val="0"/>
              </a:spcBef>
              <a:spcAft>
                <a:spcPts val="0"/>
              </a:spcAft>
              <a:defRPr/>
            </a:pPr>
            <a:r>
              <a:rPr lang="zh-CN" altLang="en-US" sz="1400" kern="0" dirty="0" smtClean="0">
                <a:solidFill>
                  <a:srgbClr val="000066"/>
                </a:solidFill>
                <a:latin typeface="微软雅黑" pitchFamily="34" charset="-122"/>
                <a:ea typeface="微软雅黑" pitchFamily="34" charset="-122"/>
              </a:rPr>
              <a:t>外部用户</a:t>
            </a:r>
            <a:endParaRPr lang="zh-CN" altLang="en-US" sz="1400" kern="0" dirty="0">
              <a:solidFill>
                <a:srgbClr val="000066"/>
              </a:solidFill>
              <a:latin typeface="微软雅黑" pitchFamily="34" charset="-122"/>
              <a:ea typeface="微软雅黑" pitchFamily="34" charset="-122"/>
            </a:endParaRPr>
          </a:p>
        </p:txBody>
      </p:sp>
      <p:sp>
        <p:nvSpPr>
          <p:cNvPr id="273" name="上箭头 327"/>
          <p:cNvSpPr/>
          <p:nvPr/>
        </p:nvSpPr>
        <p:spPr bwMode="auto">
          <a:xfrm>
            <a:off x="3598460" y="1437381"/>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274" name="上箭头 327"/>
          <p:cNvSpPr/>
          <p:nvPr/>
        </p:nvSpPr>
        <p:spPr bwMode="auto">
          <a:xfrm>
            <a:off x="2872290" y="2240834"/>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275" name="TextBox 274"/>
          <p:cNvSpPr txBox="1"/>
          <p:nvPr/>
        </p:nvSpPr>
        <p:spPr>
          <a:xfrm>
            <a:off x="9133558" y="4357731"/>
            <a:ext cx="1163971" cy="307777"/>
          </a:xfrm>
          <a:prstGeom prst="rect">
            <a:avLst/>
          </a:prstGeom>
          <a:noFill/>
        </p:spPr>
        <p:txBody>
          <a:bodyPr wrap="square" rtlCol="0">
            <a:spAutoFit/>
          </a:bodyPr>
          <a:lstStyle/>
          <a:p>
            <a:pPr algn="ctr" eaLnBrk="0" fontAlgn="auto" hangingPunct="0">
              <a:spcBef>
                <a:spcPts val="0"/>
              </a:spcBef>
              <a:spcAft>
                <a:spcPts val="0"/>
              </a:spcAft>
              <a:defRPr/>
            </a:pPr>
            <a:r>
              <a:rPr lang="zh-CN" altLang="en-US" sz="1400" b="1" kern="0" dirty="0" smtClean="0">
                <a:solidFill>
                  <a:srgbClr val="000066"/>
                </a:solidFill>
                <a:latin typeface="微软雅黑" pitchFamily="34" charset="-122"/>
                <a:ea typeface="微软雅黑" pitchFamily="34" charset="-122"/>
              </a:rPr>
              <a:t>贴源数据区</a:t>
            </a:r>
            <a:endParaRPr lang="en-US" altLang="zh-CN" sz="1400" b="1" kern="0" dirty="0">
              <a:solidFill>
                <a:srgbClr val="000066"/>
              </a:solidFill>
              <a:latin typeface="微软雅黑" pitchFamily="34" charset="-122"/>
              <a:ea typeface="微软雅黑" pitchFamily="34" charset="-122"/>
            </a:endParaRPr>
          </a:p>
        </p:txBody>
      </p:sp>
      <p:sp>
        <p:nvSpPr>
          <p:cNvPr id="276" name="TextBox 275"/>
          <p:cNvSpPr txBox="1"/>
          <p:nvPr/>
        </p:nvSpPr>
        <p:spPr>
          <a:xfrm>
            <a:off x="8136539" y="4374459"/>
            <a:ext cx="1008000" cy="27432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en-US" altLang="zh-CN" sz="1200" dirty="0" smtClean="0">
                <a:latin typeface="微软雅黑" pitchFamily="34" charset="-122"/>
                <a:ea typeface="微软雅黑" pitchFamily="34" charset="-122"/>
              </a:rPr>
              <a:t>……</a:t>
            </a:r>
            <a:endParaRPr lang="en-US" sz="1200" dirty="0">
              <a:latin typeface="微软雅黑" pitchFamily="34" charset="-122"/>
              <a:ea typeface="微软雅黑" pitchFamily="34" charset="-122"/>
            </a:endParaRPr>
          </a:p>
        </p:txBody>
      </p:sp>
      <p:sp>
        <p:nvSpPr>
          <p:cNvPr id="277" name="上箭头 327"/>
          <p:cNvSpPr/>
          <p:nvPr/>
        </p:nvSpPr>
        <p:spPr bwMode="auto">
          <a:xfrm>
            <a:off x="3631678" y="4761989"/>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171" name="上箭头 327"/>
          <p:cNvSpPr/>
          <p:nvPr/>
        </p:nvSpPr>
        <p:spPr bwMode="auto">
          <a:xfrm>
            <a:off x="7629163" y="4761989"/>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172" name="Rectangle 131"/>
          <p:cNvSpPr>
            <a:spLocks noChangeArrowheads="1"/>
          </p:cNvSpPr>
          <p:nvPr/>
        </p:nvSpPr>
        <p:spPr bwMode="auto">
          <a:xfrm>
            <a:off x="4102692" y="1646548"/>
            <a:ext cx="3882001" cy="576000"/>
          </a:xfrm>
          <a:prstGeom prst="rect">
            <a:avLst/>
          </a:prstGeom>
          <a:solidFill>
            <a:srgbClr val="B7CFFF"/>
          </a:solidFill>
          <a:ln w="12700" cap="sq">
            <a:solidFill>
              <a:srgbClr val="72C7E7">
                <a:lumMod val="50000"/>
              </a:srgbClr>
            </a:solidFill>
            <a:prstDash val="solid"/>
            <a:round/>
            <a:headEnd type="none" w="sm" len="sm"/>
            <a:tailEnd type="none" w="sm" len="sm"/>
          </a:ln>
          <a:effectLst/>
        </p:spPr>
        <p:txBody>
          <a:bodyPr wrap="none" anchor="ctr"/>
          <a:lstStyle/>
          <a:p>
            <a:pPr lvl="0" algn="ctr" fontAlgn="auto">
              <a:spcBef>
                <a:spcPts val="0"/>
              </a:spcBef>
              <a:spcAft>
                <a:spcPts val="0"/>
              </a:spcAft>
              <a:defRPr/>
            </a:pPr>
            <a:r>
              <a:rPr lang="zh-CN" altLang="en-US" sz="1400" b="1" kern="0" dirty="0">
                <a:solidFill>
                  <a:srgbClr val="000066"/>
                </a:solidFill>
                <a:latin typeface="微软雅黑" pitchFamily="34" charset="-122"/>
                <a:ea typeface="微软雅黑" pitchFamily="34" charset="-122"/>
              </a:rPr>
              <a:t>内部管理分析</a:t>
            </a:r>
          </a:p>
        </p:txBody>
      </p:sp>
      <p:sp>
        <p:nvSpPr>
          <p:cNvPr id="205" name="上箭头 327"/>
          <p:cNvSpPr/>
          <p:nvPr/>
        </p:nvSpPr>
        <p:spPr bwMode="auto">
          <a:xfrm>
            <a:off x="5975549" y="2240834"/>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206" name="Rectangle 131"/>
          <p:cNvSpPr>
            <a:spLocks noChangeArrowheads="1"/>
          </p:cNvSpPr>
          <p:nvPr/>
        </p:nvSpPr>
        <p:spPr bwMode="auto">
          <a:xfrm>
            <a:off x="2603731" y="935031"/>
            <a:ext cx="6719523" cy="432000"/>
          </a:xfrm>
          <a:prstGeom prst="rect">
            <a:avLst/>
          </a:prstGeom>
          <a:solidFill>
            <a:srgbClr val="B7CFFF"/>
          </a:solidFill>
          <a:ln w="12700" cap="sq">
            <a:solidFill>
              <a:srgbClr val="72C7E7">
                <a:lumMod val="50000"/>
              </a:srgbClr>
            </a:solidFill>
            <a:prstDash val="solid"/>
            <a:round/>
            <a:headEnd type="none" w="sm" len="sm"/>
            <a:tailEnd type="none" w="sm" len="sm"/>
          </a:ln>
          <a:effectLst/>
        </p:spPr>
        <p:txBody>
          <a:bodyPr wrap="none" anchor="ctr"/>
          <a:lstStyle/>
          <a:p>
            <a:pPr algn="ctr" fontAlgn="auto">
              <a:spcBef>
                <a:spcPts val="0"/>
              </a:spcBef>
              <a:spcAft>
                <a:spcPts val="0"/>
              </a:spcAft>
              <a:defRPr/>
            </a:pPr>
            <a:r>
              <a:rPr lang="zh-CN" altLang="en-US" sz="1400" kern="0" dirty="0" smtClean="0">
                <a:solidFill>
                  <a:srgbClr val="000066"/>
                </a:solidFill>
                <a:latin typeface="微软雅黑" pitchFamily="34" charset="-122"/>
                <a:ea typeface="微软雅黑" pitchFamily="34" charset="-122"/>
              </a:rPr>
              <a:t>内部用户</a:t>
            </a:r>
            <a:endParaRPr lang="zh-CN" altLang="en-US" sz="1400" kern="0" dirty="0">
              <a:solidFill>
                <a:srgbClr val="000066"/>
              </a:solidFill>
              <a:latin typeface="微软雅黑" pitchFamily="34" charset="-122"/>
              <a:ea typeface="微软雅黑" pitchFamily="34" charset="-122"/>
            </a:endParaRPr>
          </a:p>
        </p:txBody>
      </p:sp>
      <p:sp>
        <p:nvSpPr>
          <p:cNvPr id="208" name="上箭头 327"/>
          <p:cNvSpPr/>
          <p:nvPr/>
        </p:nvSpPr>
        <p:spPr bwMode="auto">
          <a:xfrm>
            <a:off x="2839315" y="1437381"/>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209" name="Rounded Rectangle 423"/>
          <p:cNvSpPr/>
          <p:nvPr/>
        </p:nvSpPr>
        <p:spPr bwMode="auto">
          <a:xfrm>
            <a:off x="3364526" y="2431502"/>
            <a:ext cx="684000" cy="2306222"/>
          </a:xfrm>
          <a:prstGeom prst="roundRect">
            <a:avLst>
              <a:gd name="adj" fmla="val 0"/>
            </a:avLst>
          </a:prstGeom>
          <a:solidFill>
            <a:srgbClr val="002776">
              <a:lumMod val="20000"/>
              <a:lumOff val="80000"/>
            </a:srgbClr>
          </a:solidFill>
          <a:ln w="12700" cap="sq">
            <a:solidFill>
              <a:srgbClr val="72C7E7">
                <a:lumMod val="50000"/>
              </a:srgbClr>
            </a:solidFill>
            <a:prstDash val="solid"/>
            <a:round/>
            <a:headEnd type="none" w="sm" len="sm"/>
            <a:tailEnd type="none" w="sm" len="sm"/>
          </a:ln>
          <a:effectLst/>
        </p:spPr>
        <p:txBody>
          <a:bodyPr vert="eaVert" wrap="none" anchor="ctr"/>
          <a:lstStyle/>
          <a:p>
            <a:pPr marL="93663" indent="-93663" algn="ctr" eaLnBrk="0" fontAlgn="auto" hangingPunct="0">
              <a:spcBef>
                <a:spcPts val="0"/>
              </a:spcBef>
              <a:spcAft>
                <a:spcPts val="0"/>
              </a:spcAft>
              <a:defRPr/>
            </a:pPr>
            <a:r>
              <a:rPr lang="zh-CN" altLang="en-US" sz="1400" b="1" kern="0" dirty="0">
                <a:solidFill>
                  <a:srgbClr val="000066"/>
                </a:solidFill>
                <a:latin typeface="微软雅黑" pitchFamily="34" charset="-122"/>
                <a:ea typeface="微软雅黑" pitchFamily="34" charset="-122"/>
              </a:rPr>
              <a:t>历史归档数据区</a:t>
            </a:r>
            <a:endParaRPr lang="en-US" altLang="zh-CN" sz="1400" b="1" kern="0" dirty="0">
              <a:solidFill>
                <a:srgbClr val="000066"/>
              </a:solidFill>
              <a:latin typeface="微软雅黑" pitchFamily="34" charset="-122"/>
              <a:ea typeface="微软雅黑" pitchFamily="34" charset="-122"/>
            </a:endParaRPr>
          </a:p>
        </p:txBody>
      </p:sp>
      <p:sp>
        <p:nvSpPr>
          <p:cNvPr id="210" name="Rectangle 131"/>
          <p:cNvSpPr>
            <a:spLocks noChangeArrowheads="1"/>
          </p:cNvSpPr>
          <p:nvPr/>
        </p:nvSpPr>
        <p:spPr bwMode="auto">
          <a:xfrm>
            <a:off x="1653568" y="935031"/>
            <a:ext cx="900000" cy="432000"/>
          </a:xfrm>
          <a:prstGeom prst="rect">
            <a:avLst/>
          </a:prstGeom>
          <a:solidFill>
            <a:srgbClr val="B7CFFF"/>
          </a:solidFill>
          <a:ln w="12700" cap="sq">
            <a:solidFill>
              <a:srgbClr val="72C7E7">
                <a:lumMod val="50000"/>
              </a:srgbClr>
            </a:solidFill>
            <a:prstDash val="solid"/>
            <a:round/>
            <a:headEnd type="none" w="sm" len="sm"/>
            <a:tailEnd type="none" w="sm" len="sm"/>
          </a:ln>
          <a:effectLst/>
        </p:spPr>
        <p:txBody>
          <a:bodyPr wrap="none" anchor="ctr"/>
          <a:lstStyle/>
          <a:p>
            <a:pPr algn="ctr" fontAlgn="auto">
              <a:spcBef>
                <a:spcPts val="0"/>
              </a:spcBef>
              <a:spcAft>
                <a:spcPts val="0"/>
              </a:spcAft>
              <a:defRPr/>
            </a:pPr>
            <a:r>
              <a:rPr lang="en-US" altLang="zh-CN" sz="1400" kern="0" dirty="0" smtClean="0">
                <a:solidFill>
                  <a:srgbClr val="000066"/>
                </a:solidFill>
                <a:latin typeface="微软雅黑" pitchFamily="34" charset="-122"/>
                <a:ea typeface="微软雅黑" pitchFamily="34" charset="-122"/>
              </a:rPr>
              <a:t>IT</a:t>
            </a:r>
            <a:r>
              <a:rPr lang="zh-CN" altLang="en-US" sz="1400" kern="0" dirty="0">
                <a:solidFill>
                  <a:srgbClr val="000066"/>
                </a:solidFill>
                <a:latin typeface="微软雅黑" pitchFamily="34" charset="-122"/>
                <a:ea typeface="微软雅黑" pitchFamily="34" charset="-122"/>
              </a:rPr>
              <a:t>人员</a:t>
            </a:r>
            <a:endParaRPr lang="en-US" altLang="zh-CN" sz="1400" kern="0" dirty="0" smtClean="0">
              <a:solidFill>
                <a:srgbClr val="000066"/>
              </a:solidFill>
              <a:latin typeface="微软雅黑" pitchFamily="34" charset="-122"/>
              <a:ea typeface="微软雅黑" pitchFamily="34" charset="-122"/>
            </a:endParaRPr>
          </a:p>
        </p:txBody>
      </p:sp>
      <p:sp>
        <p:nvSpPr>
          <p:cNvPr id="215" name="上箭头 327"/>
          <p:cNvSpPr/>
          <p:nvPr/>
        </p:nvSpPr>
        <p:spPr bwMode="auto">
          <a:xfrm>
            <a:off x="2085767" y="1437381"/>
            <a:ext cx="182881" cy="137160"/>
          </a:xfrm>
          <a:prstGeom prst="upArrow">
            <a:avLst/>
          </a:prstGeom>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wrap="none" tIns="91440" bIns="91440" anchor="ctr"/>
          <a:lstStyle/>
          <a:p>
            <a:pPr marL="93663" marR="0" lvl="0" indent="-93663" defTabSz="914400" eaLnBrk="0" fontAlgn="auto" latinLnBrk="0" hangingPunct="0">
              <a:lnSpc>
                <a:spcPct val="100000"/>
              </a:lnSpc>
              <a:spcBef>
                <a:spcPts val="0"/>
              </a:spcBef>
              <a:spcAft>
                <a:spcPts val="0"/>
              </a:spcAft>
              <a:buClrTx/>
              <a:buSzTx/>
              <a:buFont typeface="Wingdings" pitchFamily="2" charset="2"/>
              <a:buNone/>
              <a:tabLst/>
              <a:defRPr/>
            </a:pPr>
            <a:endParaRPr kumimoji="0" lang="zh-CN" altLang="en-US" sz="1600" b="0" i="0" u="none" strike="noStrike" kern="0" cap="none" spc="0" normalizeH="0" baseline="0" noProof="0">
              <a:ln>
                <a:noFill/>
              </a:ln>
              <a:solidFill>
                <a:srgbClr val="FF3300"/>
              </a:solidFill>
              <a:effectLst/>
              <a:uLnTx/>
              <a:uFillTx/>
              <a:latin typeface="微软雅黑" pitchFamily="34" charset="-122"/>
              <a:ea typeface="微软雅黑" pitchFamily="34" charset="-122"/>
            </a:endParaRPr>
          </a:p>
        </p:txBody>
      </p:sp>
      <p:sp>
        <p:nvSpPr>
          <p:cNvPr id="220" name="TextBox 219"/>
          <p:cNvSpPr txBox="1"/>
          <p:nvPr/>
        </p:nvSpPr>
        <p:spPr>
          <a:xfrm>
            <a:off x="6071725" y="2661412"/>
            <a:ext cx="864000" cy="274320"/>
          </a:xfrm>
          <a:prstGeom prst="rect">
            <a:avLst/>
          </a:prstGeom>
          <a:ln>
            <a:headEnd type="none" w="sm" len="sm"/>
            <a:tailEnd type="none" w="sm" len="sm"/>
          </a:ln>
        </p:spPr>
        <p:style>
          <a:lnRef idx="1">
            <a:schemeClr val="accent1"/>
          </a:lnRef>
          <a:fillRef idx="2">
            <a:schemeClr val="accent1"/>
          </a:fillRef>
          <a:effectRef idx="1">
            <a:schemeClr val="accent1"/>
          </a:effectRef>
          <a:fontRef idx="minor">
            <a:schemeClr val="dk1"/>
          </a:fontRef>
        </p:style>
        <p:txBody>
          <a:bodyPr wrap="none" anchor="ctr"/>
          <a:lstStyle>
            <a:defPPr>
              <a:defRPr lang="en-US"/>
            </a:defPPr>
            <a:lvl1pPr marL="0" marR="0" lvl="0" indent="0" algn="ctr" defTabSz="914400" eaLnBrk="1" fontAlgn="auto" latinLnBrk="0" hangingPunct="1">
              <a:lnSpc>
                <a:spcPct val="100000"/>
              </a:lnSpc>
              <a:spcBef>
                <a:spcPts val="0"/>
              </a:spcBef>
              <a:spcAft>
                <a:spcPts val="0"/>
              </a:spcAft>
              <a:buClrTx/>
              <a:buSzTx/>
              <a:buFontTx/>
              <a:buNone/>
              <a:tabLst/>
              <a:defRPr kumimoji="0" sz="1000" b="0" i="0" u="none" strike="noStrike" kern="0" cap="none" spc="0" normalizeH="0" baseline="0">
                <a:ln>
                  <a:noFill/>
                </a:ln>
                <a:solidFill>
                  <a:srgbClr val="000000"/>
                </a:solidFill>
                <a:effectLst/>
                <a:uLnTx/>
                <a:uFillTx/>
                <a:latin typeface="+mn-ea"/>
                <a:cs typeface="Arial" charset="0"/>
              </a:defRPr>
            </a:lvl1pPr>
            <a:lvl2pPr>
              <a:defRPr>
                <a:solidFill>
                  <a:schemeClr val="tx1"/>
                </a:solidFill>
                <a:latin typeface="Arial" charset="0"/>
                <a:cs typeface="Arial" charset="0"/>
              </a:defRPr>
            </a:lvl2pPr>
            <a:lvl3pPr>
              <a:defRPr>
                <a:solidFill>
                  <a:schemeClr val="tx1"/>
                </a:solidFill>
                <a:latin typeface="Arial" charset="0"/>
                <a:cs typeface="Arial" charset="0"/>
              </a:defRPr>
            </a:lvl3pPr>
            <a:lvl4pPr>
              <a:defRPr>
                <a:solidFill>
                  <a:schemeClr val="tx1"/>
                </a:solidFill>
                <a:latin typeface="Arial" charset="0"/>
                <a:cs typeface="Arial" charset="0"/>
              </a:defRPr>
            </a:lvl4pPr>
            <a:lvl5pPr>
              <a:defRPr>
                <a:solidFill>
                  <a:schemeClr val="tx1"/>
                </a:solidFill>
                <a:latin typeface="Arial" charset="0"/>
                <a:cs typeface="Arial" charset="0"/>
              </a:defRPr>
            </a:lvl5pPr>
            <a:lvl6pPr>
              <a:defRPr>
                <a:solidFill>
                  <a:schemeClr val="tx1"/>
                </a:solidFill>
                <a:latin typeface="Arial" charset="0"/>
                <a:cs typeface="Arial" charset="0"/>
              </a:defRPr>
            </a:lvl6pPr>
            <a:lvl7pPr>
              <a:defRPr>
                <a:solidFill>
                  <a:schemeClr val="tx1"/>
                </a:solidFill>
                <a:latin typeface="Arial" charset="0"/>
                <a:cs typeface="Arial" charset="0"/>
              </a:defRPr>
            </a:lvl7pPr>
            <a:lvl8pPr>
              <a:defRPr>
                <a:solidFill>
                  <a:schemeClr val="tx1"/>
                </a:solidFill>
                <a:latin typeface="Arial" charset="0"/>
                <a:cs typeface="Arial" charset="0"/>
              </a:defRPr>
            </a:lvl8pPr>
            <a:lvl9pPr>
              <a:defRPr>
                <a:solidFill>
                  <a:schemeClr val="tx1"/>
                </a:solidFill>
                <a:latin typeface="Arial" charset="0"/>
                <a:cs typeface="Arial" charset="0"/>
              </a:defRPr>
            </a:lvl9pPr>
          </a:lstStyle>
          <a:p>
            <a:r>
              <a:rPr lang="zh-CN" altLang="en-US" sz="1200" dirty="0" smtClean="0">
                <a:latin typeface="微软雅黑" pitchFamily="34" charset="-122"/>
                <a:ea typeface="微软雅黑" pitchFamily="34" charset="-122"/>
              </a:rPr>
              <a:t>风险管理</a:t>
            </a:r>
            <a:endParaRPr lang="en-US" sz="1200" dirty="0">
              <a:latin typeface="微软雅黑" pitchFamily="34" charset="-122"/>
              <a:ea typeface="微软雅黑" pitchFamily="34" charset="-122"/>
            </a:endParaRPr>
          </a:p>
        </p:txBody>
      </p:sp>
    </p:spTree>
    <p:extLst>
      <p:ext uri="{BB962C8B-B14F-4D97-AF65-F5344CB8AC3E}">
        <p14:creationId xmlns="" xmlns:p14="http://schemas.microsoft.com/office/powerpoint/2010/main" val="441428707"/>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214700"/>
            <a:ext cx="8397834" cy="432199"/>
          </a:xfrm>
        </p:spPr>
        <p:txBody>
          <a:bodyPr/>
          <a:lstStyle/>
          <a:p>
            <a:pPr marL="355600" indent="-355600"/>
            <a:r>
              <a:rPr lang="zh-CN" altLang="en-US" dirty="0">
                <a:latin typeface="微软雅黑" pitchFamily="34" charset="-122"/>
              </a:rPr>
              <a:t>检查规则执行</a:t>
            </a:r>
            <a:r>
              <a:rPr lang="zh-CN" altLang="en-US" dirty="0" smtClean="0">
                <a:latin typeface="微软雅黑" pitchFamily="34" charset="-122"/>
              </a:rPr>
              <a:t>服务检查点</a:t>
            </a:r>
            <a:r>
              <a:rPr lang="en-US" altLang="zh-CN" dirty="0" smtClean="0">
                <a:latin typeface="微软雅黑" pitchFamily="34" charset="-122"/>
              </a:rPr>
              <a:t>2</a:t>
            </a:r>
            <a:endParaRPr lang="zh-CN" altLang="en-US" dirty="0"/>
          </a:p>
        </p:txBody>
      </p:sp>
      <p:graphicFrame>
        <p:nvGraphicFramePr>
          <p:cNvPr id="4" name="Table 13"/>
          <p:cNvGraphicFramePr>
            <a:graphicFrameLocks noGrp="1"/>
          </p:cNvGraphicFramePr>
          <p:nvPr>
            <p:extLst>
              <p:ext uri="{D42A27DB-BD31-4B8C-83A1-F6EECF244321}">
                <p14:modId xmlns="" xmlns:p14="http://schemas.microsoft.com/office/powerpoint/2010/main" val="2356784101"/>
              </p:ext>
            </p:extLst>
          </p:nvPr>
        </p:nvGraphicFramePr>
        <p:xfrm>
          <a:off x="861206" y="1079097"/>
          <a:ext cx="9940554" cy="5042312"/>
        </p:xfrm>
        <a:graphic>
          <a:graphicData uri="http://schemas.openxmlformats.org/drawingml/2006/table">
            <a:tbl>
              <a:tblPr firstRow="1" bandRow="1">
                <a:tableStyleId>{21E4AEA4-8DFA-4A89-87EB-49C32662AFE0}</a:tableStyleId>
              </a:tblPr>
              <a:tblGrid>
                <a:gridCol w="1325408"/>
                <a:gridCol w="8615146"/>
              </a:tblGrid>
              <a:tr h="480220">
                <a:tc gridSpan="2">
                  <a:txBody>
                    <a:bodyPr/>
                    <a:lstStyle/>
                    <a:p>
                      <a:r>
                        <a:rPr lang="zh-CN" altLang="en-US" sz="2000" dirty="0" smtClean="0">
                          <a:latin typeface="+mn-ea"/>
                          <a:ea typeface="+mn-ea"/>
                        </a:rPr>
                        <a:t>临时区数据技术性检查任务说明</a:t>
                      </a:r>
                      <a:endParaRPr lang="en-US" altLang="zh-CN" sz="2000" dirty="0">
                        <a:latin typeface="+mn-ea"/>
                        <a:ea typeface="+mn-ea"/>
                      </a:endParaRPr>
                    </a:p>
                  </a:txBody>
                  <a:tcPr anchor="ctr"/>
                </a:tc>
                <a:tc hMerge="1">
                  <a:txBody>
                    <a:bodyPr/>
                    <a:lstStyle/>
                    <a:p>
                      <a:endParaRPr lang="en-US" sz="1800" dirty="0">
                        <a:latin typeface="微软雅黑" pitchFamily="34" charset="-122"/>
                        <a:ea typeface="微软雅黑" pitchFamily="34" charset="-122"/>
                      </a:endParaRPr>
                    </a:p>
                  </a:txBody>
                  <a:tcPr anchor="ctr">
                    <a:cell3D prstMaterial="dkEdge">
                      <a:bevel h="50800" prst="divot"/>
                      <a:lightRig rig="flood" dir="t"/>
                    </a:cell3D>
                  </a:tcPr>
                </a:tc>
              </a:tr>
              <a:tr h="384176">
                <a:tc>
                  <a:txBody>
                    <a:bodyPr/>
                    <a:lstStyle/>
                    <a:p>
                      <a:r>
                        <a:rPr lang="zh-CN" altLang="en-US" sz="1800" dirty="0" smtClean="0"/>
                        <a:t>任务类型</a:t>
                      </a:r>
                      <a:endParaRPr lang="en-US" sz="1800" dirty="0">
                        <a:latin typeface="微软雅黑" pitchFamily="34" charset="-122"/>
                        <a:ea typeface="微软雅黑" pitchFamily="34" charset="-122"/>
                      </a:endParaRPr>
                    </a:p>
                  </a:txBody>
                  <a:tcPr anchor="ctr"/>
                </a:tc>
                <a:tc>
                  <a:txBody>
                    <a:bodyPr/>
                    <a:lstStyle/>
                    <a:p>
                      <a:r>
                        <a:rPr lang="en-US" altLang="zh-CN" sz="1800" dirty="0" smtClean="0"/>
                        <a:t>ETL </a:t>
                      </a:r>
                      <a:r>
                        <a:rPr lang="zh-CN" altLang="en-US" sz="1800" dirty="0" smtClean="0"/>
                        <a:t>任务 </a:t>
                      </a:r>
                      <a:r>
                        <a:rPr lang="en-US" altLang="zh-CN" sz="1800" dirty="0" smtClean="0"/>
                        <a:t>—— </a:t>
                      </a:r>
                      <a:r>
                        <a:rPr lang="zh-CN" altLang="en-US" sz="1800" dirty="0" smtClean="0"/>
                        <a:t>技术型检查</a:t>
                      </a:r>
                      <a:endParaRPr lang="en-US" sz="1800" dirty="0">
                        <a:latin typeface="微软雅黑" pitchFamily="34" charset="-122"/>
                        <a:ea typeface="微软雅黑" pitchFamily="34" charset="-122"/>
                      </a:endParaRPr>
                    </a:p>
                  </a:txBody>
                  <a:tcPr anchor="ctr"/>
                </a:tc>
              </a:tr>
              <a:tr h="389512">
                <a:tc>
                  <a:txBody>
                    <a:bodyPr/>
                    <a:lstStyle/>
                    <a:p>
                      <a:r>
                        <a:rPr lang="en-US" sz="1800" dirty="0" smtClean="0"/>
                        <a:t>ETL</a:t>
                      </a:r>
                      <a:r>
                        <a:rPr lang="zh-CN" altLang="en-US" sz="1800" dirty="0" smtClean="0"/>
                        <a:t>阶段</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临时数据区</a:t>
                      </a:r>
                      <a:r>
                        <a:rPr lang="en-US" altLang="zh-CN" sz="1800" dirty="0" smtClean="0"/>
                        <a:t>-&gt;</a:t>
                      </a:r>
                      <a:r>
                        <a:rPr lang="zh-CN" altLang="en-US" sz="1800" dirty="0" smtClean="0"/>
                        <a:t>贴源整合数据区</a:t>
                      </a:r>
                      <a:endParaRPr lang="en-US" altLang="zh-CN" sz="1800" dirty="0" smtClean="0">
                        <a:latin typeface="微软雅黑" pitchFamily="34" charset="-122"/>
                        <a:ea typeface="微软雅黑" pitchFamily="34" charset="-122"/>
                      </a:endParaRPr>
                    </a:p>
                  </a:txBody>
                  <a:tcPr anchor="ctr"/>
                </a:tc>
              </a:tr>
              <a:tr h="389512">
                <a:tc>
                  <a:txBody>
                    <a:bodyPr/>
                    <a:lstStyle/>
                    <a:p>
                      <a:r>
                        <a:rPr lang="zh-CN" altLang="en-US" sz="1800" dirty="0" smtClean="0"/>
                        <a:t>执行频率</a:t>
                      </a:r>
                      <a:endParaRPr lang="en-US" sz="1800" dirty="0">
                        <a:latin typeface="微软雅黑" pitchFamily="34" charset="-122"/>
                        <a:ea typeface="微软雅黑" pitchFamily="34" charset="-122"/>
                      </a:endParaRPr>
                    </a:p>
                  </a:txBody>
                  <a:tcPr anchor="ctr"/>
                </a:tc>
                <a:tc>
                  <a:txBody>
                    <a:bodyPr/>
                    <a:lstStyle/>
                    <a:p>
                      <a:r>
                        <a:rPr lang="zh-CN" altLang="en-US" sz="1800" dirty="0" smtClean="0"/>
                        <a:t>每日执行</a:t>
                      </a:r>
                      <a:endParaRPr lang="en-US" sz="1800" dirty="0">
                        <a:latin typeface="微软雅黑" pitchFamily="34" charset="-122"/>
                        <a:ea typeface="微软雅黑" pitchFamily="34" charset="-122"/>
                      </a:endParaRPr>
                    </a:p>
                  </a:txBody>
                  <a:tcPr anchor="ctr"/>
                </a:tc>
              </a:tr>
              <a:tr h="389512">
                <a:tc>
                  <a:txBody>
                    <a:bodyPr/>
                    <a:lstStyle/>
                    <a:p>
                      <a:r>
                        <a:rPr lang="zh-CN" altLang="en-US" sz="1800" dirty="0" smtClean="0"/>
                        <a:t>执行方式</a:t>
                      </a:r>
                      <a:endParaRPr lang="en-US" sz="1800" dirty="0">
                        <a:latin typeface="微软雅黑" pitchFamily="34" charset="-122"/>
                        <a:ea typeface="微软雅黑" pitchFamily="34" charset="-122"/>
                      </a:endParaRPr>
                    </a:p>
                  </a:txBody>
                  <a:tcPr anchor="ctr"/>
                </a:tc>
                <a:tc>
                  <a:txBody>
                    <a:bodyPr/>
                    <a:lstStyle/>
                    <a:p>
                      <a:r>
                        <a:rPr lang="zh-CN" altLang="en-US" sz="1800" dirty="0" smtClean="0"/>
                        <a:t>由</a:t>
                      </a:r>
                      <a:r>
                        <a:rPr lang="en-US" altLang="zh-CN" sz="1800" dirty="0" smtClean="0">
                          <a:latin typeface="+mn-ea"/>
                          <a:ea typeface="+mn-ea"/>
                        </a:rPr>
                        <a:t>Task Automation</a:t>
                      </a:r>
                      <a:r>
                        <a:rPr lang="zh-CN" altLang="en-US" sz="1800" dirty="0" smtClean="0"/>
                        <a:t>工作流引擎根据工作流定义统一调度，在</a:t>
                      </a:r>
                      <a:r>
                        <a:rPr lang="en-US" altLang="zh-CN" sz="1800" dirty="0" smtClean="0"/>
                        <a:t>Hadoop</a:t>
                      </a:r>
                      <a:r>
                        <a:rPr lang="zh-CN" altLang="en-US" sz="1800" dirty="0" smtClean="0"/>
                        <a:t>集群上执行</a:t>
                      </a:r>
                      <a:endParaRPr lang="en-US" sz="1800" dirty="0">
                        <a:latin typeface="微软雅黑" pitchFamily="34" charset="-122"/>
                        <a:ea typeface="微软雅黑" pitchFamily="34" charset="-122"/>
                      </a:endParaRPr>
                    </a:p>
                  </a:txBody>
                  <a:tcPr anchor="ctr"/>
                </a:tc>
              </a:tr>
              <a:tr h="389512">
                <a:tc>
                  <a:txBody>
                    <a:bodyPr/>
                    <a:lstStyle/>
                    <a:p>
                      <a:r>
                        <a:rPr lang="zh-CN" altLang="en-US" sz="1800" dirty="0" smtClean="0"/>
                        <a:t>检查对象</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云数据推送平台按照接口规范导出的业务系统每日增量数据</a:t>
                      </a:r>
                      <a:endParaRPr lang="en-US" sz="1800" dirty="0" smtClean="0">
                        <a:latin typeface="微软雅黑" pitchFamily="34" charset="-122"/>
                        <a:ea typeface="微软雅黑" pitchFamily="34" charset="-122"/>
                      </a:endParaRPr>
                    </a:p>
                  </a:txBody>
                  <a:tcPr anchor="ctr"/>
                </a:tc>
              </a:tr>
              <a:tr h="672308">
                <a:tc>
                  <a:txBody>
                    <a:bodyPr/>
                    <a:lstStyle/>
                    <a:p>
                      <a:r>
                        <a:rPr lang="zh-CN" altLang="en-US" sz="1800" dirty="0" smtClean="0"/>
                        <a:t>检查内容</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日期、时间格式检查；</a:t>
                      </a:r>
                      <a:r>
                        <a:rPr lang="zh-CN" altLang="en-US" sz="1800" dirty="0" smtClean="0">
                          <a:latin typeface="微软雅黑" pitchFamily="34" charset="-122"/>
                          <a:ea typeface="微软雅黑" pitchFamily="34" charset="-122"/>
                        </a:rPr>
                        <a:t>主键唯一型检查；外键参照完整型检查；关键字段取值完整性检查</a:t>
                      </a:r>
                      <a:endParaRPr lang="en-US" sz="1800" dirty="0" smtClean="0">
                        <a:latin typeface="微软雅黑" pitchFamily="34" charset="-122"/>
                        <a:ea typeface="微软雅黑" pitchFamily="34" charset="-122"/>
                      </a:endParaRPr>
                    </a:p>
                  </a:txBody>
                  <a:tcPr anchor="ctr"/>
                </a:tc>
              </a:tr>
              <a:tr h="389512">
                <a:tc>
                  <a:txBody>
                    <a:bodyPr/>
                    <a:lstStyle/>
                    <a:p>
                      <a:r>
                        <a:rPr lang="zh-CN" altLang="en-US" sz="1800" dirty="0" smtClean="0"/>
                        <a:t>实现技术</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微软雅黑" pitchFamily="34" charset="-122"/>
                          <a:ea typeface="微软雅黑" pitchFamily="34" charset="-122"/>
                        </a:rPr>
                        <a:t>Hive SQL</a:t>
                      </a:r>
                      <a:endParaRPr lang="en-US" sz="1800" dirty="0" smtClean="0">
                        <a:latin typeface="微软雅黑" pitchFamily="34" charset="-122"/>
                        <a:ea typeface="微软雅黑" pitchFamily="34" charset="-122"/>
                      </a:endParaRPr>
                    </a:p>
                  </a:txBody>
                  <a:tcPr anchor="ctr"/>
                </a:tc>
              </a:tr>
              <a:tr h="389512">
                <a:tc>
                  <a:txBody>
                    <a:bodyPr/>
                    <a:lstStyle/>
                    <a:p>
                      <a:r>
                        <a:rPr lang="zh-CN" altLang="en-US" sz="1800" dirty="0" smtClean="0"/>
                        <a:t>成功阈值</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90%</a:t>
                      </a:r>
                      <a:r>
                        <a:rPr lang="zh-CN" altLang="en-US" sz="1800" dirty="0" smtClean="0"/>
                        <a:t>记录通过检查</a:t>
                      </a:r>
                      <a:endParaRPr lang="en-US" sz="1800" dirty="0" smtClean="0">
                        <a:latin typeface="微软雅黑" pitchFamily="34" charset="-122"/>
                        <a:ea typeface="微软雅黑" pitchFamily="34" charset="-122"/>
                      </a:endParaRPr>
                    </a:p>
                  </a:txBody>
                  <a:tcPr anchor="ctr"/>
                </a:tc>
              </a:tr>
              <a:tr h="389512">
                <a:tc>
                  <a:txBody>
                    <a:bodyPr/>
                    <a:lstStyle/>
                    <a:p>
                      <a:r>
                        <a:rPr lang="zh-CN" altLang="en-US" sz="1800" dirty="0" smtClean="0"/>
                        <a:t>异常处理</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未通过检查的记录存入指定错误明细表</a:t>
                      </a:r>
                      <a:endParaRPr lang="en-US" sz="1800" dirty="0" smtClean="0">
                        <a:latin typeface="微软雅黑" pitchFamily="34" charset="-122"/>
                        <a:ea typeface="微软雅黑" pitchFamily="34" charset="-122"/>
                      </a:endParaRPr>
                    </a:p>
                  </a:txBody>
                  <a:tcPr anchor="ctr"/>
                </a:tc>
              </a:tr>
              <a:tr h="389512">
                <a:tc>
                  <a:txBody>
                    <a:bodyPr/>
                    <a:lstStyle/>
                    <a:p>
                      <a:r>
                        <a:rPr lang="zh-CN" altLang="en-US" sz="1800" dirty="0" smtClean="0"/>
                        <a:t>依赖任务</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接口文件级规范性检查任务</a:t>
                      </a:r>
                      <a:endParaRPr lang="en-US" sz="1800" dirty="0" smtClean="0">
                        <a:latin typeface="微软雅黑" pitchFamily="34" charset="-122"/>
                        <a:ea typeface="微软雅黑" pitchFamily="34" charset="-122"/>
                      </a:endParaRPr>
                    </a:p>
                  </a:txBody>
                  <a:tcPr anchor="ctr"/>
                </a:tc>
              </a:tr>
              <a:tr h="389512">
                <a:tc>
                  <a:txBody>
                    <a:bodyPr/>
                    <a:lstStyle/>
                    <a:p>
                      <a:r>
                        <a:rPr lang="zh-CN" altLang="en-US" sz="1800" dirty="0" smtClean="0"/>
                        <a:t>触发任务</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微软雅黑" pitchFamily="34" charset="-122"/>
                          <a:ea typeface="微软雅黑" pitchFamily="34" charset="-122"/>
                        </a:rPr>
                        <a:t>贴源数据整合任务</a:t>
                      </a:r>
                      <a:endParaRPr lang="en-US" sz="1800" dirty="0" smtClean="0">
                        <a:latin typeface="微软雅黑" pitchFamily="34" charset="-122"/>
                        <a:ea typeface="微软雅黑" pitchFamily="34" charset="-122"/>
                      </a:endParaRPr>
                    </a:p>
                  </a:txBody>
                  <a:tcPr anchor="ctr"/>
                </a:tc>
              </a:tr>
            </a:tbl>
          </a:graphicData>
        </a:graphic>
      </p:graphicFrame>
    </p:spTree>
    <p:extLst>
      <p:ext uri="{BB962C8B-B14F-4D97-AF65-F5344CB8AC3E}">
        <p14:creationId xmlns="" xmlns:p14="http://schemas.microsoft.com/office/powerpoint/2010/main" val="178785759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214700"/>
            <a:ext cx="8397834" cy="432199"/>
          </a:xfrm>
        </p:spPr>
        <p:txBody>
          <a:bodyPr/>
          <a:lstStyle/>
          <a:p>
            <a:pPr marL="355600" indent="-355600"/>
            <a:r>
              <a:rPr lang="zh-CN" altLang="en-US" dirty="0">
                <a:latin typeface="微软雅黑" pitchFamily="34" charset="-122"/>
              </a:rPr>
              <a:t>检查规则执行</a:t>
            </a:r>
            <a:r>
              <a:rPr lang="zh-CN" altLang="en-US" dirty="0" smtClean="0">
                <a:latin typeface="微软雅黑" pitchFamily="34" charset="-122"/>
              </a:rPr>
              <a:t>服务检查点</a:t>
            </a:r>
            <a:r>
              <a:rPr lang="en-US" altLang="zh-CN" dirty="0" smtClean="0">
                <a:latin typeface="微软雅黑" pitchFamily="34" charset="-122"/>
              </a:rPr>
              <a:t>3</a:t>
            </a:r>
            <a:endParaRPr lang="zh-CN" altLang="en-US" dirty="0"/>
          </a:p>
        </p:txBody>
      </p:sp>
      <p:graphicFrame>
        <p:nvGraphicFramePr>
          <p:cNvPr id="5" name="Table 8"/>
          <p:cNvGraphicFramePr>
            <a:graphicFrameLocks noGrp="1"/>
          </p:cNvGraphicFramePr>
          <p:nvPr>
            <p:extLst>
              <p:ext uri="{D42A27DB-BD31-4B8C-83A1-F6EECF244321}">
                <p14:modId xmlns="" xmlns:p14="http://schemas.microsoft.com/office/powerpoint/2010/main" val="3287103119"/>
              </p:ext>
            </p:extLst>
          </p:nvPr>
        </p:nvGraphicFramePr>
        <p:xfrm>
          <a:off x="848769" y="1107194"/>
          <a:ext cx="9952991" cy="5014212"/>
        </p:xfrm>
        <a:graphic>
          <a:graphicData uri="http://schemas.openxmlformats.org/drawingml/2006/table">
            <a:tbl>
              <a:tblPr firstRow="1" bandRow="1">
                <a:tableStyleId>{21E4AEA4-8DFA-4A89-87EB-49C32662AFE0}</a:tableStyleId>
              </a:tblPr>
              <a:tblGrid>
                <a:gridCol w="1161184"/>
                <a:gridCol w="8791807"/>
              </a:tblGrid>
              <a:tr h="422273">
                <a:tc gridSpan="2">
                  <a:txBody>
                    <a:bodyPr/>
                    <a:lstStyle/>
                    <a:p>
                      <a:r>
                        <a:rPr lang="zh-CN" altLang="en-US" sz="2000" dirty="0" smtClean="0">
                          <a:latin typeface="+mn-ea"/>
                          <a:ea typeface="+mn-ea"/>
                        </a:rPr>
                        <a:t>汇总区业务性检查任务内容说明</a:t>
                      </a:r>
                      <a:endParaRPr lang="en-US" sz="2000" dirty="0">
                        <a:latin typeface="+mn-ea"/>
                        <a:ea typeface="+mn-ea"/>
                      </a:endParaRPr>
                    </a:p>
                  </a:txBody>
                  <a:tcPr anchor="ctr"/>
                </a:tc>
                <a:tc hMerge="1">
                  <a:txBody>
                    <a:bodyPr/>
                    <a:lstStyle/>
                    <a:p>
                      <a:endParaRPr lang="en-US" sz="1800" dirty="0">
                        <a:latin typeface="微软雅黑" pitchFamily="34" charset="-122"/>
                        <a:ea typeface="微软雅黑" pitchFamily="34" charset="-122"/>
                      </a:endParaRPr>
                    </a:p>
                  </a:txBody>
                  <a:tcPr anchor="ctr">
                    <a:cell3D prstMaterial="dkEdge">
                      <a:bevel h="50800" prst="divot"/>
                      <a:lightRig rig="flood" dir="t"/>
                    </a:cell3D>
                  </a:tcPr>
                </a:tc>
              </a:tr>
              <a:tr h="389790">
                <a:tc>
                  <a:txBody>
                    <a:bodyPr/>
                    <a:lstStyle/>
                    <a:p>
                      <a:r>
                        <a:rPr lang="zh-CN" altLang="en-US" sz="1800" dirty="0" smtClean="0">
                          <a:latin typeface="+mn-ea"/>
                          <a:ea typeface="+mn-ea"/>
                        </a:rPr>
                        <a:t>任务类型</a:t>
                      </a:r>
                      <a:endParaRPr lang="en-US" sz="1800" dirty="0">
                        <a:latin typeface="+mn-ea"/>
                        <a:ea typeface="+mn-ea"/>
                      </a:endParaRPr>
                    </a:p>
                  </a:txBody>
                  <a:tcPr anchor="ctr"/>
                </a:tc>
                <a:tc>
                  <a:txBody>
                    <a:bodyPr/>
                    <a:lstStyle/>
                    <a:p>
                      <a:r>
                        <a:rPr lang="en-US" altLang="zh-CN" sz="1800" dirty="0" smtClean="0">
                          <a:latin typeface="+mn-ea"/>
                          <a:ea typeface="+mn-ea"/>
                        </a:rPr>
                        <a:t>ETL </a:t>
                      </a:r>
                      <a:r>
                        <a:rPr lang="zh-CN" altLang="en-US" sz="1800" dirty="0" smtClean="0">
                          <a:latin typeface="+mn-ea"/>
                          <a:ea typeface="+mn-ea"/>
                        </a:rPr>
                        <a:t>任务 </a:t>
                      </a:r>
                      <a:r>
                        <a:rPr lang="en-US" altLang="zh-CN" sz="1800" dirty="0" smtClean="0">
                          <a:latin typeface="+mn-ea"/>
                          <a:ea typeface="+mn-ea"/>
                        </a:rPr>
                        <a:t>—— </a:t>
                      </a:r>
                      <a:r>
                        <a:rPr lang="zh-CN" altLang="en-US" sz="1800" dirty="0" smtClean="0">
                          <a:latin typeface="+mn-ea"/>
                          <a:ea typeface="+mn-ea"/>
                        </a:rPr>
                        <a:t>业务型检查</a:t>
                      </a:r>
                      <a:endParaRPr lang="en-US" sz="1800" dirty="0">
                        <a:latin typeface="+mn-ea"/>
                        <a:ea typeface="+mn-ea"/>
                      </a:endParaRPr>
                    </a:p>
                  </a:txBody>
                  <a:tcPr anchor="ctr"/>
                </a:tc>
              </a:tr>
              <a:tr h="389790">
                <a:tc>
                  <a:txBody>
                    <a:bodyPr/>
                    <a:lstStyle/>
                    <a:p>
                      <a:r>
                        <a:rPr lang="en-US" sz="1800" dirty="0" smtClean="0">
                          <a:latin typeface="+mn-ea"/>
                          <a:ea typeface="+mn-ea"/>
                        </a:rPr>
                        <a:t>ETL</a:t>
                      </a:r>
                      <a:r>
                        <a:rPr lang="zh-CN" altLang="en-US" sz="1800" dirty="0" smtClean="0">
                          <a:latin typeface="+mn-ea"/>
                          <a:ea typeface="+mn-ea"/>
                        </a:rPr>
                        <a:t>阶段</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贴源整合数据区</a:t>
                      </a:r>
                      <a:r>
                        <a:rPr lang="en-US" altLang="zh-CN" sz="1800" dirty="0" smtClean="0">
                          <a:latin typeface="+mn-ea"/>
                          <a:ea typeface="+mn-ea"/>
                        </a:rPr>
                        <a:t>-&gt;</a:t>
                      </a:r>
                      <a:r>
                        <a:rPr lang="zh-CN" altLang="en-US" sz="1800" dirty="0" smtClean="0">
                          <a:latin typeface="+mn-ea"/>
                          <a:ea typeface="+mn-ea"/>
                        </a:rPr>
                        <a:t>汇总数据区</a:t>
                      </a:r>
                      <a:endParaRPr lang="en-US" sz="1800" dirty="0" smtClean="0">
                        <a:latin typeface="+mn-ea"/>
                        <a:ea typeface="+mn-ea"/>
                      </a:endParaRPr>
                    </a:p>
                  </a:txBody>
                  <a:tcPr anchor="ctr"/>
                </a:tc>
              </a:tr>
              <a:tr h="389790">
                <a:tc>
                  <a:txBody>
                    <a:bodyPr/>
                    <a:lstStyle/>
                    <a:p>
                      <a:r>
                        <a:rPr lang="zh-CN" altLang="en-US" sz="1800" dirty="0" smtClean="0">
                          <a:latin typeface="+mn-ea"/>
                          <a:ea typeface="+mn-ea"/>
                        </a:rPr>
                        <a:t>执行频率</a:t>
                      </a:r>
                      <a:endParaRPr lang="en-US" sz="1800" dirty="0">
                        <a:latin typeface="+mn-ea"/>
                        <a:ea typeface="+mn-ea"/>
                      </a:endParaRPr>
                    </a:p>
                  </a:txBody>
                  <a:tcPr anchor="ctr"/>
                </a:tc>
                <a:tc>
                  <a:txBody>
                    <a:bodyPr/>
                    <a:lstStyle/>
                    <a:p>
                      <a:r>
                        <a:rPr lang="zh-CN" altLang="en-US" sz="1800" dirty="0" smtClean="0">
                          <a:latin typeface="+mn-ea"/>
                          <a:ea typeface="+mn-ea"/>
                        </a:rPr>
                        <a:t>每日</a:t>
                      </a:r>
                      <a:r>
                        <a:rPr lang="en-US" altLang="zh-CN" sz="1800" dirty="0" smtClean="0">
                          <a:latin typeface="+mn-ea"/>
                          <a:ea typeface="+mn-ea"/>
                        </a:rPr>
                        <a:t>/</a:t>
                      </a:r>
                      <a:r>
                        <a:rPr lang="zh-CN" altLang="en-US" sz="1800" dirty="0" smtClean="0">
                          <a:latin typeface="+mn-ea"/>
                          <a:ea typeface="+mn-ea"/>
                        </a:rPr>
                        <a:t>月</a:t>
                      </a:r>
                      <a:r>
                        <a:rPr lang="en-US" altLang="zh-CN" sz="1800" dirty="0" smtClean="0">
                          <a:latin typeface="+mn-ea"/>
                          <a:ea typeface="+mn-ea"/>
                        </a:rPr>
                        <a:t>/</a:t>
                      </a:r>
                      <a:r>
                        <a:rPr lang="zh-CN" altLang="en-US" sz="1800" dirty="0" smtClean="0">
                          <a:latin typeface="+mn-ea"/>
                          <a:ea typeface="+mn-ea"/>
                        </a:rPr>
                        <a:t>季执行</a:t>
                      </a:r>
                      <a:endParaRPr lang="en-US" sz="1800" dirty="0">
                        <a:latin typeface="+mn-ea"/>
                        <a:ea typeface="+mn-ea"/>
                      </a:endParaRPr>
                    </a:p>
                  </a:txBody>
                  <a:tcPr anchor="ctr"/>
                </a:tc>
              </a:tr>
              <a:tr h="389790">
                <a:tc>
                  <a:txBody>
                    <a:bodyPr/>
                    <a:lstStyle/>
                    <a:p>
                      <a:r>
                        <a:rPr lang="zh-CN" altLang="en-US" sz="1800" dirty="0" smtClean="0">
                          <a:latin typeface="+mn-ea"/>
                          <a:ea typeface="+mn-ea"/>
                        </a:rPr>
                        <a:t>执行方式</a:t>
                      </a:r>
                      <a:endParaRPr lang="en-US" sz="1800" dirty="0">
                        <a:latin typeface="+mn-ea"/>
                        <a:ea typeface="+mn-ea"/>
                      </a:endParaRPr>
                    </a:p>
                  </a:txBody>
                  <a:tcPr anchor="ctr"/>
                </a:tc>
                <a:tc>
                  <a:txBody>
                    <a:bodyPr/>
                    <a:lstStyle/>
                    <a:p>
                      <a:r>
                        <a:rPr lang="zh-CN" altLang="en-US" sz="1800" dirty="0" smtClean="0">
                          <a:latin typeface="+mn-ea"/>
                          <a:ea typeface="+mn-ea"/>
                        </a:rPr>
                        <a:t>由</a:t>
                      </a:r>
                      <a:r>
                        <a:rPr lang="en-US" altLang="zh-CN" sz="1800" dirty="0" smtClean="0">
                          <a:latin typeface="+mn-ea"/>
                          <a:ea typeface="+mn-ea"/>
                        </a:rPr>
                        <a:t>Task Automation</a:t>
                      </a:r>
                      <a:r>
                        <a:rPr lang="zh-CN" altLang="en-US" sz="1800" dirty="0" smtClean="0">
                          <a:latin typeface="+mn-ea"/>
                          <a:ea typeface="+mn-ea"/>
                        </a:rPr>
                        <a:t>工作流引擎根据工作流定义统一调度，在</a:t>
                      </a:r>
                      <a:r>
                        <a:rPr lang="en-US" altLang="zh-CN" sz="1800" dirty="0" smtClean="0">
                          <a:latin typeface="+mn-ea"/>
                          <a:ea typeface="+mn-ea"/>
                        </a:rPr>
                        <a:t>Hadoop</a:t>
                      </a:r>
                      <a:r>
                        <a:rPr lang="zh-CN" altLang="en-US" sz="1800" dirty="0" smtClean="0">
                          <a:latin typeface="+mn-ea"/>
                          <a:ea typeface="+mn-ea"/>
                        </a:rPr>
                        <a:t>集群上执行</a:t>
                      </a:r>
                      <a:endParaRPr lang="en-US" sz="1800" dirty="0">
                        <a:latin typeface="+mn-ea"/>
                        <a:ea typeface="+mn-ea"/>
                      </a:endParaRPr>
                    </a:p>
                  </a:txBody>
                  <a:tcPr anchor="ctr"/>
                </a:tc>
              </a:tr>
              <a:tr h="389790">
                <a:tc>
                  <a:txBody>
                    <a:bodyPr/>
                    <a:lstStyle/>
                    <a:p>
                      <a:r>
                        <a:rPr lang="zh-CN" altLang="en-US" sz="1800" dirty="0" smtClean="0">
                          <a:latin typeface="+mn-ea"/>
                          <a:ea typeface="+mn-ea"/>
                        </a:rPr>
                        <a:t>检查对象</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汇总数据区的数据</a:t>
                      </a:r>
                      <a:endParaRPr lang="en-US" sz="1800" dirty="0" smtClean="0">
                        <a:latin typeface="+mn-ea"/>
                        <a:ea typeface="+mn-ea"/>
                      </a:endParaRPr>
                    </a:p>
                  </a:txBody>
                  <a:tcPr anchor="ctr"/>
                </a:tc>
              </a:tr>
              <a:tr h="694039">
                <a:tc>
                  <a:txBody>
                    <a:bodyPr/>
                    <a:lstStyle/>
                    <a:p>
                      <a:r>
                        <a:rPr lang="zh-CN" altLang="en-US" sz="1800" dirty="0" smtClean="0">
                          <a:latin typeface="+mn-ea"/>
                          <a:ea typeface="+mn-ea"/>
                        </a:rPr>
                        <a:t>检查内容</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smtClean="0">
                          <a:latin typeface="+mn-ea"/>
                          <a:ea typeface="+mn-ea"/>
                        </a:rPr>
                        <a:t>业务逻辑检查：通过对若干个汇总值</a:t>
                      </a:r>
                      <a:r>
                        <a:rPr lang="en-US" altLang="zh-CN" sz="1800" smtClean="0">
                          <a:latin typeface="+mn-ea"/>
                          <a:ea typeface="+mn-ea"/>
                        </a:rPr>
                        <a:t>/</a:t>
                      </a:r>
                      <a:r>
                        <a:rPr lang="zh-CN" altLang="en-US" sz="1800" smtClean="0">
                          <a:latin typeface="+mn-ea"/>
                          <a:ea typeface="+mn-ea"/>
                        </a:rPr>
                        <a:t>指标值的运算，来检验各个汇总值</a:t>
                      </a:r>
                      <a:r>
                        <a:rPr lang="en-US" altLang="zh-CN" sz="1800" smtClean="0">
                          <a:latin typeface="+mn-ea"/>
                          <a:ea typeface="+mn-ea"/>
                        </a:rPr>
                        <a:t>/</a:t>
                      </a:r>
                      <a:r>
                        <a:rPr lang="zh-CN" altLang="en-US" sz="1800" smtClean="0">
                          <a:latin typeface="+mn-ea"/>
                          <a:ea typeface="+mn-ea"/>
                        </a:rPr>
                        <a:t>指标间潜在的平衡或其他比较关系</a:t>
                      </a:r>
                      <a:endParaRPr lang="en-US" altLang="zh-CN" sz="1800" dirty="0" smtClean="0">
                        <a:latin typeface="+mn-ea"/>
                        <a:ea typeface="+mn-ea"/>
                      </a:endParaRPr>
                    </a:p>
                  </a:txBody>
                  <a:tcPr anchor="ctr"/>
                </a:tc>
              </a:tr>
              <a:tr h="389790">
                <a:tc>
                  <a:txBody>
                    <a:bodyPr/>
                    <a:lstStyle/>
                    <a:p>
                      <a:r>
                        <a:rPr lang="zh-CN" altLang="en-US" sz="1800" dirty="0" smtClean="0">
                          <a:latin typeface="+mn-ea"/>
                          <a:ea typeface="+mn-ea"/>
                        </a:rPr>
                        <a:t>实现技术</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Hive SQL</a:t>
                      </a:r>
                      <a:endParaRPr lang="en-US" sz="1800" dirty="0" smtClean="0">
                        <a:latin typeface="+mn-ea"/>
                        <a:ea typeface="+mn-ea"/>
                      </a:endParaRPr>
                    </a:p>
                  </a:txBody>
                  <a:tcPr anchor="ctr"/>
                </a:tc>
              </a:tr>
              <a:tr h="389790">
                <a:tc>
                  <a:txBody>
                    <a:bodyPr/>
                    <a:lstStyle/>
                    <a:p>
                      <a:r>
                        <a:rPr lang="zh-CN" altLang="en-US" sz="1800" dirty="0" smtClean="0">
                          <a:latin typeface="+mn-ea"/>
                          <a:ea typeface="+mn-ea"/>
                        </a:rPr>
                        <a:t>成功阈值</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90%</a:t>
                      </a:r>
                      <a:r>
                        <a:rPr lang="zh-CN" altLang="en-US" sz="1800" dirty="0" smtClean="0">
                          <a:latin typeface="+mn-ea"/>
                          <a:ea typeface="+mn-ea"/>
                        </a:rPr>
                        <a:t>记录通过检查</a:t>
                      </a:r>
                      <a:endParaRPr lang="en-US" sz="1800" dirty="0" smtClean="0">
                        <a:latin typeface="+mn-ea"/>
                        <a:ea typeface="+mn-ea"/>
                      </a:endParaRPr>
                    </a:p>
                  </a:txBody>
                  <a:tcPr anchor="ctr"/>
                </a:tc>
              </a:tr>
              <a:tr h="389790">
                <a:tc>
                  <a:txBody>
                    <a:bodyPr/>
                    <a:lstStyle/>
                    <a:p>
                      <a:r>
                        <a:rPr lang="zh-CN" altLang="en-US" sz="1800" dirty="0" smtClean="0">
                          <a:latin typeface="+mn-ea"/>
                          <a:ea typeface="+mn-ea"/>
                        </a:rPr>
                        <a:t>异常处理</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未通过检查的记录存入指定错误明细表</a:t>
                      </a:r>
                      <a:endParaRPr lang="en-US" sz="1800" dirty="0" smtClean="0">
                        <a:latin typeface="+mn-ea"/>
                        <a:ea typeface="+mn-ea"/>
                      </a:endParaRPr>
                    </a:p>
                  </a:txBody>
                  <a:tcPr anchor="ctr"/>
                </a:tc>
              </a:tr>
              <a:tr h="389790">
                <a:tc>
                  <a:txBody>
                    <a:bodyPr/>
                    <a:lstStyle/>
                    <a:p>
                      <a:r>
                        <a:rPr lang="zh-CN" altLang="en-US" sz="1800" dirty="0" smtClean="0">
                          <a:latin typeface="+mn-ea"/>
                          <a:ea typeface="+mn-ea"/>
                        </a:rPr>
                        <a:t>依赖任务</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贴源整合数据区数据处理完成</a:t>
                      </a:r>
                      <a:endParaRPr lang="en-US" sz="1800" dirty="0" smtClean="0">
                        <a:latin typeface="+mn-ea"/>
                        <a:ea typeface="+mn-ea"/>
                      </a:endParaRPr>
                    </a:p>
                  </a:txBody>
                  <a:tcPr anchor="ctr"/>
                </a:tc>
              </a:tr>
              <a:tr h="389790">
                <a:tc>
                  <a:txBody>
                    <a:bodyPr/>
                    <a:lstStyle/>
                    <a:p>
                      <a:r>
                        <a:rPr lang="zh-CN" altLang="en-US" sz="1800" dirty="0" smtClean="0">
                          <a:latin typeface="+mn-ea"/>
                          <a:ea typeface="+mn-ea"/>
                        </a:rPr>
                        <a:t>触发任务</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集市数据区应用数据生成</a:t>
                      </a:r>
                      <a:endParaRPr lang="en-US" sz="1800" dirty="0" smtClean="0">
                        <a:latin typeface="+mn-ea"/>
                        <a:ea typeface="+mn-ea"/>
                      </a:endParaRPr>
                    </a:p>
                  </a:txBody>
                  <a:tcPr anchor="ctr"/>
                </a:tc>
              </a:tr>
            </a:tbl>
          </a:graphicData>
        </a:graphic>
      </p:graphicFrame>
    </p:spTree>
    <p:extLst>
      <p:ext uri="{BB962C8B-B14F-4D97-AF65-F5344CB8AC3E}">
        <p14:creationId xmlns="" xmlns:p14="http://schemas.microsoft.com/office/powerpoint/2010/main" val="33109961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214700"/>
            <a:ext cx="8397834" cy="432199"/>
          </a:xfrm>
        </p:spPr>
        <p:txBody>
          <a:bodyPr/>
          <a:lstStyle/>
          <a:p>
            <a:pPr marL="355600" indent="-355600"/>
            <a:r>
              <a:rPr lang="zh-CN" altLang="en-US" dirty="0">
                <a:latin typeface="微软雅黑" pitchFamily="34" charset="-122"/>
              </a:rPr>
              <a:t>检查规则执行</a:t>
            </a:r>
            <a:r>
              <a:rPr lang="zh-CN" altLang="en-US" dirty="0" smtClean="0">
                <a:latin typeface="微软雅黑" pitchFamily="34" charset="-122"/>
              </a:rPr>
              <a:t>服务检查点</a:t>
            </a:r>
            <a:r>
              <a:rPr lang="en-US" altLang="zh-CN" dirty="0" smtClean="0">
                <a:latin typeface="微软雅黑" pitchFamily="34" charset="-122"/>
              </a:rPr>
              <a:t>4.1</a:t>
            </a:r>
            <a:endParaRPr lang="zh-CN" altLang="en-US" dirty="0"/>
          </a:p>
        </p:txBody>
      </p:sp>
      <p:graphicFrame>
        <p:nvGraphicFramePr>
          <p:cNvPr id="5" name="Table 8"/>
          <p:cNvGraphicFramePr>
            <a:graphicFrameLocks noGrp="1"/>
          </p:cNvGraphicFramePr>
          <p:nvPr>
            <p:extLst>
              <p:ext uri="{D42A27DB-BD31-4B8C-83A1-F6EECF244321}">
                <p14:modId xmlns="" xmlns:p14="http://schemas.microsoft.com/office/powerpoint/2010/main" val="1994248868"/>
              </p:ext>
            </p:extLst>
          </p:nvPr>
        </p:nvGraphicFramePr>
        <p:xfrm>
          <a:off x="560637" y="1125547"/>
          <a:ext cx="10457222" cy="4923826"/>
        </p:xfrm>
        <a:graphic>
          <a:graphicData uri="http://schemas.openxmlformats.org/drawingml/2006/table">
            <a:tbl>
              <a:tblPr firstRow="1" bandRow="1">
                <a:tableStyleId>{21E4AEA4-8DFA-4A89-87EB-49C32662AFE0}</a:tableStyleId>
              </a:tblPr>
              <a:tblGrid>
                <a:gridCol w="1220011"/>
                <a:gridCol w="9237211"/>
              </a:tblGrid>
              <a:tr h="441447">
                <a:tc gridSpan="2">
                  <a:txBody>
                    <a:bodyPr/>
                    <a:lstStyle/>
                    <a:p>
                      <a:r>
                        <a:rPr lang="zh-CN" altLang="en-US" sz="2000" dirty="0" smtClean="0">
                          <a:latin typeface="+mn-ea"/>
                          <a:ea typeface="+mn-ea"/>
                        </a:rPr>
                        <a:t>应用集市区技术性检查任务内容说明</a:t>
                      </a:r>
                      <a:endParaRPr lang="en-US" altLang="zh-CN" sz="2000" dirty="0">
                        <a:latin typeface="+mn-ea"/>
                        <a:ea typeface="+mn-ea"/>
                      </a:endParaRPr>
                    </a:p>
                  </a:txBody>
                  <a:tcPr anchor="ctr"/>
                </a:tc>
                <a:tc hMerge="1">
                  <a:txBody>
                    <a:bodyPr/>
                    <a:lstStyle/>
                    <a:p>
                      <a:endParaRPr lang="en-US" sz="1800" dirty="0">
                        <a:latin typeface="微软雅黑" pitchFamily="34" charset="-122"/>
                        <a:ea typeface="微软雅黑" pitchFamily="34" charset="-122"/>
                      </a:endParaRPr>
                    </a:p>
                  </a:txBody>
                  <a:tcPr anchor="ctr">
                    <a:cell3D prstMaterial="dkEdge">
                      <a:bevel h="50800" prst="divot"/>
                      <a:lightRig rig="flood" dir="t"/>
                    </a:cell3D>
                  </a:tcPr>
                </a:tc>
              </a:tr>
              <a:tr h="407489">
                <a:tc>
                  <a:txBody>
                    <a:bodyPr/>
                    <a:lstStyle/>
                    <a:p>
                      <a:r>
                        <a:rPr lang="zh-CN" altLang="en-US" sz="1800" dirty="0" smtClean="0">
                          <a:latin typeface="+mn-ea"/>
                          <a:ea typeface="+mn-ea"/>
                        </a:rPr>
                        <a:t>任务类型</a:t>
                      </a:r>
                      <a:endParaRPr lang="en-US" sz="1800" dirty="0">
                        <a:latin typeface="+mn-ea"/>
                        <a:ea typeface="+mn-ea"/>
                      </a:endParaRPr>
                    </a:p>
                  </a:txBody>
                  <a:tcPr anchor="ctr"/>
                </a:tc>
                <a:tc>
                  <a:txBody>
                    <a:bodyPr/>
                    <a:lstStyle/>
                    <a:p>
                      <a:r>
                        <a:rPr lang="en-US" altLang="zh-CN" sz="1800" dirty="0" smtClean="0">
                          <a:latin typeface="+mn-ea"/>
                          <a:ea typeface="+mn-ea"/>
                        </a:rPr>
                        <a:t>ETL </a:t>
                      </a:r>
                      <a:r>
                        <a:rPr lang="zh-CN" altLang="en-US" sz="1800" dirty="0" smtClean="0">
                          <a:latin typeface="+mn-ea"/>
                          <a:ea typeface="+mn-ea"/>
                        </a:rPr>
                        <a:t>任务 </a:t>
                      </a:r>
                      <a:r>
                        <a:rPr lang="en-US" altLang="zh-CN" sz="1800" dirty="0" smtClean="0">
                          <a:latin typeface="+mn-ea"/>
                          <a:ea typeface="+mn-ea"/>
                        </a:rPr>
                        <a:t>—— </a:t>
                      </a:r>
                      <a:r>
                        <a:rPr lang="zh-CN" altLang="en-US" sz="1800" dirty="0" smtClean="0">
                          <a:latin typeface="+mn-ea"/>
                          <a:ea typeface="+mn-ea"/>
                        </a:rPr>
                        <a:t>业务型检查</a:t>
                      </a:r>
                      <a:endParaRPr lang="en-US" sz="1800" dirty="0">
                        <a:latin typeface="+mn-ea"/>
                        <a:ea typeface="+mn-ea"/>
                      </a:endParaRPr>
                    </a:p>
                  </a:txBody>
                  <a:tcPr anchor="ctr"/>
                </a:tc>
              </a:tr>
              <a:tr h="407489">
                <a:tc>
                  <a:txBody>
                    <a:bodyPr/>
                    <a:lstStyle/>
                    <a:p>
                      <a:r>
                        <a:rPr lang="en-US" sz="1800" dirty="0" smtClean="0">
                          <a:latin typeface="+mn-ea"/>
                          <a:ea typeface="+mn-ea"/>
                        </a:rPr>
                        <a:t>ETL</a:t>
                      </a:r>
                      <a:r>
                        <a:rPr lang="zh-CN" altLang="en-US" sz="1800" dirty="0" smtClean="0">
                          <a:latin typeface="+mn-ea"/>
                          <a:ea typeface="+mn-ea"/>
                        </a:rPr>
                        <a:t>阶段</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汇总数据区</a:t>
                      </a:r>
                      <a:r>
                        <a:rPr lang="en-US" altLang="zh-CN" sz="1800" dirty="0" smtClean="0">
                          <a:latin typeface="+mn-ea"/>
                          <a:ea typeface="+mn-ea"/>
                        </a:rPr>
                        <a:t>-&gt;</a:t>
                      </a:r>
                      <a:r>
                        <a:rPr lang="zh-CN" altLang="en-US" sz="1800" dirty="0" smtClean="0">
                          <a:latin typeface="+mn-ea"/>
                          <a:ea typeface="+mn-ea"/>
                        </a:rPr>
                        <a:t>应用集市数据区</a:t>
                      </a:r>
                      <a:endParaRPr lang="en-US" sz="1800" dirty="0" smtClean="0">
                        <a:latin typeface="+mn-ea"/>
                        <a:ea typeface="+mn-ea"/>
                      </a:endParaRPr>
                    </a:p>
                  </a:txBody>
                  <a:tcPr anchor="ctr"/>
                </a:tc>
              </a:tr>
              <a:tr h="407489">
                <a:tc>
                  <a:txBody>
                    <a:bodyPr/>
                    <a:lstStyle/>
                    <a:p>
                      <a:r>
                        <a:rPr lang="zh-CN" altLang="en-US" sz="1800" dirty="0" smtClean="0">
                          <a:latin typeface="+mn-ea"/>
                          <a:ea typeface="+mn-ea"/>
                        </a:rPr>
                        <a:t>执行频率</a:t>
                      </a:r>
                      <a:endParaRPr lang="en-US" sz="1800" dirty="0">
                        <a:latin typeface="+mn-ea"/>
                        <a:ea typeface="+mn-ea"/>
                      </a:endParaRPr>
                    </a:p>
                  </a:txBody>
                  <a:tcPr anchor="ctr"/>
                </a:tc>
                <a:tc>
                  <a:txBody>
                    <a:bodyPr/>
                    <a:lstStyle/>
                    <a:p>
                      <a:r>
                        <a:rPr lang="zh-CN" altLang="en-US" sz="1800" dirty="0" smtClean="0">
                          <a:latin typeface="+mn-ea"/>
                          <a:ea typeface="+mn-ea"/>
                        </a:rPr>
                        <a:t>每日</a:t>
                      </a:r>
                      <a:r>
                        <a:rPr lang="en-US" altLang="zh-CN" sz="1800" dirty="0" smtClean="0">
                          <a:latin typeface="+mn-ea"/>
                          <a:ea typeface="+mn-ea"/>
                        </a:rPr>
                        <a:t>/</a:t>
                      </a:r>
                      <a:r>
                        <a:rPr lang="zh-CN" altLang="en-US" sz="1800" dirty="0" smtClean="0">
                          <a:latin typeface="+mn-ea"/>
                          <a:ea typeface="+mn-ea"/>
                        </a:rPr>
                        <a:t>月</a:t>
                      </a:r>
                      <a:r>
                        <a:rPr lang="en-US" altLang="zh-CN" sz="1800" dirty="0" smtClean="0">
                          <a:latin typeface="+mn-ea"/>
                          <a:ea typeface="+mn-ea"/>
                        </a:rPr>
                        <a:t>/</a:t>
                      </a:r>
                      <a:r>
                        <a:rPr lang="zh-CN" altLang="en-US" sz="1800" dirty="0" smtClean="0">
                          <a:latin typeface="+mn-ea"/>
                          <a:ea typeface="+mn-ea"/>
                        </a:rPr>
                        <a:t>季执行</a:t>
                      </a:r>
                      <a:endParaRPr lang="en-US" sz="1800" dirty="0">
                        <a:latin typeface="+mn-ea"/>
                        <a:ea typeface="+mn-ea"/>
                      </a:endParaRPr>
                    </a:p>
                  </a:txBody>
                  <a:tcPr anchor="ctr"/>
                </a:tc>
              </a:tr>
              <a:tr h="407489">
                <a:tc>
                  <a:txBody>
                    <a:bodyPr/>
                    <a:lstStyle/>
                    <a:p>
                      <a:r>
                        <a:rPr lang="zh-CN" altLang="en-US" sz="1800" dirty="0" smtClean="0">
                          <a:latin typeface="+mn-ea"/>
                          <a:ea typeface="+mn-ea"/>
                        </a:rPr>
                        <a:t>执行方式</a:t>
                      </a:r>
                      <a:endParaRPr lang="en-US" sz="1800" dirty="0">
                        <a:latin typeface="+mn-ea"/>
                        <a:ea typeface="+mn-ea"/>
                      </a:endParaRPr>
                    </a:p>
                  </a:txBody>
                  <a:tcPr anchor="ctr"/>
                </a:tc>
                <a:tc>
                  <a:txBody>
                    <a:bodyPr/>
                    <a:lstStyle/>
                    <a:p>
                      <a:r>
                        <a:rPr lang="zh-CN" altLang="en-US" sz="1800" dirty="0" smtClean="0">
                          <a:latin typeface="+mn-ea"/>
                          <a:ea typeface="+mn-ea"/>
                        </a:rPr>
                        <a:t>由</a:t>
                      </a:r>
                      <a:r>
                        <a:rPr lang="en-US" altLang="zh-CN" sz="1800" dirty="0" smtClean="0">
                          <a:latin typeface="+mn-ea"/>
                          <a:ea typeface="+mn-ea"/>
                        </a:rPr>
                        <a:t>Task Automation</a:t>
                      </a:r>
                      <a:r>
                        <a:rPr lang="zh-CN" altLang="en-US" sz="1800" dirty="0" smtClean="0">
                          <a:latin typeface="+mn-ea"/>
                          <a:ea typeface="+mn-ea"/>
                        </a:rPr>
                        <a:t>工作流引擎根据工作流定义统一调度，在应用集市数据库集群上执行</a:t>
                      </a:r>
                      <a:endParaRPr lang="en-US" sz="1800" dirty="0">
                        <a:latin typeface="+mn-ea"/>
                        <a:ea typeface="+mn-ea"/>
                      </a:endParaRPr>
                    </a:p>
                  </a:txBody>
                  <a:tcPr anchor="ctr"/>
                </a:tc>
              </a:tr>
              <a:tr h="407489">
                <a:tc>
                  <a:txBody>
                    <a:bodyPr/>
                    <a:lstStyle/>
                    <a:p>
                      <a:r>
                        <a:rPr lang="zh-CN" altLang="en-US" sz="1800" dirty="0" smtClean="0">
                          <a:latin typeface="+mn-ea"/>
                          <a:ea typeface="+mn-ea"/>
                        </a:rPr>
                        <a:t>检查对象</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应用集市数据区的数据</a:t>
                      </a:r>
                      <a:endParaRPr lang="en-US" sz="1800" dirty="0" smtClean="0">
                        <a:latin typeface="+mn-ea"/>
                        <a:ea typeface="+mn-ea"/>
                      </a:endParaRPr>
                    </a:p>
                  </a:txBody>
                  <a:tcPr anchor="ctr"/>
                </a:tc>
              </a:tr>
              <a:tr h="407489">
                <a:tc>
                  <a:txBody>
                    <a:bodyPr/>
                    <a:lstStyle/>
                    <a:p>
                      <a:r>
                        <a:rPr lang="zh-CN" altLang="en-US" sz="1800" dirty="0" smtClean="0">
                          <a:latin typeface="+mn-ea"/>
                          <a:ea typeface="+mn-ea"/>
                        </a:rPr>
                        <a:t>检查内容</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微软雅黑" pitchFamily="34" charset="-122"/>
                          <a:ea typeface="微软雅黑" pitchFamily="34" charset="-122"/>
                        </a:rPr>
                        <a:t>主键唯一型检查；外键参照完整型检查；关键字段取值完整性检查</a:t>
                      </a:r>
                      <a:endParaRPr lang="en-US" altLang="zh-CN" sz="1800" dirty="0" smtClean="0">
                        <a:latin typeface="+mn-ea"/>
                        <a:ea typeface="+mn-ea"/>
                      </a:endParaRPr>
                    </a:p>
                  </a:txBody>
                  <a:tcPr anchor="ctr"/>
                </a:tc>
              </a:tr>
              <a:tr h="407489">
                <a:tc>
                  <a:txBody>
                    <a:bodyPr/>
                    <a:lstStyle/>
                    <a:p>
                      <a:r>
                        <a:rPr lang="zh-CN" altLang="en-US" sz="1800" dirty="0" smtClean="0">
                          <a:latin typeface="+mn-ea"/>
                          <a:ea typeface="+mn-ea"/>
                        </a:rPr>
                        <a:t>实现技术</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SQL</a:t>
                      </a:r>
                      <a:endParaRPr lang="en-US" sz="1800" dirty="0" smtClean="0">
                        <a:latin typeface="+mn-ea"/>
                        <a:ea typeface="+mn-ea"/>
                      </a:endParaRPr>
                    </a:p>
                  </a:txBody>
                  <a:tcPr anchor="ctr"/>
                </a:tc>
              </a:tr>
              <a:tr h="407489">
                <a:tc>
                  <a:txBody>
                    <a:bodyPr/>
                    <a:lstStyle/>
                    <a:p>
                      <a:r>
                        <a:rPr lang="zh-CN" altLang="en-US" sz="1800" dirty="0" smtClean="0">
                          <a:latin typeface="+mn-ea"/>
                          <a:ea typeface="+mn-ea"/>
                        </a:rPr>
                        <a:t>成功阈值</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90%</a:t>
                      </a:r>
                      <a:r>
                        <a:rPr lang="zh-CN" altLang="en-US" sz="1800" dirty="0" smtClean="0">
                          <a:latin typeface="+mn-ea"/>
                          <a:ea typeface="+mn-ea"/>
                        </a:rPr>
                        <a:t>记录通过检查</a:t>
                      </a:r>
                      <a:endParaRPr lang="en-US" sz="1800" dirty="0" smtClean="0">
                        <a:latin typeface="+mn-ea"/>
                        <a:ea typeface="+mn-ea"/>
                      </a:endParaRPr>
                    </a:p>
                  </a:txBody>
                  <a:tcPr anchor="ctr"/>
                </a:tc>
              </a:tr>
              <a:tr h="407489">
                <a:tc>
                  <a:txBody>
                    <a:bodyPr/>
                    <a:lstStyle/>
                    <a:p>
                      <a:r>
                        <a:rPr lang="zh-CN" altLang="en-US" sz="1800" dirty="0" smtClean="0">
                          <a:latin typeface="+mn-ea"/>
                          <a:ea typeface="+mn-ea"/>
                        </a:rPr>
                        <a:t>异常处理</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未通过检查的记录存入指定错误明细表</a:t>
                      </a:r>
                      <a:endParaRPr lang="en-US" sz="1800" dirty="0" smtClean="0">
                        <a:latin typeface="+mn-ea"/>
                        <a:ea typeface="+mn-ea"/>
                      </a:endParaRPr>
                    </a:p>
                  </a:txBody>
                  <a:tcPr anchor="ctr"/>
                </a:tc>
              </a:tr>
              <a:tr h="407489">
                <a:tc>
                  <a:txBody>
                    <a:bodyPr/>
                    <a:lstStyle/>
                    <a:p>
                      <a:r>
                        <a:rPr lang="zh-CN" altLang="en-US" sz="1800" dirty="0" smtClean="0">
                          <a:latin typeface="+mn-ea"/>
                          <a:ea typeface="+mn-ea"/>
                        </a:rPr>
                        <a:t>依赖任务</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汇总数据区数据处理完成</a:t>
                      </a:r>
                      <a:endParaRPr lang="en-US" sz="1800" dirty="0" smtClean="0">
                        <a:latin typeface="+mn-ea"/>
                        <a:ea typeface="+mn-ea"/>
                      </a:endParaRPr>
                    </a:p>
                  </a:txBody>
                  <a:tcPr anchor="ctr"/>
                </a:tc>
              </a:tr>
              <a:tr h="407489">
                <a:tc>
                  <a:txBody>
                    <a:bodyPr/>
                    <a:lstStyle/>
                    <a:p>
                      <a:r>
                        <a:rPr lang="zh-CN" altLang="en-US" sz="1800" dirty="0" smtClean="0">
                          <a:latin typeface="+mn-ea"/>
                          <a:ea typeface="+mn-ea"/>
                        </a:rPr>
                        <a:t>触发任务</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N/A</a:t>
                      </a:r>
                      <a:endParaRPr lang="en-US" sz="1800" dirty="0" smtClean="0">
                        <a:latin typeface="+mn-ea"/>
                        <a:ea typeface="+mn-ea"/>
                      </a:endParaRPr>
                    </a:p>
                  </a:txBody>
                  <a:tcPr anchor="ctr"/>
                </a:tc>
              </a:tr>
            </a:tbl>
          </a:graphicData>
        </a:graphic>
      </p:graphicFrame>
    </p:spTree>
    <p:extLst>
      <p:ext uri="{BB962C8B-B14F-4D97-AF65-F5344CB8AC3E}">
        <p14:creationId xmlns="" xmlns:p14="http://schemas.microsoft.com/office/powerpoint/2010/main" val="261459966"/>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214700"/>
            <a:ext cx="8397834" cy="432199"/>
          </a:xfrm>
        </p:spPr>
        <p:txBody>
          <a:bodyPr/>
          <a:lstStyle/>
          <a:p>
            <a:pPr marL="355600" indent="-355600"/>
            <a:r>
              <a:rPr lang="zh-CN" altLang="en-US" dirty="0">
                <a:latin typeface="微软雅黑" pitchFamily="34" charset="-122"/>
              </a:rPr>
              <a:t>检查规则执行</a:t>
            </a:r>
            <a:r>
              <a:rPr lang="zh-CN" altLang="en-US" dirty="0" smtClean="0">
                <a:latin typeface="微软雅黑" pitchFamily="34" charset="-122"/>
              </a:rPr>
              <a:t>服务检查点</a:t>
            </a:r>
            <a:r>
              <a:rPr lang="en-US" altLang="zh-CN" dirty="0" smtClean="0">
                <a:latin typeface="微软雅黑" pitchFamily="34" charset="-122"/>
              </a:rPr>
              <a:t>4.2</a:t>
            </a:r>
            <a:endParaRPr lang="zh-CN" altLang="en-US" dirty="0"/>
          </a:p>
        </p:txBody>
      </p:sp>
      <p:graphicFrame>
        <p:nvGraphicFramePr>
          <p:cNvPr id="5" name="Table 8"/>
          <p:cNvGraphicFramePr>
            <a:graphicFrameLocks noGrp="1"/>
          </p:cNvGraphicFramePr>
          <p:nvPr>
            <p:extLst>
              <p:ext uri="{D42A27DB-BD31-4B8C-83A1-F6EECF244321}">
                <p14:modId xmlns="" xmlns:p14="http://schemas.microsoft.com/office/powerpoint/2010/main" val="2816612468"/>
              </p:ext>
            </p:extLst>
          </p:nvPr>
        </p:nvGraphicFramePr>
        <p:xfrm>
          <a:off x="416571" y="980728"/>
          <a:ext cx="10817387" cy="5242560"/>
        </p:xfrm>
        <a:graphic>
          <a:graphicData uri="http://schemas.openxmlformats.org/drawingml/2006/table">
            <a:tbl>
              <a:tblPr firstRow="1" bandRow="1">
                <a:tableStyleId>{21E4AEA4-8DFA-4A89-87EB-49C32662AFE0}</a:tableStyleId>
              </a:tblPr>
              <a:tblGrid>
                <a:gridCol w="1262030"/>
                <a:gridCol w="9555357"/>
              </a:tblGrid>
              <a:tr h="291615">
                <a:tc gridSpan="2">
                  <a:txBody>
                    <a:bodyPr/>
                    <a:lstStyle/>
                    <a:p>
                      <a:r>
                        <a:rPr lang="zh-CN" altLang="en-US" sz="2000" dirty="0" smtClean="0">
                          <a:latin typeface="+mn-ea"/>
                          <a:ea typeface="+mn-ea"/>
                        </a:rPr>
                        <a:t>应用集市区业务性检查任务内容说明</a:t>
                      </a:r>
                      <a:endParaRPr lang="en-US" altLang="zh-CN" sz="2000" dirty="0">
                        <a:latin typeface="+mn-ea"/>
                        <a:ea typeface="+mn-ea"/>
                      </a:endParaRPr>
                    </a:p>
                  </a:txBody>
                  <a:tcPr anchor="ctr"/>
                </a:tc>
                <a:tc hMerge="1">
                  <a:txBody>
                    <a:bodyPr/>
                    <a:lstStyle/>
                    <a:p>
                      <a:endParaRPr lang="en-US" sz="1800" dirty="0">
                        <a:latin typeface="微软雅黑" pitchFamily="34" charset="-122"/>
                        <a:ea typeface="微软雅黑" pitchFamily="34" charset="-122"/>
                      </a:endParaRPr>
                    </a:p>
                  </a:txBody>
                  <a:tcPr anchor="ctr">
                    <a:cell3D prstMaterial="dkEdge">
                      <a:bevel h="50800" prst="divot"/>
                      <a:lightRig rig="flood" dir="t"/>
                    </a:cell3D>
                  </a:tcPr>
                </a:tc>
              </a:tr>
              <a:tr h="269183">
                <a:tc>
                  <a:txBody>
                    <a:bodyPr/>
                    <a:lstStyle/>
                    <a:p>
                      <a:r>
                        <a:rPr lang="zh-CN" altLang="en-US" sz="1800" dirty="0" smtClean="0">
                          <a:latin typeface="+mn-ea"/>
                          <a:ea typeface="+mn-ea"/>
                        </a:rPr>
                        <a:t>任务类型</a:t>
                      </a:r>
                      <a:endParaRPr lang="en-US" sz="1800" dirty="0">
                        <a:latin typeface="+mn-ea"/>
                        <a:ea typeface="+mn-ea"/>
                      </a:endParaRPr>
                    </a:p>
                  </a:txBody>
                  <a:tcPr anchor="ctr"/>
                </a:tc>
                <a:tc>
                  <a:txBody>
                    <a:bodyPr/>
                    <a:lstStyle/>
                    <a:p>
                      <a:r>
                        <a:rPr lang="en-US" altLang="zh-CN" sz="1800" dirty="0" smtClean="0">
                          <a:latin typeface="+mn-ea"/>
                          <a:ea typeface="+mn-ea"/>
                        </a:rPr>
                        <a:t>ETL </a:t>
                      </a:r>
                      <a:r>
                        <a:rPr lang="zh-CN" altLang="en-US" sz="1800" dirty="0" smtClean="0">
                          <a:latin typeface="+mn-ea"/>
                          <a:ea typeface="+mn-ea"/>
                        </a:rPr>
                        <a:t>任务 </a:t>
                      </a:r>
                      <a:r>
                        <a:rPr lang="en-US" altLang="zh-CN" sz="1800" dirty="0" smtClean="0">
                          <a:latin typeface="+mn-ea"/>
                          <a:ea typeface="+mn-ea"/>
                        </a:rPr>
                        <a:t>—— </a:t>
                      </a:r>
                      <a:r>
                        <a:rPr lang="zh-CN" altLang="en-US" sz="1800" dirty="0" smtClean="0">
                          <a:latin typeface="+mn-ea"/>
                          <a:ea typeface="+mn-ea"/>
                        </a:rPr>
                        <a:t>业务型检查</a:t>
                      </a:r>
                      <a:endParaRPr lang="en-US" sz="1800" dirty="0">
                        <a:latin typeface="+mn-ea"/>
                        <a:ea typeface="+mn-ea"/>
                      </a:endParaRPr>
                    </a:p>
                  </a:txBody>
                  <a:tcPr anchor="ctr"/>
                </a:tc>
              </a:tr>
              <a:tr h="269183">
                <a:tc>
                  <a:txBody>
                    <a:bodyPr/>
                    <a:lstStyle/>
                    <a:p>
                      <a:r>
                        <a:rPr lang="en-US" sz="1800" dirty="0" smtClean="0">
                          <a:latin typeface="+mn-ea"/>
                          <a:ea typeface="+mn-ea"/>
                        </a:rPr>
                        <a:t>ETL</a:t>
                      </a:r>
                      <a:r>
                        <a:rPr lang="zh-CN" altLang="en-US" sz="1800" dirty="0" smtClean="0">
                          <a:latin typeface="+mn-ea"/>
                          <a:ea typeface="+mn-ea"/>
                        </a:rPr>
                        <a:t>阶段</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汇总数据区</a:t>
                      </a:r>
                      <a:r>
                        <a:rPr lang="en-US" altLang="zh-CN" sz="1800" dirty="0" smtClean="0">
                          <a:latin typeface="+mn-ea"/>
                          <a:ea typeface="+mn-ea"/>
                        </a:rPr>
                        <a:t>-&gt;</a:t>
                      </a:r>
                      <a:r>
                        <a:rPr lang="zh-CN" altLang="en-US" sz="1800" dirty="0" smtClean="0">
                          <a:latin typeface="+mn-ea"/>
                          <a:ea typeface="+mn-ea"/>
                        </a:rPr>
                        <a:t>应用集市数据区</a:t>
                      </a:r>
                      <a:endParaRPr lang="en-US" sz="1800" dirty="0" smtClean="0">
                        <a:latin typeface="+mn-ea"/>
                        <a:ea typeface="+mn-ea"/>
                      </a:endParaRPr>
                    </a:p>
                  </a:txBody>
                  <a:tcPr anchor="ctr"/>
                </a:tc>
              </a:tr>
              <a:tr h="269183">
                <a:tc>
                  <a:txBody>
                    <a:bodyPr/>
                    <a:lstStyle/>
                    <a:p>
                      <a:r>
                        <a:rPr lang="zh-CN" altLang="en-US" sz="1800" dirty="0" smtClean="0">
                          <a:latin typeface="+mn-ea"/>
                          <a:ea typeface="+mn-ea"/>
                        </a:rPr>
                        <a:t>执行频率</a:t>
                      </a:r>
                      <a:endParaRPr lang="en-US" sz="1800" dirty="0">
                        <a:latin typeface="+mn-ea"/>
                        <a:ea typeface="+mn-ea"/>
                      </a:endParaRPr>
                    </a:p>
                  </a:txBody>
                  <a:tcPr anchor="ctr"/>
                </a:tc>
                <a:tc>
                  <a:txBody>
                    <a:bodyPr/>
                    <a:lstStyle/>
                    <a:p>
                      <a:r>
                        <a:rPr lang="zh-CN" altLang="en-US" sz="1800" dirty="0" smtClean="0">
                          <a:latin typeface="+mn-ea"/>
                          <a:ea typeface="+mn-ea"/>
                        </a:rPr>
                        <a:t>每日</a:t>
                      </a:r>
                      <a:r>
                        <a:rPr lang="en-US" altLang="zh-CN" sz="1800" dirty="0" smtClean="0">
                          <a:latin typeface="+mn-ea"/>
                          <a:ea typeface="+mn-ea"/>
                        </a:rPr>
                        <a:t>/</a:t>
                      </a:r>
                      <a:r>
                        <a:rPr lang="zh-CN" altLang="en-US" sz="1800" dirty="0" smtClean="0">
                          <a:latin typeface="+mn-ea"/>
                          <a:ea typeface="+mn-ea"/>
                        </a:rPr>
                        <a:t>月</a:t>
                      </a:r>
                      <a:r>
                        <a:rPr lang="en-US" altLang="zh-CN" sz="1800" dirty="0" smtClean="0">
                          <a:latin typeface="+mn-ea"/>
                          <a:ea typeface="+mn-ea"/>
                        </a:rPr>
                        <a:t>/</a:t>
                      </a:r>
                      <a:r>
                        <a:rPr lang="zh-CN" altLang="en-US" sz="1800" dirty="0" smtClean="0">
                          <a:latin typeface="+mn-ea"/>
                          <a:ea typeface="+mn-ea"/>
                        </a:rPr>
                        <a:t>季执行</a:t>
                      </a:r>
                      <a:endParaRPr lang="en-US" sz="1800" dirty="0">
                        <a:latin typeface="+mn-ea"/>
                        <a:ea typeface="+mn-ea"/>
                      </a:endParaRPr>
                    </a:p>
                  </a:txBody>
                  <a:tcPr anchor="ctr"/>
                </a:tc>
              </a:tr>
              <a:tr h="269183">
                <a:tc>
                  <a:txBody>
                    <a:bodyPr/>
                    <a:lstStyle/>
                    <a:p>
                      <a:r>
                        <a:rPr lang="zh-CN" altLang="en-US" sz="1800" dirty="0" smtClean="0">
                          <a:latin typeface="+mn-ea"/>
                          <a:ea typeface="+mn-ea"/>
                        </a:rPr>
                        <a:t>执行方式</a:t>
                      </a:r>
                      <a:endParaRPr lang="en-US" sz="1800" dirty="0">
                        <a:latin typeface="+mn-ea"/>
                        <a:ea typeface="+mn-ea"/>
                      </a:endParaRPr>
                    </a:p>
                  </a:txBody>
                  <a:tcPr anchor="ctr"/>
                </a:tc>
                <a:tc>
                  <a:txBody>
                    <a:bodyPr/>
                    <a:lstStyle/>
                    <a:p>
                      <a:r>
                        <a:rPr lang="zh-CN" altLang="en-US" sz="1800" dirty="0" smtClean="0">
                          <a:latin typeface="+mn-ea"/>
                          <a:ea typeface="+mn-ea"/>
                        </a:rPr>
                        <a:t>由</a:t>
                      </a:r>
                      <a:r>
                        <a:rPr lang="en-US" altLang="zh-CN" sz="1800" dirty="0" smtClean="0">
                          <a:latin typeface="+mn-ea"/>
                          <a:ea typeface="+mn-ea"/>
                        </a:rPr>
                        <a:t>Task Automation</a:t>
                      </a:r>
                      <a:r>
                        <a:rPr lang="zh-CN" altLang="en-US" sz="1800" dirty="0" smtClean="0">
                          <a:latin typeface="+mn-ea"/>
                          <a:ea typeface="+mn-ea"/>
                        </a:rPr>
                        <a:t>工作流引擎根据工作流定义统一调度，在应用集市数据库集群上执行</a:t>
                      </a:r>
                      <a:endParaRPr lang="en-US" sz="1800" dirty="0">
                        <a:latin typeface="+mn-ea"/>
                        <a:ea typeface="+mn-ea"/>
                      </a:endParaRPr>
                    </a:p>
                  </a:txBody>
                  <a:tcPr anchor="ctr"/>
                </a:tc>
              </a:tr>
              <a:tr h="269183">
                <a:tc>
                  <a:txBody>
                    <a:bodyPr/>
                    <a:lstStyle/>
                    <a:p>
                      <a:r>
                        <a:rPr lang="zh-CN" altLang="en-US" sz="1800" dirty="0" smtClean="0">
                          <a:latin typeface="+mn-ea"/>
                          <a:ea typeface="+mn-ea"/>
                        </a:rPr>
                        <a:t>检查对象</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应用集市数据区的数据</a:t>
                      </a:r>
                      <a:endParaRPr lang="en-US" sz="1800" dirty="0" smtClean="0">
                        <a:latin typeface="+mn-ea"/>
                        <a:ea typeface="+mn-ea"/>
                      </a:endParaRPr>
                    </a:p>
                  </a:txBody>
                  <a:tcPr anchor="ctr"/>
                </a:tc>
              </a:tr>
              <a:tr h="1076734">
                <a:tc>
                  <a:txBody>
                    <a:bodyPr/>
                    <a:lstStyle/>
                    <a:p>
                      <a:r>
                        <a:rPr lang="zh-CN" altLang="en-US" sz="1800" dirty="0" smtClean="0">
                          <a:latin typeface="+mn-ea"/>
                          <a:ea typeface="+mn-ea"/>
                        </a:rPr>
                        <a:t>检查内容</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业务逻辑检查：通过对若干个指标值的运算，来检验各个指标间潜在的平衡或其他比较关系</a:t>
                      </a:r>
                      <a:endParaRPr lang="en-US" altLang="zh-CN" sz="1800" dirty="0" smtClean="0">
                        <a:latin typeface="+mn-ea"/>
                        <a:ea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数值检查：主要是通过对单个指标值的监控来发现数据的异常、突变等情况</a:t>
                      </a:r>
                      <a:endParaRPr lang="en-US" altLang="zh-CN" sz="1800" dirty="0" smtClean="0">
                        <a:latin typeface="+mn-ea"/>
                        <a:ea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波动检查：通过对单个指标值一段时间内的数值变化情况来检查数据的波动、变化情况</a:t>
                      </a:r>
                      <a:endParaRPr lang="en-US" altLang="zh-CN" sz="1800" dirty="0" smtClean="0">
                        <a:latin typeface="+mn-ea"/>
                        <a:ea typeface="+mn-ea"/>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一致性检查：通过对两个指标按某几个维度展开后的增减幅度来发现数据的波动、变化情况</a:t>
                      </a:r>
                      <a:endParaRPr lang="en-US" altLang="zh-CN" sz="1800" dirty="0" smtClean="0">
                        <a:latin typeface="+mn-ea"/>
                        <a:ea typeface="+mn-ea"/>
                      </a:endParaRPr>
                    </a:p>
                  </a:txBody>
                  <a:tcPr anchor="ctr"/>
                </a:tc>
              </a:tr>
              <a:tr h="269183">
                <a:tc>
                  <a:txBody>
                    <a:bodyPr/>
                    <a:lstStyle/>
                    <a:p>
                      <a:r>
                        <a:rPr lang="zh-CN" altLang="en-US" sz="1800" dirty="0" smtClean="0">
                          <a:latin typeface="+mn-ea"/>
                          <a:ea typeface="+mn-ea"/>
                        </a:rPr>
                        <a:t>实现技术</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SQL</a:t>
                      </a:r>
                      <a:endParaRPr lang="en-US" sz="1800" dirty="0" smtClean="0">
                        <a:latin typeface="+mn-ea"/>
                        <a:ea typeface="+mn-ea"/>
                      </a:endParaRPr>
                    </a:p>
                  </a:txBody>
                  <a:tcPr anchor="ctr"/>
                </a:tc>
              </a:tr>
              <a:tr h="269183">
                <a:tc>
                  <a:txBody>
                    <a:bodyPr/>
                    <a:lstStyle/>
                    <a:p>
                      <a:r>
                        <a:rPr lang="zh-CN" altLang="en-US" sz="1800" dirty="0" smtClean="0">
                          <a:latin typeface="+mn-ea"/>
                          <a:ea typeface="+mn-ea"/>
                        </a:rPr>
                        <a:t>成功阈值</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90%</a:t>
                      </a:r>
                      <a:r>
                        <a:rPr lang="zh-CN" altLang="en-US" sz="1800" dirty="0" smtClean="0">
                          <a:latin typeface="+mn-ea"/>
                          <a:ea typeface="+mn-ea"/>
                        </a:rPr>
                        <a:t>记录通过检查</a:t>
                      </a:r>
                      <a:endParaRPr lang="en-US" sz="1800" dirty="0" smtClean="0">
                        <a:latin typeface="+mn-ea"/>
                        <a:ea typeface="+mn-ea"/>
                      </a:endParaRPr>
                    </a:p>
                  </a:txBody>
                  <a:tcPr anchor="ctr"/>
                </a:tc>
              </a:tr>
              <a:tr h="269183">
                <a:tc>
                  <a:txBody>
                    <a:bodyPr/>
                    <a:lstStyle/>
                    <a:p>
                      <a:r>
                        <a:rPr lang="zh-CN" altLang="en-US" sz="1800" dirty="0" smtClean="0">
                          <a:latin typeface="+mn-ea"/>
                          <a:ea typeface="+mn-ea"/>
                        </a:rPr>
                        <a:t>异常处理</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未通过检查的记录存入指定错误明细表</a:t>
                      </a:r>
                      <a:endParaRPr lang="en-US" sz="1800" dirty="0" smtClean="0">
                        <a:latin typeface="+mn-ea"/>
                        <a:ea typeface="+mn-ea"/>
                      </a:endParaRPr>
                    </a:p>
                  </a:txBody>
                  <a:tcPr anchor="ctr"/>
                </a:tc>
              </a:tr>
              <a:tr h="269183">
                <a:tc>
                  <a:txBody>
                    <a:bodyPr/>
                    <a:lstStyle/>
                    <a:p>
                      <a:r>
                        <a:rPr lang="zh-CN" altLang="en-US" sz="1800" dirty="0" smtClean="0">
                          <a:latin typeface="+mn-ea"/>
                          <a:ea typeface="+mn-ea"/>
                        </a:rPr>
                        <a:t>依赖任务</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latin typeface="+mn-ea"/>
                          <a:ea typeface="+mn-ea"/>
                        </a:rPr>
                        <a:t>汇总数据区数据处理完成</a:t>
                      </a:r>
                      <a:endParaRPr lang="en-US" sz="1800" dirty="0" smtClean="0">
                        <a:latin typeface="+mn-ea"/>
                        <a:ea typeface="+mn-ea"/>
                      </a:endParaRPr>
                    </a:p>
                  </a:txBody>
                  <a:tcPr anchor="ctr"/>
                </a:tc>
              </a:tr>
              <a:tr h="269183">
                <a:tc>
                  <a:txBody>
                    <a:bodyPr/>
                    <a:lstStyle/>
                    <a:p>
                      <a:r>
                        <a:rPr lang="zh-CN" altLang="en-US" sz="1800" dirty="0" smtClean="0">
                          <a:latin typeface="+mn-ea"/>
                          <a:ea typeface="+mn-ea"/>
                        </a:rPr>
                        <a:t>触发任务</a:t>
                      </a:r>
                      <a:endParaRPr lang="en-US" sz="1800" dirty="0">
                        <a:latin typeface="+mn-ea"/>
                        <a:ea typeface="+mn-ea"/>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mn-ea"/>
                          <a:ea typeface="+mn-ea"/>
                        </a:rPr>
                        <a:t>N/A</a:t>
                      </a:r>
                      <a:endParaRPr lang="en-US" sz="1800" dirty="0" smtClean="0">
                        <a:latin typeface="+mn-ea"/>
                        <a:ea typeface="+mn-ea"/>
                      </a:endParaRPr>
                    </a:p>
                  </a:txBody>
                  <a:tcPr anchor="ctr"/>
                </a:tc>
              </a:tr>
            </a:tbl>
          </a:graphicData>
        </a:graphic>
      </p:graphicFrame>
    </p:spTree>
    <p:extLst>
      <p:ext uri="{BB962C8B-B14F-4D97-AF65-F5344CB8AC3E}">
        <p14:creationId xmlns="" xmlns:p14="http://schemas.microsoft.com/office/powerpoint/2010/main" val="3691376447"/>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214700"/>
            <a:ext cx="8397834" cy="432199"/>
          </a:xfrm>
        </p:spPr>
        <p:txBody>
          <a:bodyPr/>
          <a:lstStyle/>
          <a:p>
            <a:pPr marL="355600" indent="-355600"/>
            <a:r>
              <a:rPr lang="zh-CN" altLang="en-US" dirty="0">
                <a:latin typeface="微软雅黑" pitchFamily="34" charset="-122"/>
              </a:rPr>
              <a:t>数据质量管理分析报告生成服务</a:t>
            </a:r>
            <a:endParaRPr lang="zh-CN" altLang="en-US" dirty="0"/>
          </a:p>
        </p:txBody>
      </p:sp>
      <p:pic>
        <p:nvPicPr>
          <p:cNvPr id="5123" name="Picture 3"/>
          <p:cNvPicPr>
            <a:picLocks noChangeAspect="1" noChangeArrowheads="1"/>
          </p:cNvPicPr>
          <p:nvPr/>
        </p:nvPicPr>
        <p:blipFill>
          <a:blip r:embed="rId2" cstate="print">
            <a:extLst>
              <a:ext uri="{28A0092B-C50C-407E-A947-70E740481C1C}">
                <a14:useLocalDpi xmlns="" xmlns:a14="http://schemas.microsoft.com/office/drawing/2010/main" val="0"/>
              </a:ext>
            </a:extLst>
          </a:blip>
          <a:srcRect/>
          <a:stretch>
            <a:fillRect/>
          </a:stretch>
        </p:blipFill>
        <p:spPr bwMode="auto">
          <a:xfrm>
            <a:off x="5111153" y="901744"/>
            <a:ext cx="5978739" cy="5433968"/>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 name="TextBox 5"/>
          <p:cNvSpPr txBox="1"/>
          <p:nvPr/>
        </p:nvSpPr>
        <p:spPr>
          <a:xfrm>
            <a:off x="430608" y="930461"/>
            <a:ext cx="4608512" cy="5327099"/>
          </a:xfrm>
          <a:prstGeom prst="rect">
            <a:avLst/>
          </a:prstGeom>
          <a:noFill/>
        </p:spPr>
        <p:txBody>
          <a:bodyPr wrap="square" rtlCol="0">
            <a:spAutoFit/>
          </a:bodyPr>
          <a:lstStyle/>
          <a:p>
            <a:pPr marL="288000" lvl="1" indent="-288000" eaLnBrk="0" hangingPunct="0">
              <a:spcBef>
                <a:spcPts val="0"/>
              </a:spcBef>
              <a:buClr>
                <a:srgbClr val="EE8A04"/>
              </a:buClr>
              <a:buSzPct val="80000"/>
              <a:buFont typeface="Wingdings" pitchFamily="2" charset="2"/>
              <a:buChar char="l"/>
              <a:defRPr/>
            </a:pPr>
            <a:r>
              <a:rPr lang="zh-CN" altLang="en-US" sz="2000" b="1" dirty="0">
                <a:solidFill>
                  <a:schemeClr val="tx1">
                    <a:lumMod val="50000"/>
                    <a:lumOff val="50000"/>
                  </a:schemeClr>
                </a:solidFill>
                <a:latin typeface="+mn-ea"/>
                <a:ea typeface="+mn-ea"/>
              </a:rPr>
              <a:t>分析报告生成服务是部署在</a:t>
            </a:r>
            <a:r>
              <a:rPr lang="en-US" altLang="zh-CN" sz="2000" b="1" dirty="0">
                <a:solidFill>
                  <a:schemeClr val="tx1">
                    <a:lumMod val="50000"/>
                    <a:lumOff val="50000"/>
                  </a:schemeClr>
                </a:solidFill>
                <a:latin typeface="+mn-ea"/>
                <a:ea typeface="+mn-ea"/>
              </a:rPr>
              <a:t>ETL</a:t>
            </a:r>
            <a:r>
              <a:rPr lang="zh-CN" altLang="en-US" sz="2000" b="1" dirty="0">
                <a:solidFill>
                  <a:schemeClr val="tx1">
                    <a:lumMod val="50000"/>
                    <a:lumOff val="50000"/>
                  </a:schemeClr>
                </a:solidFill>
                <a:latin typeface="+mn-ea"/>
                <a:ea typeface="+mn-ea"/>
              </a:rPr>
              <a:t>服务器上的</a:t>
            </a:r>
            <a:r>
              <a:rPr lang="en-US" altLang="zh-CN" sz="2000" b="1" dirty="0">
                <a:solidFill>
                  <a:schemeClr val="tx1">
                    <a:lumMod val="50000"/>
                    <a:lumOff val="50000"/>
                  </a:schemeClr>
                </a:solidFill>
                <a:latin typeface="+mn-ea"/>
                <a:ea typeface="+mn-ea"/>
              </a:rPr>
              <a:t>ETL</a:t>
            </a:r>
            <a:r>
              <a:rPr lang="zh-CN" altLang="en-US" sz="2000" b="1" dirty="0">
                <a:solidFill>
                  <a:schemeClr val="tx1">
                    <a:lumMod val="50000"/>
                    <a:lumOff val="50000"/>
                  </a:schemeClr>
                </a:solidFill>
                <a:latin typeface="+mn-ea"/>
                <a:ea typeface="+mn-ea"/>
              </a:rPr>
              <a:t>任务，按照任务流程</a:t>
            </a:r>
            <a:r>
              <a:rPr lang="zh-CN" altLang="en-US" sz="2000" b="1" dirty="0" smtClean="0">
                <a:solidFill>
                  <a:schemeClr val="tx1">
                    <a:lumMod val="50000"/>
                    <a:lumOff val="50000"/>
                  </a:schemeClr>
                </a:solidFill>
                <a:latin typeface="+mn-ea"/>
                <a:ea typeface="+mn-ea"/>
              </a:rPr>
              <a:t>被</a:t>
            </a:r>
            <a:r>
              <a:rPr lang="en-US" altLang="zh-CN" sz="2000" b="1" dirty="0">
                <a:solidFill>
                  <a:schemeClr val="tx1">
                    <a:lumMod val="50000"/>
                    <a:lumOff val="50000"/>
                  </a:schemeClr>
                </a:solidFill>
                <a:latin typeface="+mn-ea"/>
                <a:ea typeface="+mn-ea"/>
              </a:rPr>
              <a:t>Task Automation</a:t>
            </a:r>
            <a:r>
              <a:rPr lang="zh-CN" altLang="en-US" sz="2000" b="1" dirty="0" smtClean="0">
                <a:solidFill>
                  <a:schemeClr val="tx1">
                    <a:lumMod val="50000"/>
                    <a:lumOff val="50000"/>
                  </a:schemeClr>
                </a:solidFill>
                <a:latin typeface="+mn-ea"/>
                <a:ea typeface="+mn-ea"/>
              </a:rPr>
              <a:t>统一</a:t>
            </a:r>
            <a:r>
              <a:rPr lang="zh-CN" altLang="en-US" sz="2000" b="1" dirty="0">
                <a:solidFill>
                  <a:schemeClr val="tx1">
                    <a:lumMod val="50000"/>
                    <a:lumOff val="50000"/>
                  </a:schemeClr>
                </a:solidFill>
                <a:latin typeface="+mn-ea"/>
                <a:ea typeface="+mn-ea"/>
              </a:rPr>
              <a:t>调度执行，生成以下三类报告：</a:t>
            </a:r>
            <a:endParaRPr lang="en-US" altLang="zh-CN" sz="2000" b="1" dirty="0">
              <a:solidFill>
                <a:schemeClr val="tx1">
                  <a:lumMod val="50000"/>
                  <a:lumOff val="50000"/>
                </a:schemeClr>
              </a:solidFill>
              <a:latin typeface="+mn-ea"/>
              <a:ea typeface="+mn-ea"/>
            </a:endParaRPr>
          </a:p>
          <a:p>
            <a:pPr marL="231775" indent="-177800">
              <a:lnSpc>
                <a:spcPts val="1060"/>
              </a:lnSpc>
            </a:pPr>
            <a:endParaRPr lang="en-US" altLang="zh-CN" sz="1800" dirty="0" smtClean="0">
              <a:latin typeface="微软雅黑" pitchFamily="34" charset="-122"/>
              <a:ea typeface="微软雅黑" pitchFamily="34" charset="-122"/>
            </a:endParaRPr>
          </a:p>
          <a:p>
            <a:pPr marL="630238" lvl="1" indent="-357188" eaLnBrk="0" hangingPunct="0">
              <a:spcBef>
                <a:spcPct val="20000"/>
              </a:spcBef>
              <a:spcAft>
                <a:spcPct val="5000"/>
              </a:spcAft>
              <a:buClr>
                <a:srgbClr val="EE8A04"/>
              </a:buClr>
              <a:buSzPct val="80000"/>
              <a:buFont typeface="Wingdings" pitchFamily="2" charset="2"/>
              <a:buChar char="v"/>
              <a:defRPr/>
            </a:pPr>
            <a:r>
              <a:rPr lang="zh-CN" altLang="en-US" sz="1800" b="1" dirty="0">
                <a:solidFill>
                  <a:schemeClr val="tx1">
                    <a:lumMod val="50000"/>
                    <a:lumOff val="50000"/>
                  </a:schemeClr>
                </a:solidFill>
                <a:latin typeface="+mj-ea"/>
                <a:ea typeface="+mj-ea"/>
              </a:rPr>
              <a:t>源系统数据交换质量日报</a:t>
            </a:r>
            <a:endParaRPr lang="en-US" altLang="zh-CN" sz="1800" b="1" dirty="0">
              <a:solidFill>
                <a:schemeClr val="tx1">
                  <a:lumMod val="50000"/>
                  <a:lumOff val="50000"/>
                </a:schemeClr>
              </a:solidFill>
              <a:latin typeface="+mj-ea"/>
              <a:ea typeface="+mj-ea"/>
            </a:endParaRPr>
          </a:p>
          <a:p>
            <a:pPr marL="682625" lvl="1"/>
            <a:r>
              <a:rPr lang="zh-CN" altLang="en-US" sz="1600" b="0" i="1" dirty="0" smtClean="0">
                <a:latin typeface="微软雅黑" pitchFamily="34" charset="-122"/>
                <a:ea typeface="微软雅黑" pitchFamily="34" charset="-122"/>
              </a:rPr>
              <a:t>该报告汇总了报告生成当天源系统的数据接口校验结果，包括针对每个接口单元的表及记录级校验错误的统计数据和指标日平均值</a:t>
            </a:r>
            <a:endParaRPr lang="en-US" altLang="zh-CN" sz="1600" b="0" i="1" dirty="0" smtClean="0">
              <a:latin typeface="微软雅黑" pitchFamily="34" charset="-122"/>
              <a:ea typeface="微软雅黑" pitchFamily="34" charset="-122"/>
            </a:endParaRPr>
          </a:p>
          <a:p>
            <a:pPr marL="682625" lvl="1"/>
            <a:endParaRPr lang="en-US" altLang="zh-CN" sz="1600" b="0" i="1" dirty="0" smtClean="0">
              <a:latin typeface="微软雅黑" pitchFamily="34" charset="-122"/>
              <a:ea typeface="微软雅黑" pitchFamily="34" charset="-122"/>
            </a:endParaRPr>
          </a:p>
          <a:p>
            <a:pPr marL="630238" lvl="1" indent="-357188" eaLnBrk="0" hangingPunct="0">
              <a:spcBef>
                <a:spcPct val="20000"/>
              </a:spcBef>
              <a:spcAft>
                <a:spcPct val="5000"/>
              </a:spcAft>
              <a:buClr>
                <a:srgbClr val="EE8A04"/>
              </a:buClr>
              <a:buSzPct val="80000"/>
              <a:buFont typeface="Wingdings" pitchFamily="2" charset="2"/>
              <a:buChar char="v"/>
              <a:defRPr/>
            </a:pPr>
            <a:r>
              <a:rPr lang="zh-CN" altLang="en-US" sz="1800" b="1" dirty="0">
                <a:solidFill>
                  <a:schemeClr val="tx1">
                    <a:lumMod val="50000"/>
                    <a:lumOff val="50000"/>
                  </a:schemeClr>
                </a:solidFill>
                <a:latin typeface="+mj-ea"/>
                <a:ea typeface="+mj-ea"/>
              </a:rPr>
              <a:t>数据质量汇总日报</a:t>
            </a:r>
            <a:endParaRPr lang="en-US" altLang="zh-CN" sz="1800" b="1" dirty="0">
              <a:solidFill>
                <a:schemeClr val="tx1">
                  <a:lumMod val="50000"/>
                  <a:lumOff val="50000"/>
                </a:schemeClr>
              </a:solidFill>
              <a:latin typeface="+mj-ea"/>
              <a:ea typeface="+mj-ea"/>
            </a:endParaRPr>
          </a:p>
          <a:p>
            <a:pPr marL="682625" lvl="1"/>
            <a:r>
              <a:rPr lang="zh-CN" altLang="en-US" sz="1600" b="0" i="1" dirty="0" smtClean="0">
                <a:latin typeface="微软雅黑" pitchFamily="34" charset="-122"/>
                <a:ea typeface="微软雅黑" pitchFamily="34" charset="-122"/>
              </a:rPr>
              <a:t>该报告依照每日各源系统数据交换评价指标的平均值及当天的贴源数据、汇总数据和数据集市质量检查结果汇总生成</a:t>
            </a:r>
            <a:endParaRPr lang="en-US" altLang="zh-CN" sz="1600" b="0" i="1" dirty="0" smtClean="0">
              <a:latin typeface="微软雅黑" pitchFamily="34" charset="-122"/>
              <a:ea typeface="微软雅黑" pitchFamily="34" charset="-122"/>
            </a:endParaRPr>
          </a:p>
          <a:p>
            <a:pPr marL="682625" lvl="1"/>
            <a:endParaRPr lang="en-US" altLang="zh-CN" sz="1600" b="0" i="1" dirty="0" smtClean="0">
              <a:latin typeface="微软雅黑" pitchFamily="34" charset="-122"/>
              <a:ea typeface="微软雅黑" pitchFamily="34" charset="-122"/>
            </a:endParaRPr>
          </a:p>
          <a:p>
            <a:pPr marL="630238" lvl="1" indent="-357188" eaLnBrk="0" hangingPunct="0">
              <a:spcBef>
                <a:spcPct val="20000"/>
              </a:spcBef>
              <a:spcAft>
                <a:spcPct val="5000"/>
              </a:spcAft>
              <a:buClr>
                <a:srgbClr val="EE8A04"/>
              </a:buClr>
              <a:buSzPct val="80000"/>
              <a:buFont typeface="Wingdings" pitchFamily="2" charset="2"/>
              <a:buChar char="v"/>
              <a:defRPr/>
            </a:pPr>
            <a:r>
              <a:rPr lang="zh-CN" altLang="en-US" sz="1800" b="1" dirty="0">
                <a:solidFill>
                  <a:schemeClr val="tx1">
                    <a:lumMod val="50000"/>
                    <a:lumOff val="50000"/>
                  </a:schemeClr>
                </a:solidFill>
                <a:latin typeface="+mj-ea"/>
                <a:ea typeface="+mj-ea"/>
              </a:rPr>
              <a:t>数据质量汇总月报</a:t>
            </a:r>
            <a:endParaRPr lang="en-US" altLang="zh-CN" sz="1800" b="1" dirty="0">
              <a:solidFill>
                <a:schemeClr val="tx1">
                  <a:lumMod val="50000"/>
                  <a:lumOff val="50000"/>
                </a:schemeClr>
              </a:solidFill>
              <a:latin typeface="+mj-ea"/>
              <a:ea typeface="+mj-ea"/>
            </a:endParaRPr>
          </a:p>
          <a:p>
            <a:pPr marL="682625" lvl="1"/>
            <a:r>
              <a:rPr lang="zh-CN" altLang="en-US" sz="1600" b="0" i="1" dirty="0" smtClean="0">
                <a:latin typeface="微软雅黑" pitchFamily="34" charset="-122"/>
                <a:ea typeface="微软雅黑" pitchFamily="34" charset="-122"/>
              </a:rPr>
              <a:t>该报告依照当月的日报结果，取各项指标的平均值和数据统计的汇总值生成</a:t>
            </a:r>
            <a:endParaRPr lang="en-US" altLang="zh-CN" sz="1600" b="0" i="1" dirty="0" smtClean="0">
              <a:latin typeface="微软雅黑" pitchFamily="34" charset="-122"/>
              <a:ea typeface="微软雅黑" pitchFamily="34" charset="-122"/>
            </a:endParaRPr>
          </a:p>
        </p:txBody>
      </p:sp>
    </p:spTree>
    <p:extLst>
      <p:ext uri="{BB962C8B-B14F-4D97-AF65-F5344CB8AC3E}">
        <p14:creationId xmlns="" xmlns:p14="http://schemas.microsoft.com/office/powerpoint/2010/main" val="180858215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214700"/>
            <a:ext cx="8397834" cy="432199"/>
          </a:xfrm>
        </p:spPr>
        <p:txBody>
          <a:bodyPr/>
          <a:lstStyle/>
          <a:p>
            <a:pPr marL="355600" indent="-355600"/>
            <a:r>
              <a:rPr lang="zh-CN" altLang="en-US" dirty="0">
                <a:latin typeface="微软雅黑" pitchFamily="34" charset="-122"/>
              </a:rPr>
              <a:t>数据质量管理分析</a:t>
            </a:r>
            <a:r>
              <a:rPr lang="zh-CN" altLang="en-US" dirty="0" smtClean="0">
                <a:latin typeface="微软雅黑" pitchFamily="34" charset="-122"/>
              </a:rPr>
              <a:t>报告指标定义</a:t>
            </a:r>
            <a:endParaRPr lang="zh-CN" altLang="en-US" dirty="0"/>
          </a:p>
        </p:txBody>
      </p:sp>
      <p:graphicFrame>
        <p:nvGraphicFramePr>
          <p:cNvPr id="5" name="Table 5"/>
          <p:cNvGraphicFramePr>
            <a:graphicFrameLocks noGrp="1"/>
          </p:cNvGraphicFramePr>
          <p:nvPr>
            <p:extLst>
              <p:ext uri="{D42A27DB-BD31-4B8C-83A1-F6EECF244321}">
                <p14:modId xmlns="" xmlns:p14="http://schemas.microsoft.com/office/powerpoint/2010/main" val="2790051531"/>
              </p:ext>
            </p:extLst>
          </p:nvPr>
        </p:nvGraphicFramePr>
        <p:xfrm>
          <a:off x="933239" y="1079097"/>
          <a:ext cx="9649869" cy="4663440"/>
        </p:xfrm>
        <a:graphic>
          <a:graphicData uri="http://schemas.openxmlformats.org/drawingml/2006/table">
            <a:tbl>
              <a:tblPr firstRow="1" bandRow="1">
                <a:tableStyleId>{21E4AEA4-8DFA-4A89-87EB-49C32662AFE0}</a:tableStyleId>
              </a:tblPr>
              <a:tblGrid>
                <a:gridCol w="1235718"/>
                <a:gridCol w="1235105"/>
                <a:gridCol w="4477255"/>
                <a:gridCol w="2701791"/>
              </a:tblGrid>
              <a:tr h="370840">
                <a:tc>
                  <a:txBody>
                    <a:bodyPr/>
                    <a:lstStyle/>
                    <a:p>
                      <a:pPr algn="ctr"/>
                      <a:r>
                        <a:rPr lang="zh-CN" altLang="en-US" sz="2000" dirty="0" smtClean="0"/>
                        <a:t>指标分类</a:t>
                      </a:r>
                      <a:endParaRPr lang="en-US" sz="2000" dirty="0">
                        <a:latin typeface="微软雅黑" pitchFamily="34" charset="-122"/>
                        <a:ea typeface="微软雅黑" pitchFamily="34" charset="-122"/>
                      </a:endParaRPr>
                    </a:p>
                  </a:txBody>
                  <a:tcPr/>
                </a:tc>
                <a:tc>
                  <a:txBody>
                    <a:bodyPr/>
                    <a:lstStyle/>
                    <a:p>
                      <a:pPr algn="ctr"/>
                      <a:r>
                        <a:rPr lang="zh-CN" altLang="en-US" sz="2000" dirty="0" smtClean="0"/>
                        <a:t>指标名称</a:t>
                      </a:r>
                      <a:endParaRPr lang="en-US" sz="2000" dirty="0">
                        <a:latin typeface="微软雅黑" pitchFamily="34" charset="-122"/>
                        <a:ea typeface="微软雅黑" pitchFamily="34" charset="-122"/>
                      </a:endParaRPr>
                    </a:p>
                  </a:txBody>
                  <a:tcPr/>
                </a:tc>
                <a:tc>
                  <a:txBody>
                    <a:bodyPr/>
                    <a:lstStyle/>
                    <a:p>
                      <a:pPr algn="ctr"/>
                      <a:r>
                        <a:rPr lang="zh-CN" altLang="en-US" sz="2000" dirty="0" smtClean="0"/>
                        <a:t>指标说明</a:t>
                      </a:r>
                      <a:endParaRPr lang="en-US" sz="2000" dirty="0">
                        <a:latin typeface="微软雅黑" pitchFamily="34" charset="-122"/>
                        <a:ea typeface="微软雅黑" pitchFamily="34" charset="-122"/>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2000" dirty="0" smtClean="0"/>
                        <a:t>对应报告</a:t>
                      </a:r>
                      <a:endParaRPr lang="en-US" sz="2000" dirty="0" smtClean="0">
                        <a:latin typeface="微软雅黑" pitchFamily="34" charset="-122"/>
                        <a:ea typeface="微软雅黑" pitchFamily="34" charset="-122"/>
                      </a:endParaRPr>
                    </a:p>
                  </a:txBody>
                  <a:tcPr/>
                </a:tc>
              </a:tr>
              <a:tr h="370840">
                <a:tc rowSpan="3">
                  <a:txBody>
                    <a:bodyPr/>
                    <a:lstStyle/>
                    <a:p>
                      <a:pPr algn="l"/>
                      <a:r>
                        <a:rPr lang="zh-CN" altLang="en-US" sz="1600" dirty="0" smtClean="0"/>
                        <a:t>接口单元级评价指标</a:t>
                      </a:r>
                      <a:endParaRPr lang="en-US" sz="16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接口传输及时率</a:t>
                      </a:r>
                      <a:endParaRPr lang="en-US" sz="16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指在最后截止时间前完成上传的接口单元数量与时限内要求上传的接口单元数的比率。</a:t>
                      </a:r>
                      <a:endParaRPr lang="en-US" sz="1600" dirty="0">
                        <a:latin typeface="微软雅黑" pitchFamily="34" charset="-122"/>
                        <a:ea typeface="微软雅黑" pitchFamily="34" charset="-122"/>
                      </a:endParaRPr>
                    </a:p>
                  </a:txBody>
                  <a:tcPr anchor="ctr"/>
                </a:tc>
                <a:tc>
                  <a:txBody>
                    <a:bodyPr/>
                    <a:lstStyle/>
                    <a:p>
                      <a:pPr marL="231775" indent="-231775" algn="l"/>
                      <a:r>
                        <a:rPr lang="en-US" altLang="zh-CN" sz="1600" dirty="0" smtClean="0"/>
                        <a:t>《</a:t>
                      </a:r>
                      <a:r>
                        <a:rPr lang="zh-CN" altLang="en-US" sz="1600" dirty="0" smtClean="0"/>
                        <a:t>源系统数据交换质量日报（</a:t>
                      </a:r>
                      <a:r>
                        <a:rPr lang="en-US" altLang="zh-CN" sz="1600" dirty="0" smtClean="0"/>
                        <a:t>XX</a:t>
                      </a:r>
                      <a:r>
                        <a:rPr lang="zh-CN" altLang="en-US" sz="1600" dirty="0" smtClean="0"/>
                        <a:t>系统）</a:t>
                      </a:r>
                      <a:r>
                        <a:rPr lang="en-US" altLang="zh-CN" sz="1600" dirty="0" smtClean="0"/>
                        <a:t>》</a:t>
                      </a:r>
                      <a:endParaRPr lang="zh-CN" altLang="en-US" sz="1600" dirty="0" smtClean="0">
                        <a:latin typeface="微软雅黑" pitchFamily="34" charset="-122"/>
                        <a:ea typeface="微软雅黑" pitchFamily="34" charset="-122"/>
                      </a:endParaRPr>
                    </a:p>
                  </a:txBody>
                  <a:tcPr anchor="ctr"/>
                </a:tc>
              </a:tr>
              <a:tr h="370840">
                <a:tc vMerge="1">
                  <a:txBody>
                    <a:bodyPr/>
                    <a:lstStyle/>
                    <a:p>
                      <a:endParaRPr lang="en-US" dirty="0">
                        <a:latin typeface="微软雅黑" pitchFamily="34" charset="-122"/>
                        <a:ea typeface="微软雅黑" pitchFamily="34" charset="-122"/>
                      </a:endParaRPr>
                    </a:p>
                  </a:txBody>
                  <a:tcPr>
                    <a:cell3D prstMaterial="dkEdge">
                      <a:bevel h="50800" prst="divot"/>
                      <a:lightRig rig="flood" dir="t"/>
                    </a:cell3D>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接口传输完整率</a:t>
                      </a:r>
                      <a:endParaRPr lang="en-US" sz="16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指在数据质量日报告生成之前，成功上传的接口单元数量与要求上传的接口单元数量的比率。</a:t>
                      </a:r>
                      <a:endParaRPr lang="en-US" sz="1600" dirty="0">
                        <a:latin typeface="微软雅黑" pitchFamily="34" charset="-122"/>
                        <a:ea typeface="微软雅黑" pitchFamily="34" charset="-122"/>
                      </a:endParaRPr>
                    </a:p>
                  </a:txBody>
                  <a:tcPr anchor="ctr"/>
                </a:tc>
                <a:tc>
                  <a:txBody>
                    <a:bodyPr/>
                    <a:lstStyle/>
                    <a:p>
                      <a:pPr marL="231775" indent="-231775" algn="l"/>
                      <a:r>
                        <a:rPr lang="en-US" altLang="zh-CN" sz="1600" dirty="0" smtClean="0"/>
                        <a:t>《</a:t>
                      </a:r>
                      <a:r>
                        <a:rPr lang="zh-CN" altLang="en-US" sz="1600" dirty="0" smtClean="0"/>
                        <a:t>源系统数据交换质量日报（</a:t>
                      </a:r>
                      <a:r>
                        <a:rPr lang="en-US" altLang="zh-CN" sz="1600" dirty="0" smtClean="0"/>
                        <a:t>XX</a:t>
                      </a:r>
                      <a:r>
                        <a:rPr lang="zh-CN" altLang="en-US" sz="1600" dirty="0" smtClean="0"/>
                        <a:t>系统）</a:t>
                      </a:r>
                      <a:r>
                        <a:rPr lang="en-US" altLang="zh-CN" sz="1600" dirty="0" smtClean="0"/>
                        <a:t>》</a:t>
                      </a:r>
                      <a:endParaRPr lang="zh-CN" altLang="en-US" sz="1600" dirty="0" smtClean="0">
                        <a:latin typeface="微软雅黑" pitchFamily="34" charset="-122"/>
                        <a:ea typeface="微软雅黑" pitchFamily="34" charset="-122"/>
                      </a:endParaRPr>
                    </a:p>
                  </a:txBody>
                  <a:tcPr anchor="ctr"/>
                </a:tc>
              </a:tr>
              <a:tr h="370840">
                <a:tc vMerge="1">
                  <a:txBody>
                    <a:bodyPr/>
                    <a:lstStyle/>
                    <a:p>
                      <a:endParaRPr lang="en-US" dirty="0">
                        <a:latin typeface="微软雅黑" pitchFamily="34" charset="-122"/>
                        <a:ea typeface="微软雅黑" pitchFamily="34" charset="-122"/>
                      </a:endParaRPr>
                    </a:p>
                  </a:txBody>
                  <a:tcPr>
                    <a:cell3D prstMaterial="dkEdge">
                      <a:bevel h="50800" prst="divot"/>
                      <a:lightRig rig="flood" dir="t"/>
                    </a:cell3D>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接口准确率</a:t>
                      </a:r>
                      <a:endParaRPr lang="en-US" sz="16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指与接口校验内容描述一致的接口单元数量与要求上传的接口单元数量的比率。</a:t>
                      </a:r>
                      <a:endParaRPr lang="en-US" sz="1600" dirty="0">
                        <a:latin typeface="微软雅黑" pitchFamily="34" charset="-122"/>
                        <a:ea typeface="微软雅黑" pitchFamily="34" charset="-122"/>
                      </a:endParaRPr>
                    </a:p>
                  </a:txBody>
                  <a:tcPr anchor="ctr"/>
                </a:tc>
                <a:tc>
                  <a:txBody>
                    <a:bodyPr/>
                    <a:lstStyle/>
                    <a:p>
                      <a:pPr marL="231775" indent="-231775" algn="l"/>
                      <a:r>
                        <a:rPr lang="en-US" altLang="zh-CN" sz="1600" dirty="0" smtClean="0"/>
                        <a:t>《</a:t>
                      </a:r>
                      <a:r>
                        <a:rPr lang="zh-CN" altLang="en-US" sz="1600" dirty="0" smtClean="0"/>
                        <a:t>源系统数据交换质量日报（</a:t>
                      </a:r>
                      <a:r>
                        <a:rPr lang="en-US" altLang="zh-CN" sz="1600" dirty="0" smtClean="0"/>
                        <a:t>XX</a:t>
                      </a:r>
                      <a:r>
                        <a:rPr lang="zh-CN" altLang="en-US" sz="1600" dirty="0" smtClean="0"/>
                        <a:t>系统）</a:t>
                      </a:r>
                      <a:r>
                        <a:rPr lang="en-US" altLang="zh-CN" sz="1600" dirty="0" smtClean="0"/>
                        <a:t>》</a:t>
                      </a:r>
                      <a:endParaRPr lang="zh-CN" altLang="en-US" sz="1600" dirty="0" smtClean="0">
                        <a:latin typeface="微软雅黑" pitchFamily="34" charset="-122"/>
                        <a:ea typeface="微软雅黑" pitchFamily="34" charset="-122"/>
                      </a:endParaRPr>
                    </a:p>
                  </a:txBody>
                  <a:tcPr anchor="ctr"/>
                </a:tc>
              </a:tr>
              <a:tr h="370840">
                <a:tc>
                  <a:txBody>
                    <a:bodyPr/>
                    <a:lstStyle/>
                    <a:p>
                      <a:pPr algn="l"/>
                      <a:r>
                        <a:rPr lang="zh-CN" altLang="en-US" sz="1600" dirty="0" smtClean="0"/>
                        <a:t>记录级评价指标</a:t>
                      </a:r>
                      <a:endParaRPr lang="en-US" sz="1600" dirty="0">
                        <a:latin typeface="微软雅黑" pitchFamily="34" charset="-122"/>
                        <a:ea typeface="微软雅黑" pitchFamily="34" charset="-122"/>
                      </a:endParaRPr>
                    </a:p>
                  </a:txBody>
                  <a:tcPr anchor="ctr"/>
                </a:tc>
                <a:tc>
                  <a:txBody>
                    <a:bodyPr/>
                    <a:lstStyle/>
                    <a:p>
                      <a:pPr algn="l"/>
                      <a:r>
                        <a:rPr lang="zh-CN" altLang="en-US" sz="1600" dirty="0" smtClean="0"/>
                        <a:t>记录正确率</a:t>
                      </a:r>
                      <a:endParaRPr lang="en-US" sz="16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正确的记录数与全部记录数的比值。每条记录只要违反任一条检查规则（例如：主键唯一、业务规则等），就被计入错误日志。每个接口单元的最大允许出错阈值由数据质量检查规则确定。计算公式如下：</a:t>
                      </a:r>
                      <a:endParaRPr lang="en-US" altLang="zh-CN" sz="1600" dirty="0" smtClean="0"/>
                    </a:p>
                    <a:p>
                      <a:pPr marL="0" marR="0" indent="231775" algn="l" defTabSz="914400" rtl="0" eaLnBrk="1" fontAlgn="auto" latinLnBrk="0" hangingPunct="1">
                        <a:lnSpc>
                          <a:spcPct val="100000"/>
                        </a:lnSpc>
                        <a:spcBef>
                          <a:spcPts val="0"/>
                        </a:spcBef>
                        <a:spcAft>
                          <a:spcPts val="0"/>
                        </a:spcAft>
                        <a:buClrTx/>
                        <a:buSzTx/>
                        <a:buFontTx/>
                        <a:buNone/>
                        <a:tabLst/>
                        <a:defRPr/>
                      </a:pPr>
                      <a:r>
                        <a:rPr lang="zh-CN" altLang="en-US" sz="1600" dirty="0" smtClean="0"/>
                        <a:t>当</a:t>
                      </a:r>
                      <a:r>
                        <a:rPr lang="en-US" altLang="zh-CN" sz="1600" dirty="0" err="1" smtClean="0"/>
                        <a:t>Ec</a:t>
                      </a:r>
                      <a:r>
                        <a:rPr lang="en-US" altLang="zh-CN" sz="1600" dirty="0" smtClean="0"/>
                        <a:t>&lt;</a:t>
                      </a:r>
                      <a:r>
                        <a:rPr lang="en-US" altLang="zh-CN" sz="1600" dirty="0" err="1" smtClean="0"/>
                        <a:t>Emax</a:t>
                      </a:r>
                      <a:r>
                        <a:rPr lang="zh-CN" altLang="en-US" sz="1600" dirty="0" smtClean="0"/>
                        <a:t>时：记录正确率</a:t>
                      </a:r>
                      <a:r>
                        <a:rPr lang="en-US" altLang="zh-CN" sz="1600" dirty="0" smtClean="0"/>
                        <a:t>= </a:t>
                      </a:r>
                    </a:p>
                    <a:p>
                      <a:pPr marL="0" marR="0" indent="231775" algn="l" defTabSz="914400" rtl="0" eaLnBrk="1" fontAlgn="auto" latinLnBrk="0" hangingPunct="1">
                        <a:lnSpc>
                          <a:spcPct val="100000"/>
                        </a:lnSpc>
                        <a:spcBef>
                          <a:spcPts val="0"/>
                        </a:spcBef>
                        <a:spcAft>
                          <a:spcPts val="0"/>
                        </a:spcAft>
                        <a:buClrTx/>
                        <a:buSzTx/>
                        <a:buFontTx/>
                        <a:buNone/>
                        <a:tabLst/>
                        <a:defRPr/>
                      </a:pPr>
                      <a:r>
                        <a:rPr lang="zh-CN" altLang="en-US" sz="1600" dirty="0" smtClean="0"/>
                        <a:t>当</a:t>
                      </a:r>
                      <a:r>
                        <a:rPr lang="en-US" altLang="zh-CN" sz="1600" dirty="0" err="1" smtClean="0"/>
                        <a:t>Ec</a:t>
                      </a:r>
                      <a:r>
                        <a:rPr lang="en-US" altLang="zh-CN" sz="1600" dirty="0" smtClean="0"/>
                        <a:t>&gt;=</a:t>
                      </a:r>
                      <a:r>
                        <a:rPr lang="en-US" altLang="zh-CN" sz="1600" dirty="0" err="1" smtClean="0"/>
                        <a:t>Emax</a:t>
                      </a:r>
                      <a:r>
                        <a:rPr lang="zh-CN" altLang="en-US" sz="1600" dirty="0" smtClean="0"/>
                        <a:t>时：记录正确率</a:t>
                      </a:r>
                      <a:r>
                        <a:rPr lang="en-US" altLang="zh-CN" sz="1600" dirty="0" smtClean="0"/>
                        <a:t>=0</a:t>
                      </a:r>
                    </a:p>
                    <a:p>
                      <a:pPr marL="0" indent="231775"/>
                      <a:r>
                        <a:rPr lang="zh-CN" altLang="en-US" sz="1600" kern="1200" dirty="0" smtClean="0"/>
                        <a:t>说明： </a:t>
                      </a:r>
                      <a:r>
                        <a:rPr lang="en-US" sz="1600" kern="1200" dirty="0" err="1" smtClean="0"/>
                        <a:t>E</a:t>
                      </a:r>
                      <a:r>
                        <a:rPr lang="en-US" sz="1600" kern="1200" baseline="-25000" dirty="0" err="1" smtClean="0"/>
                        <a:t>c</a:t>
                      </a:r>
                      <a:r>
                        <a:rPr lang="en-US" sz="1600" kern="1200" dirty="0" smtClean="0"/>
                        <a:t>—</a:t>
                      </a:r>
                      <a:r>
                        <a:rPr lang="zh-CN" altLang="en-US" sz="1600" kern="1200" dirty="0" smtClean="0"/>
                        <a:t>出错记录数</a:t>
                      </a:r>
                      <a:endParaRPr lang="en-US" sz="1600" kern="1200" dirty="0" smtClean="0"/>
                    </a:p>
                    <a:p>
                      <a:pPr marL="0" indent="914400"/>
                      <a:r>
                        <a:rPr lang="en-US" sz="1600" kern="1200" dirty="0" smtClean="0"/>
                        <a:t>E</a:t>
                      </a:r>
                      <a:r>
                        <a:rPr lang="en-US" sz="1600" kern="1200" baseline="-25000" dirty="0" smtClean="0"/>
                        <a:t>t</a:t>
                      </a:r>
                      <a:r>
                        <a:rPr lang="en-US" sz="1600" kern="1200" dirty="0" smtClean="0"/>
                        <a:t>—</a:t>
                      </a:r>
                      <a:r>
                        <a:rPr lang="zh-CN" altLang="en-US" sz="1600" kern="1200" dirty="0" smtClean="0"/>
                        <a:t>记录总数</a:t>
                      </a:r>
                      <a:endParaRPr lang="en-US" sz="1600" kern="1200" dirty="0" smtClean="0"/>
                    </a:p>
                    <a:p>
                      <a:pPr marL="0" indent="914400"/>
                      <a:r>
                        <a:rPr lang="en-US" sz="1600" kern="1200" dirty="0" err="1" smtClean="0"/>
                        <a:t>E</a:t>
                      </a:r>
                      <a:r>
                        <a:rPr lang="en-US" sz="1600" kern="1200" baseline="-25000" dirty="0" err="1" smtClean="0"/>
                        <a:t>max</a:t>
                      </a:r>
                      <a:r>
                        <a:rPr lang="en-US" sz="1600" kern="1200" dirty="0" smtClean="0"/>
                        <a:t>—</a:t>
                      </a:r>
                      <a:r>
                        <a:rPr lang="zh-CN" altLang="en-US" sz="1600" kern="1200" dirty="0" smtClean="0"/>
                        <a:t>最大允许出错阈值</a:t>
                      </a:r>
                      <a:endParaRPr lang="en-US" sz="1600" i="1" dirty="0">
                        <a:latin typeface="微软雅黑" pitchFamily="34" charset="-122"/>
                        <a:ea typeface="微软雅黑" pitchFamily="34" charset="-122"/>
                      </a:endParaRPr>
                    </a:p>
                  </a:txBody>
                  <a:tcPr anchor="ctr"/>
                </a:tc>
                <a:tc>
                  <a:txBody>
                    <a:bodyPr/>
                    <a:lstStyle/>
                    <a:p>
                      <a:pPr marL="231775" marR="0" indent="-231775" algn="l" defTabSz="914400" rtl="0" eaLnBrk="1" fontAlgn="auto" latinLnBrk="0" hangingPunct="1">
                        <a:lnSpc>
                          <a:spcPct val="100000"/>
                        </a:lnSpc>
                        <a:spcBef>
                          <a:spcPts val="0"/>
                        </a:spcBef>
                        <a:spcAft>
                          <a:spcPts val="0"/>
                        </a:spcAft>
                        <a:buClrTx/>
                        <a:buSzTx/>
                        <a:buFontTx/>
                        <a:buNone/>
                        <a:tabLst/>
                        <a:defRPr/>
                      </a:pPr>
                      <a:r>
                        <a:rPr lang="en-US" altLang="zh-CN" sz="1600" dirty="0" smtClean="0"/>
                        <a:t>《</a:t>
                      </a:r>
                      <a:r>
                        <a:rPr lang="zh-CN" altLang="en-US" sz="1600" dirty="0" smtClean="0"/>
                        <a:t>源系统数据交换质量日报（</a:t>
                      </a:r>
                      <a:r>
                        <a:rPr lang="en-US" altLang="zh-CN" sz="1600" dirty="0" smtClean="0"/>
                        <a:t>XX</a:t>
                      </a:r>
                      <a:r>
                        <a:rPr lang="zh-CN" altLang="en-US" sz="1600" dirty="0" smtClean="0"/>
                        <a:t>系统）</a:t>
                      </a:r>
                      <a:r>
                        <a:rPr lang="en-US" altLang="zh-CN" sz="1600" dirty="0" smtClean="0"/>
                        <a:t>》</a:t>
                      </a:r>
                      <a:endParaRPr lang="zh-CN" altLang="en-US" sz="1600" dirty="0" smtClean="0"/>
                    </a:p>
                    <a:p>
                      <a:pPr marL="0" marR="0" lvl="1"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a:t>
                      </a:r>
                      <a:r>
                        <a:rPr lang="zh-CN" altLang="en-US" sz="1600" dirty="0" smtClean="0"/>
                        <a:t>数据质量汇总日报</a:t>
                      </a:r>
                      <a:r>
                        <a:rPr lang="en-US" altLang="zh-CN" sz="1600" dirty="0" smtClean="0"/>
                        <a:t>》</a:t>
                      </a:r>
                    </a:p>
                    <a:p>
                      <a:pPr algn="l"/>
                      <a:r>
                        <a:rPr lang="en-US" altLang="zh-CN" sz="1600" dirty="0" smtClean="0"/>
                        <a:t>《</a:t>
                      </a:r>
                      <a:r>
                        <a:rPr lang="zh-CN" altLang="en-US" sz="1600" dirty="0" smtClean="0"/>
                        <a:t>数据质量汇总月报</a:t>
                      </a:r>
                      <a:r>
                        <a:rPr lang="en-US" altLang="zh-CN" sz="1600" dirty="0" smtClean="0"/>
                        <a:t>》</a:t>
                      </a:r>
                      <a:endParaRPr lang="en-US" sz="1600" dirty="0">
                        <a:latin typeface="微软雅黑" pitchFamily="34" charset="-122"/>
                        <a:ea typeface="微软雅黑" pitchFamily="34" charset="-122"/>
                      </a:endParaRPr>
                    </a:p>
                  </a:txBody>
                  <a:tcPr anchor="ctr"/>
                </a:tc>
              </a:tr>
            </a:tbl>
          </a:graphicData>
        </a:graphic>
      </p:graphicFrame>
      <p:pic>
        <p:nvPicPr>
          <p:cNvPr id="7" name="Picture 2"/>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479780" y="4390346"/>
            <a:ext cx="1005840" cy="418271"/>
          </a:xfrm>
          <a:prstGeom prst="rect">
            <a:avLst/>
          </a:prstGeom>
          <a:noFill/>
          <a:ln w="9525">
            <a:noFill/>
            <a:miter lim="800000"/>
            <a:headEnd/>
            <a:tailEnd/>
          </a:ln>
        </p:spPr>
      </p:pic>
    </p:spTree>
    <p:extLst>
      <p:ext uri="{BB962C8B-B14F-4D97-AF65-F5344CB8AC3E}">
        <p14:creationId xmlns="" xmlns:p14="http://schemas.microsoft.com/office/powerpoint/2010/main" val="2827044"/>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214700"/>
            <a:ext cx="8397834" cy="432199"/>
          </a:xfrm>
        </p:spPr>
        <p:txBody>
          <a:bodyPr/>
          <a:lstStyle/>
          <a:p>
            <a:pPr marL="355600" indent="-355600"/>
            <a:r>
              <a:rPr lang="zh-CN" altLang="en-US" dirty="0">
                <a:latin typeface="微软雅黑" pitchFamily="34" charset="-122"/>
              </a:rPr>
              <a:t>分析报告生成服务：源系统数据交换质量日报</a:t>
            </a:r>
            <a:endParaRPr lang="zh-CN" altLang="en-US" dirty="0"/>
          </a:p>
        </p:txBody>
      </p:sp>
      <p:graphicFrame>
        <p:nvGraphicFramePr>
          <p:cNvPr id="6" name="Table 5"/>
          <p:cNvGraphicFramePr>
            <a:graphicFrameLocks noGrp="1"/>
          </p:cNvGraphicFramePr>
          <p:nvPr>
            <p:extLst>
              <p:ext uri="{D42A27DB-BD31-4B8C-83A1-F6EECF244321}">
                <p14:modId xmlns="" xmlns:p14="http://schemas.microsoft.com/office/powerpoint/2010/main" val="2090776970"/>
              </p:ext>
            </p:extLst>
          </p:nvPr>
        </p:nvGraphicFramePr>
        <p:xfrm>
          <a:off x="1077305" y="1223163"/>
          <a:ext cx="9433323" cy="4754880"/>
        </p:xfrm>
        <a:graphic>
          <a:graphicData uri="http://schemas.openxmlformats.org/drawingml/2006/table">
            <a:tbl>
              <a:tblPr firstRow="1" bandRow="1">
                <a:tableStyleId>{21E4AEA4-8DFA-4A89-87EB-49C32662AFE0}</a:tableStyleId>
              </a:tblPr>
              <a:tblGrid>
                <a:gridCol w="1100557"/>
                <a:gridCol w="8332766"/>
              </a:tblGrid>
              <a:tr h="457200">
                <a:tc gridSpan="2">
                  <a:txBody>
                    <a:bodyPr/>
                    <a:lstStyle/>
                    <a:p>
                      <a:r>
                        <a:rPr lang="zh-CN" altLang="en-US" sz="2000" dirty="0" smtClean="0"/>
                        <a:t>明细报告生成任务内容说明</a:t>
                      </a:r>
                      <a:endParaRPr lang="en-US" sz="2000" dirty="0">
                        <a:latin typeface="微软雅黑" pitchFamily="34" charset="-122"/>
                        <a:ea typeface="微软雅黑" pitchFamily="34" charset="-122"/>
                      </a:endParaRPr>
                    </a:p>
                  </a:txBody>
                  <a:tcPr anchor="ctr"/>
                </a:tc>
                <a:tc hMerge="1">
                  <a:txBody>
                    <a:bodyPr/>
                    <a:lstStyle/>
                    <a:p>
                      <a:endParaRPr lang="en-US" sz="1800" dirty="0">
                        <a:latin typeface="微软雅黑" pitchFamily="34" charset="-122"/>
                        <a:ea typeface="微软雅黑" pitchFamily="34" charset="-122"/>
                      </a:endParaRPr>
                    </a:p>
                  </a:txBody>
                  <a:tcPr anchor="ctr">
                    <a:cell3D prstMaterial="dkEdge">
                      <a:bevel h="50800" prst="divot"/>
                      <a:lightRig rig="flood" dir="t"/>
                    </a:cell3D>
                  </a:tcPr>
                </a:tc>
              </a:tr>
              <a:tr h="457200">
                <a:tc>
                  <a:txBody>
                    <a:bodyPr/>
                    <a:lstStyle/>
                    <a:p>
                      <a:r>
                        <a:rPr lang="zh-CN" altLang="en-US" sz="1800" dirty="0" smtClean="0"/>
                        <a:t>任务类型</a:t>
                      </a:r>
                      <a:endParaRPr lang="en-US" sz="1800" dirty="0">
                        <a:latin typeface="微软雅黑" pitchFamily="34" charset="-122"/>
                        <a:ea typeface="微软雅黑" pitchFamily="34" charset="-122"/>
                      </a:endParaRPr>
                    </a:p>
                  </a:txBody>
                  <a:tcPr anchor="ctr"/>
                </a:tc>
                <a:tc>
                  <a:txBody>
                    <a:bodyPr/>
                    <a:lstStyle/>
                    <a:p>
                      <a:r>
                        <a:rPr lang="en-US" altLang="zh-CN" sz="1800" dirty="0" smtClean="0"/>
                        <a:t>ETL </a:t>
                      </a:r>
                      <a:r>
                        <a:rPr lang="zh-CN" altLang="en-US" sz="1800" dirty="0" smtClean="0"/>
                        <a:t>任务 </a:t>
                      </a:r>
                      <a:r>
                        <a:rPr lang="en-US" altLang="zh-CN" sz="1800" dirty="0" smtClean="0"/>
                        <a:t>—— </a:t>
                      </a:r>
                      <a:r>
                        <a:rPr lang="zh-CN" altLang="en-US" sz="1800" dirty="0" smtClean="0"/>
                        <a:t>明细日报生成</a:t>
                      </a:r>
                      <a:endParaRPr lang="en-US" sz="1800" dirty="0">
                        <a:latin typeface="微软雅黑" pitchFamily="34" charset="-122"/>
                        <a:ea typeface="微软雅黑" pitchFamily="34" charset="-122"/>
                      </a:endParaRPr>
                    </a:p>
                  </a:txBody>
                  <a:tcPr anchor="ctr"/>
                </a:tc>
              </a:tr>
              <a:tr h="457200">
                <a:tc>
                  <a:txBody>
                    <a:bodyPr/>
                    <a:lstStyle/>
                    <a:p>
                      <a:r>
                        <a:rPr lang="en-US" sz="1800" dirty="0" smtClean="0"/>
                        <a:t>ETL</a:t>
                      </a:r>
                      <a:r>
                        <a:rPr lang="zh-CN" altLang="en-US" sz="1800" dirty="0" smtClean="0"/>
                        <a:t>阶段</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分析报告生成阶段</a:t>
                      </a:r>
                      <a:endParaRPr lang="en-US" sz="1800" dirty="0" smtClean="0">
                        <a:latin typeface="微软雅黑" pitchFamily="34" charset="-122"/>
                        <a:ea typeface="微软雅黑" pitchFamily="34" charset="-122"/>
                      </a:endParaRPr>
                    </a:p>
                  </a:txBody>
                  <a:tcPr anchor="ctr"/>
                </a:tc>
              </a:tr>
              <a:tr h="457200">
                <a:tc>
                  <a:txBody>
                    <a:bodyPr/>
                    <a:lstStyle/>
                    <a:p>
                      <a:r>
                        <a:rPr lang="zh-CN" altLang="en-US" sz="1800" dirty="0" smtClean="0"/>
                        <a:t>执行频率</a:t>
                      </a:r>
                      <a:endParaRPr lang="en-US" sz="1800" dirty="0">
                        <a:latin typeface="微软雅黑" pitchFamily="34" charset="-122"/>
                        <a:ea typeface="微软雅黑" pitchFamily="34" charset="-122"/>
                      </a:endParaRPr>
                    </a:p>
                  </a:txBody>
                  <a:tcPr anchor="ctr"/>
                </a:tc>
                <a:tc>
                  <a:txBody>
                    <a:bodyPr/>
                    <a:lstStyle/>
                    <a:p>
                      <a:r>
                        <a:rPr lang="zh-CN" altLang="en-US" sz="1800" dirty="0" smtClean="0"/>
                        <a:t>每日</a:t>
                      </a:r>
                      <a:endParaRPr lang="en-US" sz="1800" dirty="0">
                        <a:latin typeface="微软雅黑" pitchFamily="34" charset="-122"/>
                        <a:ea typeface="微软雅黑" pitchFamily="34" charset="-122"/>
                      </a:endParaRPr>
                    </a:p>
                  </a:txBody>
                  <a:tcPr anchor="ctr"/>
                </a:tc>
              </a:tr>
              <a:tr h="457200">
                <a:tc>
                  <a:txBody>
                    <a:bodyPr/>
                    <a:lstStyle/>
                    <a:p>
                      <a:r>
                        <a:rPr lang="zh-CN" altLang="en-US" sz="1800" dirty="0" smtClean="0"/>
                        <a:t>执行方式</a:t>
                      </a:r>
                      <a:endParaRPr lang="en-US" sz="1800" dirty="0">
                        <a:latin typeface="微软雅黑" pitchFamily="34" charset="-122"/>
                        <a:ea typeface="微软雅黑" pitchFamily="34" charset="-122"/>
                      </a:endParaRPr>
                    </a:p>
                  </a:txBody>
                  <a:tcPr anchor="ctr"/>
                </a:tc>
                <a:tc>
                  <a:txBody>
                    <a:bodyPr/>
                    <a:lstStyle/>
                    <a:p>
                      <a:r>
                        <a:rPr lang="zh-CN" altLang="en-US" sz="1800" dirty="0" smtClean="0"/>
                        <a:t>由</a:t>
                      </a:r>
                      <a:r>
                        <a:rPr lang="en-US" altLang="zh-CN" sz="1800" dirty="0" smtClean="0">
                          <a:latin typeface="+mn-ea"/>
                          <a:ea typeface="+mn-ea"/>
                        </a:rPr>
                        <a:t>Task Automation</a:t>
                      </a:r>
                      <a:r>
                        <a:rPr lang="zh-CN" altLang="en-US" sz="1800" dirty="0" smtClean="0"/>
                        <a:t>工作流引擎根据工作流定义统一调度，在数据质量管理元数据库上执行</a:t>
                      </a:r>
                      <a:endParaRPr lang="en-US" sz="1800" dirty="0">
                        <a:latin typeface="微软雅黑" pitchFamily="34" charset="-122"/>
                        <a:ea typeface="微软雅黑" pitchFamily="34" charset="-122"/>
                      </a:endParaRPr>
                    </a:p>
                  </a:txBody>
                  <a:tcPr anchor="ctr"/>
                </a:tc>
              </a:tr>
              <a:tr h="457200">
                <a:tc>
                  <a:txBody>
                    <a:bodyPr/>
                    <a:lstStyle/>
                    <a:p>
                      <a:r>
                        <a:rPr lang="zh-CN" altLang="en-US" sz="1800" dirty="0" smtClean="0"/>
                        <a:t>评价对象</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数据质量检查点</a:t>
                      </a:r>
                      <a:r>
                        <a:rPr lang="en-US" altLang="zh-CN" sz="1800" dirty="0" smtClean="0"/>
                        <a:t>1</a:t>
                      </a:r>
                      <a:r>
                        <a:rPr lang="zh-CN" altLang="en-US" sz="1800" dirty="0" smtClean="0"/>
                        <a:t>、</a:t>
                      </a:r>
                      <a:r>
                        <a:rPr lang="en-US" altLang="zh-CN" sz="1800" dirty="0" smtClean="0"/>
                        <a:t>2</a:t>
                      </a:r>
                      <a:r>
                        <a:rPr lang="zh-CN" altLang="en-US" sz="1800" dirty="0" smtClean="0"/>
                        <a:t>对应的检查任务执行结果</a:t>
                      </a:r>
                      <a:endParaRPr lang="en-US" sz="1800" dirty="0" smtClean="0">
                        <a:latin typeface="微软雅黑" pitchFamily="34" charset="-122"/>
                        <a:ea typeface="微软雅黑" pitchFamily="34" charset="-122"/>
                      </a:endParaRPr>
                    </a:p>
                  </a:txBody>
                  <a:tcPr anchor="ctr"/>
                </a:tc>
              </a:tr>
              <a:tr h="457200">
                <a:tc>
                  <a:txBody>
                    <a:bodyPr/>
                    <a:lstStyle/>
                    <a:p>
                      <a:r>
                        <a:rPr lang="zh-CN" altLang="en-US" sz="1800" dirty="0" smtClean="0">
                          <a:latin typeface="微软雅黑" pitchFamily="34" charset="-122"/>
                          <a:ea typeface="微软雅黑" pitchFamily="34" charset="-122"/>
                        </a:rPr>
                        <a:t>评价指标</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接口传输及时率、接口传输完整率、接口准确率</a:t>
                      </a:r>
                      <a:endParaRPr lang="en-US" altLang="zh-CN" sz="1800" dirty="0" smtClean="0">
                        <a:latin typeface="微软雅黑" pitchFamily="34" charset="-122"/>
                        <a:ea typeface="微软雅黑" pitchFamily="34" charset="-122"/>
                      </a:endParaRPr>
                    </a:p>
                  </a:txBody>
                  <a:tcPr anchor="ctr"/>
                </a:tc>
              </a:tr>
              <a:tr h="457200">
                <a:tc>
                  <a:txBody>
                    <a:bodyPr/>
                    <a:lstStyle/>
                    <a:p>
                      <a:r>
                        <a:rPr lang="zh-CN" altLang="en-US" sz="1800" dirty="0" smtClean="0"/>
                        <a:t>实现技术</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微软雅黑" pitchFamily="34" charset="-122"/>
                          <a:ea typeface="微软雅黑" pitchFamily="34" charset="-122"/>
                        </a:rPr>
                        <a:t>MySQL SQL</a:t>
                      </a:r>
                      <a:r>
                        <a:rPr lang="zh-CN" altLang="en-US" sz="1800" dirty="0" smtClean="0">
                          <a:latin typeface="微软雅黑" pitchFamily="34" charset="-122"/>
                          <a:ea typeface="微软雅黑" pitchFamily="34" charset="-122"/>
                        </a:rPr>
                        <a:t>命令</a:t>
                      </a:r>
                      <a:endParaRPr lang="en-US" sz="1800" dirty="0" smtClean="0">
                        <a:latin typeface="微软雅黑" pitchFamily="34" charset="-122"/>
                        <a:ea typeface="微软雅黑" pitchFamily="34" charset="-122"/>
                      </a:endParaRPr>
                    </a:p>
                  </a:txBody>
                  <a:tcPr anchor="ctr"/>
                </a:tc>
              </a:tr>
              <a:tr h="457200">
                <a:tc>
                  <a:txBody>
                    <a:bodyPr/>
                    <a:lstStyle/>
                    <a:p>
                      <a:r>
                        <a:rPr lang="zh-CN" altLang="en-US" sz="1800" dirty="0" smtClean="0"/>
                        <a:t>依赖任务</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ETL</a:t>
                      </a:r>
                      <a:r>
                        <a:rPr lang="zh-CN" altLang="en-US" sz="1800" dirty="0" smtClean="0"/>
                        <a:t>处理完成</a:t>
                      </a:r>
                      <a:endParaRPr lang="en-US" sz="1800" dirty="0" smtClean="0">
                        <a:latin typeface="微软雅黑" pitchFamily="34" charset="-122"/>
                        <a:ea typeface="微软雅黑" pitchFamily="34" charset="-122"/>
                      </a:endParaRPr>
                    </a:p>
                  </a:txBody>
                  <a:tcPr anchor="ctr"/>
                </a:tc>
              </a:tr>
              <a:tr h="457200">
                <a:tc>
                  <a:txBody>
                    <a:bodyPr/>
                    <a:lstStyle/>
                    <a:p>
                      <a:r>
                        <a:rPr lang="zh-CN" altLang="en-US" sz="1800" dirty="0" smtClean="0"/>
                        <a:t>触发任务</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数据质量汇总日报生成任务</a:t>
                      </a:r>
                      <a:endParaRPr lang="en-US" sz="1800" dirty="0" smtClean="0">
                        <a:latin typeface="微软雅黑" pitchFamily="34" charset="-122"/>
                        <a:ea typeface="微软雅黑" pitchFamily="34" charset="-122"/>
                      </a:endParaRPr>
                    </a:p>
                  </a:txBody>
                  <a:tcPr anchor="ctr"/>
                </a:tc>
              </a:tr>
            </a:tbl>
          </a:graphicData>
        </a:graphic>
      </p:graphicFrame>
    </p:spTree>
    <p:extLst>
      <p:ext uri="{BB962C8B-B14F-4D97-AF65-F5344CB8AC3E}">
        <p14:creationId xmlns="" xmlns:p14="http://schemas.microsoft.com/office/powerpoint/2010/main" val="242263024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214700"/>
            <a:ext cx="8397834" cy="432199"/>
          </a:xfrm>
        </p:spPr>
        <p:txBody>
          <a:bodyPr/>
          <a:lstStyle/>
          <a:p>
            <a:pPr marL="355600" indent="-355600"/>
            <a:r>
              <a:rPr lang="zh-CN" altLang="en-US" dirty="0">
                <a:latin typeface="微软雅黑" pitchFamily="34" charset="-122"/>
              </a:rPr>
              <a:t>分析报告生成服务：数据质量汇总日报</a:t>
            </a:r>
            <a:endParaRPr lang="zh-CN" altLang="en-US" dirty="0"/>
          </a:p>
        </p:txBody>
      </p:sp>
      <p:graphicFrame>
        <p:nvGraphicFramePr>
          <p:cNvPr id="4" name="Table 5"/>
          <p:cNvGraphicFramePr>
            <a:graphicFrameLocks noGrp="1"/>
          </p:cNvGraphicFramePr>
          <p:nvPr>
            <p:extLst>
              <p:ext uri="{D42A27DB-BD31-4B8C-83A1-F6EECF244321}">
                <p14:modId xmlns="" xmlns:p14="http://schemas.microsoft.com/office/powerpoint/2010/main" val="669679031"/>
              </p:ext>
            </p:extLst>
          </p:nvPr>
        </p:nvGraphicFramePr>
        <p:xfrm>
          <a:off x="776610" y="1268760"/>
          <a:ext cx="10169216" cy="4754880"/>
        </p:xfrm>
        <a:graphic>
          <a:graphicData uri="http://schemas.openxmlformats.org/drawingml/2006/table">
            <a:tbl>
              <a:tblPr firstRow="1" bandRow="1">
                <a:tableStyleId>{21E4AEA4-8DFA-4A89-87EB-49C32662AFE0}</a:tableStyleId>
              </a:tblPr>
              <a:tblGrid>
                <a:gridCol w="1186411"/>
                <a:gridCol w="8982805"/>
              </a:tblGrid>
              <a:tr h="457200">
                <a:tc gridSpan="2">
                  <a:txBody>
                    <a:bodyPr/>
                    <a:lstStyle/>
                    <a:p>
                      <a:r>
                        <a:rPr lang="zh-CN" altLang="en-US" sz="2000" dirty="0" smtClean="0"/>
                        <a:t>数据质量汇总日报生成任务内容说明</a:t>
                      </a:r>
                      <a:endParaRPr lang="en-US" sz="2000" dirty="0">
                        <a:latin typeface="微软雅黑" pitchFamily="34" charset="-122"/>
                        <a:ea typeface="微软雅黑" pitchFamily="34" charset="-122"/>
                      </a:endParaRPr>
                    </a:p>
                  </a:txBody>
                  <a:tcPr anchor="ctr"/>
                </a:tc>
                <a:tc hMerge="1">
                  <a:txBody>
                    <a:bodyPr/>
                    <a:lstStyle/>
                    <a:p>
                      <a:endParaRPr lang="en-US" sz="1800" dirty="0">
                        <a:latin typeface="微软雅黑" pitchFamily="34" charset="-122"/>
                        <a:ea typeface="微软雅黑" pitchFamily="34" charset="-122"/>
                      </a:endParaRPr>
                    </a:p>
                  </a:txBody>
                  <a:tcPr anchor="ctr">
                    <a:cell3D prstMaterial="dkEdge">
                      <a:bevel h="50800" prst="divot"/>
                      <a:lightRig rig="flood" dir="t"/>
                    </a:cell3D>
                  </a:tcPr>
                </a:tc>
              </a:tr>
              <a:tr h="457200">
                <a:tc>
                  <a:txBody>
                    <a:bodyPr/>
                    <a:lstStyle/>
                    <a:p>
                      <a:r>
                        <a:rPr lang="zh-CN" altLang="en-US" sz="1800" dirty="0" smtClean="0"/>
                        <a:t>任务类型</a:t>
                      </a:r>
                      <a:endParaRPr lang="en-US" sz="1800" dirty="0">
                        <a:latin typeface="微软雅黑" pitchFamily="34" charset="-122"/>
                        <a:ea typeface="微软雅黑" pitchFamily="34" charset="-122"/>
                      </a:endParaRPr>
                    </a:p>
                  </a:txBody>
                  <a:tcPr anchor="ctr"/>
                </a:tc>
                <a:tc>
                  <a:txBody>
                    <a:bodyPr/>
                    <a:lstStyle/>
                    <a:p>
                      <a:r>
                        <a:rPr lang="en-US" altLang="zh-CN" sz="1800" dirty="0" smtClean="0"/>
                        <a:t>ETL </a:t>
                      </a:r>
                      <a:r>
                        <a:rPr lang="zh-CN" altLang="en-US" sz="1800" dirty="0" smtClean="0"/>
                        <a:t>任务 </a:t>
                      </a:r>
                      <a:r>
                        <a:rPr lang="en-US" altLang="zh-CN" sz="1800" dirty="0" smtClean="0"/>
                        <a:t>—— </a:t>
                      </a:r>
                      <a:r>
                        <a:rPr lang="zh-CN" altLang="en-US" sz="1800" dirty="0" smtClean="0"/>
                        <a:t>汇总日报生成</a:t>
                      </a:r>
                      <a:endParaRPr lang="en-US" sz="1800" dirty="0">
                        <a:latin typeface="微软雅黑" pitchFamily="34" charset="-122"/>
                        <a:ea typeface="微软雅黑" pitchFamily="34" charset="-122"/>
                      </a:endParaRPr>
                    </a:p>
                  </a:txBody>
                  <a:tcPr anchor="ctr"/>
                </a:tc>
              </a:tr>
              <a:tr h="457200">
                <a:tc>
                  <a:txBody>
                    <a:bodyPr/>
                    <a:lstStyle/>
                    <a:p>
                      <a:r>
                        <a:rPr lang="en-US" sz="1800" dirty="0" smtClean="0"/>
                        <a:t>ETL</a:t>
                      </a:r>
                      <a:r>
                        <a:rPr lang="zh-CN" altLang="en-US" sz="1800" dirty="0" smtClean="0"/>
                        <a:t>阶段</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分析报告生成阶段</a:t>
                      </a:r>
                      <a:endParaRPr lang="en-US" sz="1800" dirty="0" smtClean="0">
                        <a:latin typeface="微软雅黑" pitchFamily="34" charset="-122"/>
                        <a:ea typeface="微软雅黑" pitchFamily="34" charset="-122"/>
                      </a:endParaRPr>
                    </a:p>
                  </a:txBody>
                  <a:tcPr anchor="ctr"/>
                </a:tc>
              </a:tr>
              <a:tr h="457200">
                <a:tc>
                  <a:txBody>
                    <a:bodyPr/>
                    <a:lstStyle/>
                    <a:p>
                      <a:r>
                        <a:rPr lang="zh-CN" altLang="en-US" sz="1800" dirty="0" smtClean="0"/>
                        <a:t>执行频率</a:t>
                      </a:r>
                      <a:endParaRPr lang="en-US" sz="1800" dirty="0">
                        <a:latin typeface="微软雅黑" pitchFamily="34" charset="-122"/>
                        <a:ea typeface="微软雅黑" pitchFamily="34" charset="-122"/>
                      </a:endParaRPr>
                    </a:p>
                  </a:txBody>
                  <a:tcPr anchor="ctr"/>
                </a:tc>
                <a:tc>
                  <a:txBody>
                    <a:bodyPr/>
                    <a:lstStyle/>
                    <a:p>
                      <a:r>
                        <a:rPr lang="zh-CN" altLang="en-US" sz="1800" dirty="0" smtClean="0"/>
                        <a:t>每日</a:t>
                      </a:r>
                      <a:endParaRPr lang="en-US" sz="1800" dirty="0">
                        <a:latin typeface="微软雅黑" pitchFamily="34" charset="-122"/>
                        <a:ea typeface="微软雅黑" pitchFamily="34" charset="-122"/>
                      </a:endParaRPr>
                    </a:p>
                  </a:txBody>
                  <a:tcPr anchor="ctr"/>
                </a:tc>
              </a:tr>
              <a:tr h="457200">
                <a:tc>
                  <a:txBody>
                    <a:bodyPr/>
                    <a:lstStyle/>
                    <a:p>
                      <a:r>
                        <a:rPr lang="zh-CN" altLang="en-US" sz="1800" dirty="0" smtClean="0"/>
                        <a:t>执行方式</a:t>
                      </a:r>
                      <a:endParaRPr lang="en-US" sz="1800" dirty="0">
                        <a:latin typeface="微软雅黑" pitchFamily="34" charset="-122"/>
                        <a:ea typeface="微软雅黑" pitchFamily="34" charset="-122"/>
                      </a:endParaRPr>
                    </a:p>
                  </a:txBody>
                  <a:tcPr anchor="ctr"/>
                </a:tc>
                <a:tc>
                  <a:txBody>
                    <a:bodyPr/>
                    <a:lstStyle/>
                    <a:p>
                      <a:r>
                        <a:rPr lang="zh-CN" altLang="en-US" sz="1800" dirty="0" smtClean="0"/>
                        <a:t>由</a:t>
                      </a:r>
                      <a:r>
                        <a:rPr lang="en-US" altLang="zh-CN" sz="1800" dirty="0" smtClean="0">
                          <a:latin typeface="+mn-ea"/>
                          <a:ea typeface="+mn-ea"/>
                        </a:rPr>
                        <a:t>Task Automation</a:t>
                      </a:r>
                      <a:r>
                        <a:rPr lang="zh-CN" altLang="en-US" sz="1800" dirty="0" smtClean="0"/>
                        <a:t>工作流引擎根据工作流定义统一调度，在数据质量管理元数据库上执行</a:t>
                      </a:r>
                      <a:endParaRPr lang="en-US" sz="1800" dirty="0">
                        <a:latin typeface="微软雅黑" pitchFamily="34" charset="-122"/>
                        <a:ea typeface="微软雅黑" pitchFamily="34" charset="-122"/>
                      </a:endParaRPr>
                    </a:p>
                  </a:txBody>
                  <a:tcPr anchor="ctr"/>
                </a:tc>
              </a:tr>
              <a:tr h="457200">
                <a:tc>
                  <a:txBody>
                    <a:bodyPr/>
                    <a:lstStyle/>
                    <a:p>
                      <a:r>
                        <a:rPr lang="zh-CN" altLang="en-US" sz="1800" dirty="0" smtClean="0"/>
                        <a:t>评价对象</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数据质量检查点</a:t>
                      </a:r>
                      <a:r>
                        <a:rPr lang="en-US" altLang="zh-CN" sz="1800" dirty="0" smtClean="0"/>
                        <a:t>2</a:t>
                      </a:r>
                      <a:r>
                        <a:rPr lang="zh-CN" altLang="en-US" sz="1800" dirty="0" smtClean="0"/>
                        <a:t>、</a:t>
                      </a:r>
                      <a:r>
                        <a:rPr lang="en-US" altLang="zh-CN" sz="1800" dirty="0" smtClean="0"/>
                        <a:t>3</a:t>
                      </a:r>
                      <a:r>
                        <a:rPr lang="zh-CN" altLang="en-US" sz="1800" dirty="0" smtClean="0"/>
                        <a:t>、</a:t>
                      </a:r>
                      <a:r>
                        <a:rPr lang="en-US" altLang="zh-CN" sz="1800" dirty="0" smtClean="0"/>
                        <a:t>4</a:t>
                      </a:r>
                      <a:r>
                        <a:rPr lang="zh-CN" altLang="en-US" sz="1800" dirty="0" smtClean="0"/>
                        <a:t>对应的检查任务执行结果</a:t>
                      </a:r>
                      <a:endParaRPr lang="en-US" sz="1800" dirty="0" smtClean="0">
                        <a:latin typeface="微软雅黑" pitchFamily="34" charset="-122"/>
                        <a:ea typeface="微软雅黑" pitchFamily="34" charset="-122"/>
                      </a:endParaRPr>
                    </a:p>
                  </a:txBody>
                  <a:tcPr anchor="ctr"/>
                </a:tc>
              </a:tr>
              <a:tr h="457200">
                <a:tc>
                  <a:txBody>
                    <a:bodyPr/>
                    <a:lstStyle/>
                    <a:p>
                      <a:r>
                        <a:rPr lang="zh-CN" altLang="en-US" sz="1800" dirty="0" smtClean="0">
                          <a:latin typeface="微软雅黑" pitchFamily="34" charset="-122"/>
                          <a:ea typeface="微软雅黑" pitchFamily="34" charset="-122"/>
                        </a:rPr>
                        <a:t>评价指标</a:t>
                      </a:r>
                      <a:endParaRPr lang="en-US" altLang="zh-CN" sz="1800" dirty="0">
                        <a:latin typeface="微软雅黑" pitchFamily="34" charset="-122"/>
                        <a:ea typeface="微软雅黑" pitchFamily="34" charset="-122"/>
                      </a:endParaRPr>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记录正确率</a:t>
                      </a:r>
                      <a:endParaRPr lang="en-US" altLang="zh-CN" sz="1800" dirty="0" smtClean="0">
                        <a:latin typeface="微软雅黑" pitchFamily="34" charset="-122"/>
                        <a:ea typeface="微软雅黑" pitchFamily="34" charset="-122"/>
                      </a:endParaRPr>
                    </a:p>
                  </a:txBody>
                  <a:tcPr anchor="ctr"/>
                </a:tc>
              </a:tr>
              <a:tr h="457200">
                <a:tc>
                  <a:txBody>
                    <a:bodyPr/>
                    <a:lstStyle/>
                    <a:p>
                      <a:r>
                        <a:rPr lang="zh-CN" altLang="en-US" sz="1800" dirty="0" smtClean="0"/>
                        <a:t>实现技术</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微软雅黑" pitchFamily="34" charset="-122"/>
                          <a:ea typeface="微软雅黑" pitchFamily="34" charset="-122"/>
                        </a:rPr>
                        <a:t>MySQL SQL</a:t>
                      </a:r>
                      <a:r>
                        <a:rPr lang="zh-CN" altLang="en-US" sz="1800" dirty="0" smtClean="0">
                          <a:latin typeface="微软雅黑" pitchFamily="34" charset="-122"/>
                          <a:ea typeface="微软雅黑" pitchFamily="34" charset="-122"/>
                        </a:rPr>
                        <a:t>命令</a:t>
                      </a:r>
                      <a:endParaRPr lang="en-US" altLang="zh-CN" sz="1800" dirty="0" smtClean="0">
                        <a:latin typeface="微软雅黑" pitchFamily="34" charset="-122"/>
                        <a:ea typeface="微软雅黑" pitchFamily="34" charset="-122"/>
                      </a:endParaRPr>
                    </a:p>
                  </a:txBody>
                  <a:tcPr anchor="ctr"/>
                </a:tc>
              </a:tr>
              <a:tr h="457200">
                <a:tc>
                  <a:txBody>
                    <a:bodyPr/>
                    <a:lstStyle/>
                    <a:p>
                      <a:r>
                        <a:rPr lang="zh-CN" altLang="en-US" sz="1800" dirty="0" smtClean="0"/>
                        <a:t>依赖任务</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源系统数据交换质量日报生成</a:t>
                      </a:r>
                      <a:endParaRPr lang="en-US" sz="1800" dirty="0" smtClean="0">
                        <a:latin typeface="微软雅黑" pitchFamily="34" charset="-122"/>
                        <a:ea typeface="微软雅黑" pitchFamily="34" charset="-122"/>
                      </a:endParaRPr>
                    </a:p>
                  </a:txBody>
                  <a:tcPr anchor="ctr"/>
                </a:tc>
              </a:tr>
              <a:tr h="457200">
                <a:tc>
                  <a:txBody>
                    <a:bodyPr/>
                    <a:lstStyle/>
                    <a:p>
                      <a:r>
                        <a:rPr lang="zh-CN" altLang="en-US" sz="1800" dirty="0" smtClean="0"/>
                        <a:t>触发任务</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数据质量汇总月报生成任务</a:t>
                      </a:r>
                      <a:endParaRPr lang="en-US" sz="1800" dirty="0" smtClean="0">
                        <a:latin typeface="微软雅黑" pitchFamily="34" charset="-122"/>
                        <a:ea typeface="微软雅黑" pitchFamily="34" charset="-122"/>
                      </a:endParaRPr>
                    </a:p>
                  </a:txBody>
                  <a:tcPr anchor="ctr"/>
                </a:tc>
              </a:tr>
            </a:tbl>
          </a:graphicData>
        </a:graphic>
      </p:graphicFrame>
    </p:spTree>
    <p:extLst>
      <p:ext uri="{BB962C8B-B14F-4D97-AF65-F5344CB8AC3E}">
        <p14:creationId xmlns="" xmlns:p14="http://schemas.microsoft.com/office/powerpoint/2010/main" val="261357101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214700"/>
            <a:ext cx="8397834" cy="432199"/>
          </a:xfrm>
        </p:spPr>
        <p:txBody>
          <a:bodyPr/>
          <a:lstStyle/>
          <a:p>
            <a:pPr marL="355600" indent="-355600"/>
            <a:r>
              <a:rPr lang="zh-CN" altLang="en-US" dirty="0">
                <a:latin typeface="微软雅黑" pitchFamily="34" charset="-122"/>
              </a:rPr>
              <a:t>分析报告生成服务：数据质量汇总月报</a:t>
            </a:r>
            <a:endParaRPr lang="zh-CN" altLang="en-US" dirty="0"/>
          </a:p>
        </p:txBody>
      </p:sp>
      <p:graphicFrame>
        <p:nvGraphicFramePr>
          <p:cNvPr id="5" name="Table 5"/>
          <p:cNvGraphicFramePr>
            <a:graphicFrameLocks noGrp="1"/>
          </p:cNvGraphicFramePr>
          <p:nvPr>
            <p:extLst>
              <p:ext uri="{D42A27DB-BD31-4B8C-83A1-F6EECF244321}">
                <p14:modId xmlns="" xmlns:p14="http://schemas.microsoft.com/office/powerpoint/2010/main" val="1859265119"/>
              </p:ext>
            </p:extLst>
          </p:nvPr>
        </p:nvGraphicFramePr>
        <p:xfrm>
          <a:off x="704578" y="1268760"/>
          <a:ext cx="10241248" cy="4754880"/>
        </p:xfrm>
        <a:graphic>
          <a:graphicData uri="http://schemas.openxmlformats.org/drawingml/2006/table">
            <a:tbl>
              <a:tblPr firstRow="1" bandRow="1">
                <a:tableStyleId>{21E4AEA4-8DFA-4A89-87EB-49C32662AFE0}</a:tableStyleId>
              </a:tblPr>
              <a:tblGrid>
                <a:gridCol w="1194815"/>
                <a:gridCol w="9046433"/>
              </a:tblGrid>
              <a:tr h="457200">
                <a:tc gridSpan="2">
                  <a:txBody>
                    <a:bodyPr/>
                    <a:lstStyle/>
                    <a:p>
                      <a:r>
                        <a:rPr lang="zh-CN" altLang="en-US" sz="2000" dirty="0" smtClean="0"/>
                        <a:t>任务内容说明</a:t>
                      </a:r>
                      <a:endParaRPr lang="en-US" sz="2000" dirty="0">
                        <a:latin typeface="微软雅黑" pitchFamily="34" charset="-122"/>
                        <a:ea typeface="微软雅黑" pitchFamily="34" charset="-122"/>
                      </a:endParaRPr>
                    </a:p>
                  </a:txBody>
                  <a:tcPr anchor="ctr"/>
                </a:tc>
                <a:tc hMerge="1">
                  <a:txBody>
                    <a:bodyPr/>
                    <a:lstStyle/>
                    <a:p>
                      <a:endParaRPr lang="en-US" sz="1800" dirty="0">
                        <a:latin typeface="微软雅黑" pitchFamily="34" charset="-122"/>
                        <a:ea typeface="微软雅黑" pitchFamily="34" charset="-122"/>
                      </a:endParaRPr>
                    </a:p>
                  </a:txBody>
                  <a:tcPr anchor="ctr">
                    <a:cell3D prstMaterial="dkEdge">
                      <a:bevel h="50800" prst="divot"/>
                      <a:lightRig rig="flood" dir="t"/>
                    </a:cell3D>
                  </a:tcPr>
                </a:tc>
              </a:tr>
              <a:tr h="457200">
                <a:tc>
                  <a:txBody>
                    <a:bodyPr/>
                    <a:lstStyle/>
                    <a:p>
                      <a:r>
                        <a:rPr lang="zh-CN" altLang="en-US" sz="1800" dirty="0" smtClean="0"/>
                        <a:t>任务类型</a:t>
                      </a:r>
                      <a:endParaRPr lang="en-US" sz="1800" dirty="0">
                        <a:latin typeface="微软雅黑" pitchFamily="34" charset="-122"/>
                        <a:ea typeface="微软雅黑" pitchFamily="34" charset="-122"/>
                      </a:endParaRPr>
                    </a:p>
                  </a:txBody>
                  <a:tcPr anchor="ctr"/>
                </a:tc>
                <a:tc>
                  <a:txBody>
                    <a:bodyPr/>
                    <a:lstStyle/>
                    <a:p>
                      <a:r>
                        <a:rPr lang="en-US" altLang="zh-CN" sz="1800" dirty="0" smtClean="0"/>
                        <a:t>ETL </a:t>
                      </a:r>
                      <a:r>
                        <a:rPr lang="zh-CN" altLang="en-US" sz="1800" dirty="0" smtClean="0"/>
                        <a:t>任务 </a:t>
                      </a:r>
                      <a:r>
                        <a:rPr lang="en-US" altLang="zh-CN" sz="1800" dirty="0" smtClean="0"/>
                        <a:t>—— </a:t>
                      </a:r>
                      <a:r>
                        <a:rPr lang="zh-CN" altLang="en-US" sz="1800" dirty="0" smtClean="0"/>
                        <a:t>汇总月报生成</a:t>
                      </a:r>
                      <a:endParaRPr lang="en-US" sz="1800" dirty="0">
                        <a:latin typeface="微软雅黑" pitchFamily="34" charset="-122"/>
                        <a:ea typeface="微软雅黑" pitchFamily="34" charset="-122"/>
                      </a:endParaRPr>
                    </a:p>
                  </a:txBody>
                  <a:tcPr anchor="ctr"/>
                </a:tc>
              </a:tr>
              <a:tr h="457200">
                <a:tc>
                  <a:txBody>
                    <a:bodyPr/>
                    <a:lstStyle/>
                    <a:p>
                      <a:r>
                        <a:rPr lang="en-US" sz="1800" dirty="0" smtClean="0"/>
                        <a:t>ETL</a:t>
                      </a:r>
                      <a:r>
                        <a:rPr lang="zh-CN" altLang="en-US" sz="1800" dirty="0" smtClean="0"/>
                        <a:t>阶段</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分析报告生成阶段</a:t>
                      </a:r>
                      <a:endParaRPr lang="en-US" sz="1800" dirty="0" smtClean="0">
                        <a:latin typeface="微软雅黑" pitchFamily="34" charset="-122"/>
                        <a:ea typeface="微软雅黑" pitchFamily="34" charset="-122"/>
                      </a:endParaRPr>
                    </a:p>
                  </a:txBody>
                  <a:tcPr anchor="ctr"/>
                </a:tc>
              </a:tr>
              <a:tr h="457200">
                <a:tc>
                  <a:txBody>
                    <a:bodyPr/>
                    <a:lstStyle/>
                    <a:p>
                      <a:r>
                        <a:rPr lang="zh-CN" altLang="en-US" sz="1800" dirty="0" smtClean="0"/>
                        <a:t>执行频率</a:t>
                      </a:r>
                      <a:endParaRPr lang="en-US" sz="1800" dirty="0">
                        <a:latin typeface="微软雅黑" pitchFamily="34" charset="-122"/>
                        <a:ea typeface="微软雅黑" pitchFamily="34" charset="-122"/>
                      </a:endParaRPr>
                    </a:p>
                  </a:txBody>
                  <a:tcPr anchor="ctr"/>
                </a:tc>
                <a:tc>
                  <a:txBody>
                    <a:bodyPr/>
                    <a:lstStyle/>
                    <a:p>
                      <a:r>
                        <a:rPr lang="zh-CN" altLang="en-US" sz="1800" dirty="0" smtClean="0"/>
                        <a:t>每月月初</a:t>
                      </a:r>
                      <a:endParaRPr lang="en-US" sz="1800" dirty="0">
                        <a:latin typeface="微软雅黑" pitchFamily="34" charset="-122"/>
                        <a:ea typeface="微软雅黑" pitchFamily="34" charset="-122"/>
                      </a:endParaRPr>
                    </a:p>
                  </a:txBody>
                  <a:tcPr anchor="ctr"/>
                </a:tc>
              </a:tr>
              <a:tr h="458283">
                <a:tc>
                  <a:txBody>
                    <a:bodyPr/>
                    <a:lstStyle/>
                    <a:p>
                      <a:r>
                        <a:rPr lang="zh-CN" altLang="en-US" sz="1800" dirty="0" smtClean="0"/>
                        <a:t>执行方式</a:t>
                      </a:r>
                      <a:endParaRPr lang="en-US" sz="1800" dirty="0">
                        <a:latin typeface="微软雅黑" pitchFamily="34" charset="-122"/>
                        <a:ea typeface="微软雅黑" pitchFamily="34" charset="-122"/>
                      </a:endParaRPr>
                    </a:p>
                  </a:txBody>
                  <a:tcPr anchor="ctr"/>
                </a:tc>
                <a:tc>
                  <a:txBody>
                    <a:bodyPr/>
                    <a:lstStyle/>
                    <a:p>
                      <a:r>
                        <a:rPr lang="zh-CN" altLang="en-US" sz="1800" dirty="0" smtClean="0"/>
                        <a:t>由</a:t>
                      </a:r>
                      <a:r>
                        <a:rPr lang="en-US" altLang="zh-CN" sz="1800" dirty="0" smtClean="0">
                          <a:latin typeface="+mn-ea"/>
                          <a:ea typeface="+mn-ea"/>
                        </a:rPr>
                        <a:t>Task Automation</a:t>
                      </a:r>
                      <a:r>
                        <a:rPr lang="zh-CN" altLang="en-US" sz="1800" dirty="0" smtClean="0"/>
                        <a:t>工作流引擎根据工作流定义统一调度，在数据质量管理元数据库上执行</a:t>
                      </a:r>
                      <a:endParaRPr lang="en-US" sz="1800" dirty="0">
                        <a:latin typeface="微软雅黑" pitchFamily="34" charset="-122"/>
                        <a:ea typeface="微软雅黑" pitchFamily="34" charset="-122"/>
                      </a:endParaRPr>
                    </a:p>
                  </a:txBody>
                  <a:tcPr anchor="ctr"/>
                </a:tc>
              </a:tr>
              <a:tr h="457200">
                <a:tc>
                  <a:txBody>
                    <a:bodyPr/>
                    <a:lstStyle/>
                    <a:p>
                      <a:r>
                        <a:rPr lang="zh-CN" altLang="en-US" sz="1800" dirty="0" smtClean="0"/>
                        <a:t>评价对象</a:t>
                      </a:r>
                      <a:endParaRPr lang="en-US" sz="1800" dirty="0">
                        <a:latin typeface="微软雅黑" pitchFamily="34" charset="-122"/>
                        <a:ea typeface="微软雅黑" pitchFamily="34" charset="-122"/>
                      </a:endParaRPr>
                    </a:p>
                  </a:txBody>
                  <a:tcPr anchor="ctr"/>
                </a:tc>
                <a:tc>
                  <a:txBody>
                    <a:bodyPr/>
                    <a:lstStyle/>
                    <a:p>
                      <a:pPr marL="231775" marR="0" indent="-231775" algn="l" defTabSz="914400" rtl="0" eaLnBrk="1" fontAlgn="auto" latinLnBrk="0" hangingPunct="1">
                        <a:lnSpc>
                          <a:spcPct val="100000"/>
                        </a:lnSpc>
                        <a:spcBef>
                          <a:spcPts val="0"/>
                        </a:spcBef>
                        <a:spcAft>
                          <a:spcPts val="0"/>
                        </a:spcAft>
                        <a:buClrTx/>
                        <a:buSzTx/>
                        <a:buFontTx/>
                        <a:buNone/>
                        <a:tabLst/>
                        <a:defRPr/>
                      </a:pPr>
                      <a:r>
                        <a:rPr lang="zh-CN" altLang="en-US" sz="1800" dirty="0" smtClean="0"/>
                        <a:t>当月所有数据质量检查点对应的检查任务执行结果</a:t>
                      </a:r>
                      <a:endParaRPr lang="en-US" sz="1800" dirty="0" smtClean="0">
                        <a:latin typeface="微软雅黑" pitchFamily="34" charset="-122"/>
                        <a:ea typeface="微软雅黑" pitchFamily="34" charset="-122"/>
                      </a:endParaRPr>
                    </a:p>
                  </a:txBody>
                  <a:tcPr anchor="ctr"/>
                </a:tc>
              </a:tr>
              <a:tr h="457200">
                <a:tc>
                  <a:txBody>
                    <a:bodyPr/>
                    <a:lstStyle/>
                    <a:p>
                      <a:r>
                        <a:rPr lang="zh-CN" altLang="en-US" sz="1800" dirty="0" smtClean="0">
                          <a:latin typeface="微软雅黑" pitchFamily="34" charset="-122"/>
                          <a:ea typeface="微软雅黑" pitchFamily="34" charset="-122"/>
                        </a:rPr>
                        <a:t>评价指标</a:t>
                      </a:r>
                      <a:endParaRPr lang="en-US" altLang="zh-CN" sz="1800" dirty="0">
                        <a:latin typeface="微软雅黑" pitchFamily="34" charset="-122"/>
                        <a:ea typeface="微软雅黑" pitchFamily="34" charset="-122"/>
                      </a:endParaRPr>
                    </a:p>
                  </a:txBody>
                  <a:tcPr anchor="ct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记录正确率</a:t>
                      </a:r>
                      <a:endParaRPr lang="en-US" altLang="zh-CN" sz="1800" dirty="0" smtClean="0">
                        <a:latin typeface="微软雅黑" pitchFamily="34" charset="-122"/>
                        <a:ea typeface="微软雅黑" pitchFamily="34" charset="-122"/>
                      </a:endParaRPr>
                    </a:p>
                  </a:txBody>
                  <a:tcPr anchor="ctr"/>
                </a:tc>
              </a:tr>
              <a:tr h="457200">
                <a:tc>
                  <a:txBody>
                    <a:bodyPr/>
                    <a:lstStyle/>
                    <a:p>
                      <a:r>
                        <a:rPr lang="zh-CN" altLang="en-US" sz="1800" dirty="0" smtClean="0"/>
                        <a:t>实现技术</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latin typeface="微软雅黑" pitchFamily="34" charset="-122"/>
                          <a:ea typeface="微软雅黑" pitchFamily="34" charset="-122"/>
                        </a:rPr>
                        <a:t>MySQL SQL</a:t>
                      </a:r>
                      <a:r>
                        <a:rPr lang="zh-CN" altLang="en-US" sz="1800" dirty="0" smtClean="0">
                          <a:latin typeface="微软雅黑" pitchFamily="34" charset="-122"/>
                          <a:ea typeface="微软雅黑" pitchFamily="34" charset="-122"/>
                        </a:rPr>
                        <a:t>命令</a:t>
                      </a:r>
                      <a:endParaRPr lang="en-US" altLang="zh-CN" sz="1800" dirty="0" smtClean="0">
                        <a:latin typeface="微软雅黑" pitchFamily="34" charset="-122"/>
                        <a:ea typeface="微软雅黑" pitchFamily="34" charset="-122"/>
                      </a:endParaRPr>
                    </a:p>
                  </a:txBody>
                  <a:tcPr anchor="ctr"/>
                </a:tc>
              </a:tr>
              <a:tr h="457200">
                <a:tc>
                  <a:txBody>
                    <a:bodyPr/>
                    <a:lstStyle/>
                    <a:p>
                      <a:r>
                        <a:rPr lang="zh-CN" altLang="en-US" sz="1800" dirty="0" smtClean="0"/>
                        <a:t>依赖任务</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dirty="0" smtClean="0"/>
                        <a:t>数据质量汇总日报生成任务</a:t>
                      </a:r>
                      <a:endParaRPr lang="en-US" sz="1800" dirty="0" smtClean="0">
                        <a:latin typeface="微软雅黑" pitchFamily="34" charset="-122"/>
                        <a:ea typeface="微软雅黑" pitchFamily="34" charset="-122"/>
                      </a:endParaRPr>
                    </a:p>
                  </a:txBody>
                  <a:tcPr anchor="ctr"/>
                </a:tc>
              </a:tr>
              <a:tr h="457200">
                <a:tc>
                  <a:txBody>
                    <a:bodyPr/>
                    <a:lstStyle/>
                    <a:p>
                      <a:r>
                        <a:rPr lang="zh-CN" altLang="en-US" sz="1800" dirty="0" smtClean="0"/>
                        <a:t>触发任务</a:t>
                      </a:r>
                      <a:endParaRPr lang="en-US" sz="18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800" dirty="0" smtClean="0"/>
                        <a:t>N/A</a:t>
                      </a:r>
                      <a:endParaRPr lang="en-US" sz="1800" dirty="0" smtClean="0">
                        <a:latin typeface="微软雅黑" pitchFamily="34" charset="-122"/>
                        <a:ea typeface="微软雅黑" pitchFamily="34" charset="-122"/>
                      </a:endParaRPr>
                    </a:p>
                  </a:txBody>
                  <a:tcPr anchor="ctr"/>
                </a:tc>
              </a:tr>
            </a:tbl>
          </a:graphicData>
        </a:graphic>
      </p:graphicFrame>
    </p:spTree>
    <p:extLst>
      <p:ext uri="{BB962C8B-B14F-4D97-AF65-F5344CB8AC3E}">
        <p14:creationId xmlns="" xmlns:p14="http://schemas.microsoft.com/office/powerpoint/2010/main" val="1498215561"/>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214700"/>
            <a:ext cx="8397834" cy="432199"/>
          </a:xfrm>
        </p:spPr>
        <p:txBody>
          <a:bodyPr/>
          <a:lstStyle/>
          <a:p>
            <a:pPr marL="355600" indent="-355600"/>
            <a:r>
              <a:rPr lang="zh-CN" altLang="en-US" dirty="0" smtClean="0"/>
              <a:t>数据质量管理元信息库</a:t>
            </a:r>
            <a:endParaRPr lang="zh-CN" altLang="en-US" dirty="0"/>
          </a:p>
        </p:txBody>
      </p:sp>
      <p:sp>
        <p:nvSpPr>
          <p:cNvPr id="4" name="TextBox 3"/>
          <p:cNvSpPr txBox="1"/>
          <p:nvPr/>
        </p:nvSpPr>
        <p:spPr>
          <a:xfrm>
            <a:off x="430607" y="930461"/>
            <a:ext cx="10587252" cy="400110"/>
          </a:xfrm>
          <a:prstGeom prst="rect">
            <a:avLst/>
          </a:prstGeom>
          <a:noFill/>
        </p:spPr>
        <p:txBody>
          <a:bodyPr wrap="square" rtlCol="0">
            <a:spAutoFit/>
          </a:bodyPr>
          <a:lstStyle/>
          <a:p>
            <a:pPr marL="0" lvl="1" algn="ctr" eaLnBrk="0" hangingPunct="0">
              <a:spcBef>
                <a:spcPts val="0"/>
              </a:spcBef>
              <a:buClr>
                <a:srgbClr val="EE8A04"/>
              </a:buClr>
              <a:buSzPct val="80000"/>
              <a:defRPr/>
            </a:pPr>
            <a:r>
              <a:rPr lang="zh-CN" altLang="en-US" sz="2000" b="1" dirty="0" smtClean="0">
                <a:solidFill>
                  <a:schemeClr val="tx1">
                    <a:lumMod val="50000"/>
                    <a:lumOff val="50000"/>
                  </a:schemeClr>
                </a:solidFill>
                <a:latin typeface="+mn-ea"/>
                <a:ea typeface="+mn-ea"/>
              </a:rPr>
              <a:t>采用</a:t>
            </a:r>
            <a:r>
              <a:rPr lang="en-US" altLang="zh-CN" sz="2000" b="1" dirty="0" smtClean="0">
                <a:solidFill>
                  <a:schemeClr val="tx1">
                    <a:lumMod val="50000"/>
                    <a:lumOff val="50000"/>
                  </a:schemeClr>
                </a:solidFill>
                <a:latin typeface="+mn-ea"/>
                <a:ea typeface="+mn-ea"/>
              </a:rPr>
              <a:t>MySQL</a:t>
            </a:r>
            <a:r>
              <a:rPr lang="zh-CN" altLang="en-US" sz="2000" b="1" dirty="0" smtClean="0">
                <a:solidFill>
                  <a:schemeClr val="tx1">
                    <a:lumMod val="50000"/>
                    <a:lumOff val="50000"/>
                  </a:schemeClr>
                </a:solidFill>
                <a:latin typeface="+mn-ea"/>
                <a:ea typeface="+mn-ea"/>
              </a:rPr>
              <a:t>数据库，存储数据质量检查规则、数据质量检查结果、数据质量检查报告</a:t>
            </a:r>
            <a:endParaRPr lang="en-US" altLang="zh-CN" sz="2000" b="1" dirty="0">
              <a:solidFill>
                <a:schemeClr val="tx1">
                  <a:lumMod val="50000"/>
                  <a:lumOff val="50000"/>
                </a:schemeClr>
              </a:solidFill>
              <a:latin typeface="+mn-ea"/>
              <a:ea typeface="+mn-ea"/>
            </a:endParaRPr>
          </a:p>
        </p:txBody>
      </p:sp>
      <p:pic>
        <p:nvPicPr>
          <p:cNvPr id="7" name="Picture 7"/>
          <p:cNvPicPr>
            <a:picLocks noChangeAspect="1" noChangeArrowheads="1"/>
          </p:cNvPicPr>
          <p:nvPr/>
        </p:nvPicPr>
        <p:blipFill>
          <a:blip r:embed="rId2" cstate="print"/>
          <a:srcRect/>
          <a:stretch>
            <a:fillRect/>
          </a:stretch>
        </p:blipFill>
        <p:spPr bwMode="auto">
          <a:xfrm>
            <a:off x="645107" y="1871460"/>
            <a:ext cx="10365702" cy="4538079"/>
          </a:xfrm>
          <a:prstGeom prst="rect">
            <a:avLst/>
          </a:prstGeom>
          <a:noFill/>
          <a:ln w="9525">
            <a:noFill/>
            <a:miter lim="800000"/>
            <a:headEnd/>
            <a:tailEnd/>
          </a:ln>
          <a:effectLst/>
        </p:spPr>
      </p:pic>
      <p:pic>
        <p:nvPicPr>
          <p:cNvPr id="6" name="Picture 6"/>
          <p:cNvPicPr>
            <a:picLocks noChangeAspect="1" noChangeArrowheads="1"/>
          </p:cNvPicPr>
          <p:nvPr/>
        </p:nvPicPr>
        <p:blipFill>
          <a:blip r:embed="rId3" cstate="print"/>
          <a:srcRect/>
          <a:stretch>
            <a:fillRect/>
          </a:stretch>
        </p:blipFill>
        <p:spPr bwMode="auto">
          <a:xfrm>
            <a:off x="3382361" y="1295138"/>
            <a:ext cx="6987201" cy="2449179"/>
          </a:xfrm>
          <a:prstGeom prst="rect">
            <a:avLst/>
          </a:prstGeom>
          <a:noFill/>
          <a:ln w="9525">
            <a:noFill/>
            <a:miter lim="800000"/>
            <a:headEnd/>
            <a:tailEnd/>
          </a:ln>
          <a:effectLst/>
        </p:spPr>
      </p:pic>
      <p:sp>
        <p:nvSpPr>
          <p:cNvPr id="9" name="Text Box 113"/>
          <p:cNvSpPr txBox="1">
            <a:spLocks noChangeArrowheads="1"/>
          </p:cNvSpPr>
          <p:nvPr/>
        </p:nvSpPr>
        <p:spPr bwMode="auto">
          <a:xfrm rot="1316345">
            <a:off x="9960660" y="3587398"/>
            <a:ext cx="1262063" cy="369332"/>
          </a:xfrm>
          <a:prstGeom prst="rect">
            <a:avLst/>
          </a:prstGeom>
          <a:solidFill>
            <a:schemeClr val="bg1"/>
          </a:solidFill>
          <a:ln w="19050">
            <a:solidFill>
              <a:srgbClr val="FF3300"/>
            </a:solidFill>
            <a:miter lim="800000"/>
            <a:headEnd/>
            <a:tailEnd/>
          </a:ln>
        </p:spPr>
        <p:txBody>
          <a:bodyPr>
            <a:spAutoFit/>
          </a:bodyPr>
          <a:lstStyle>
            <a:lvl1pPr eaLnBrk="0" hangingPunct="0">
              <a:defRPr sz="2000">
                <a:solidFill>
                  <a:schemeClr val="tx1"/>
                </a:solidFill>
                <a:latin typeface="Arial" pitchFamily="34" charset="0"/>
                <a:ea typeface="MS PGothic" pitchFamily="34" charset="-128"/>
              </a:defRPr>
            </a:lvl1pPr>
            <a:lvl2pPr marL="742950" indent="-285750" eaLnBrk="0" hangingPunct="0">
              <a:defRPr sz="2000">
                <a:solidFill>
                  <a:schemeClr val="tx1"/>
                </a:solidFill>
                <a:latin typeface="Arial" pitchFamily="34" charset="0"/>
                <a:ea typeface="MS PGothic" pitchFamily="34" charset="-128"/>
              </a:defRPr>
            </a:lvl2pPr>
            <a:lvl3pPr marL="1143000" indent="-228600" eaLnBrk="0" hangingPunct="0">
              <a:defRPr sz="2000">
                <a:solidFill>
                  <a:schemeClr val="tx1"/>
                </a:solidFill>
                <a:latin typeface="Arial" pitchFamily="34" charset="0"/>
                <a:ea typeface="MS PGothic" pitchFamily="34" charset="-128"/>
              </a:defRPr>
            </a:lvl3pPr>
            <a:lvl4pPr marL="1600200" indent="-228600" eaLnBrk="0" hangingPunct="0">
              <a:defRPr sz="2000">
                <a:solidFill>
                  <a:schemeClr val="tx1"/>
                </a:solidFill>
                <a:latin typeface="Arial" pitchFamily="34" charset="0"/>
                <a:ea typeface="MS PGothic" pitchFamily="34" charset="-128"/>
              </a:defRPr>
            </a:lvl4pPr>
            <a:lvl5pPr marL="2057400" indent="-228600" eaLnBrk="0" hangingPunct="0">
              <a:defRPr sz="2000">
                <a:solidFill>
                  <a:schemeClr val="tx1"/>
                </a:solidFill>
                <a:latin typeface="Arial" pitchFamily="34" charset="0"/>
                <a:ea typeface="MS PGothic" pitchFamily="34" charset="-128"/>
              </a:defRPr>
            </a:lvl5pPr>
            <a:lvl6pPr marL="2514600" indent="-228600" algn="ctr" eaLnBrk="0" fontAlgn="base" hangingPunct="0">
              <a:spcBef>
                <a:spcPct val="0"/>
              </a:spcBef>
              <a:spcAft>
                <a:spcPct val="0"/>
              </a:spcAft>
              <a:defRPr sz="2000">
                <a:solidFill>
                  <a:schemeClr val="tx1"/>
                </a:solidFill>
                <a:latin typeface="Arial" pitchFamily="34" charset="0"/>
                <a:ea typeface="MS PGothic" pitchFamily="34" charset="-128"/>
              </a:defRPr>
            </a:lvl6pPr>
            <a:lvl7pPr marL="2971800" indent="-228600" algn="ctr" eaLnBrk="0" fontAlgn="base" hangingPunct="0">
              <a:spcBef>
                <a:spcPct val="0"/>
              </a:spcBef>
              <a:spcAft>
                <a:spcPct val="0"/>
              </a:spcAft>
              <a:defRPr sz="2000">
                <a:solidFill>
                  <a:schemeClr val="tx1"/>
                </a:solidFill>
                <a:latin typeface="Arial" pitchFamily="34" charset="0"/>
                <a:ea typeface="MS PGothic" pitchFamily="34" charset="-128"/>
              </a:defRPr>
            </a:lvl7pPr>
            <a:lvl8pPr marL="3429000" indent="-228600" algn="ctr" eaLnBrk="0" fontAlgn="base" hangingPunct="0">
              <a:spcBef>
                <a:spcPct val="0"/>
              </a:spcBef>
              <a:spcAft>
                <a:spcPct val="0"/>
              </a:spcAft>
              <a:defRPr sz="2000">
                <a:solidFill>
                  <a:schemeClr val="tx1"/>
                </a:solidFill>
                <a:latin typeface="Arial" pitchFamily="34" charset="0"/>
                <a:ea typeface="MS PGothic" pitchFamily="34" charset="-128"/>
              </a:defRPr>
            </a:lvl8pPr>
            <a:lvl9pPr marL="3886200" indent="-228600" algn="ctr" eaLnBrk="0" fontAlgn="base" hangingPunct="0">
              <a:spcBef>
                <a:spcPct val="0"/>
              </a:spcBef>
              <a:spcAft>
                <a:spcPct val="0"/>
              </a:spcAft>
              <a:defRPr sz="2000">
                <a:solidFill>
                  <a:schemeClr val="tx1"/>
                </a:solidFill>
                <a:latin typeface="Arial" pitchFamily="34" charset="0"/>
                <a:ea typeface="MS PGothic" pitchFamily="34" charset="-128"/>
              </a:defRPr>
            </a:lvl9pPr>
          </a:lstStyle>
          <a:p>
            <a:pPr algn="ctr" eaLnBrk="1" hangingPunct="1">
              <a:spcBef>
                <a:spcPct val="50000"/>
              </a:spcBef>
            </a:pPr>
            <a:r>
              <a:rPr kumimoji="1" lang="zh-CN" altLang="en-US" sz="1800" dirty="0" smtClean="0">
                <a:solidFill>
                  <a:srgbClr val="FF3300"/>
                </a:solidFill>
                <a:latin typeface="+mn-ea"/>
                <a:ea typeface="+mn-ea"/>
              </a:rPr>
              <a:t>示例</a:t>
            </a:r>
            <a:endParaRPr kumimoji="1" lang="en-US" altLang="zh-CN" sz="1800" dirty="0">
              <a:solidFill>
                <a:srgbClr val="FF3300"/>
              </a:solidFill>
              <a:latin typeface="+mn-ea"/>
              <a:ea typeface="+mn-ea"/>
            </a:endParaRPr>
          </a:p>
        </p:txBody>
      </p:sp>
    </p:spTree>
    <p:extLst>
      <p:ext uri="{BB962C8B-B14F-4D97-AF65-F5344CB8AC3E}">
        <p14:creationId xmlns="" xmlns:p14="http://schemas.microsoft.com/office/powerpoint/2010/main" val="298430422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大数据分析平台总体</a:t>
            </a:r>
            <a:r>
              <a:rPr lang="zh-CN" altLang="en-US" dirty="0" smtClean="0"/>
              <a:t>架构</a:t>
            </a:r>
            <a:r>
              <a:rPr lang="en-US" altLang="zh-CN" dirty="0" smtClean="0"/>
              <a:t>——</a:t>
            </a:r>
            <a:r>
              <a:rPr lang="zh-CN" altLang="en-US" dirty="0" smtClean="0"/>
              <a:t>数据产生层</a:t>
            </a:r>
            <a:endParaRPr lang="zh-CN" altLang="en-US" dirty="0"/>
          </a:p>
        </p:txBody>
      </p:sp>
      <p:sp>
        <p:nvSpPr>
          <p:cNvPr id="5" name="AutoShape 50"/>
          <p:cNvSpPr>
            <a:spLocks noChangeArrowheads="1"/>
          </p:cNvSpPr>
          <p:nvPr/>
        </p:nvSpPr>
        <p:spPr bwMode="auto">
          <a:xfrm>
            <a:off x="572337" y="1153352"/>
            <a:ext cx="10373489" cy="2591720"/>
          </a:xfrm>
          <a:prstGeom prst="flowChartAlternateProcess">
            <a:avLst/>
          </a:prstGeom>
          <a:solidFill>
            <a:srgbClr val="EAEAEA">
              <a:alpha val="80000"/>
            </a:srgbClr>
          </a:solidFill>
          <a:ln>
            <a:noFill/>
          </a:ln>
          <a:effectLst/>
          <a:extLst>
            <a:ext uri="{91240B29-F687-4F45-9708-019B960494DF}">
              <a14:hiddenLine xmlns="" xmlns:a14="http://schemas.microsoft.com/office/drawing/2010/main" w="9525">
                <a:solidFill>
                  <a:srgbClr val="9999FF"/>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l">
              <a:spcBef>
                <a:spcPct val="20000"/>
              </a:spcBef>
              <a:buClr>
                <a:srgbClr val="000000"/>
              </a:buClr>
              <a:buSzTx/>
            </a:pPr>
            <a:endParaRPr lang="zh-CN" altLang="en-US" sz="1400" b="0">
              <a:solidFill>
                <a:srgbClr val="000000"/>
              </a:solidFill>
              <a:latin typeface="+mj-ea"/>
              <a:ea typeface="+mj-ea"/>
            </a:endParaRPr>
          </a:p>
        </p:txBody>
      </p:sp>
      <p:sp>
        <p:nvSpPr>
          <p:cNvPr id="6" name="Rectangle 4"/>
          <p:cNvSpPr>
            <a:spLocks noChangeArrowheads="1"/>
          </p:cNvSpPr>
          <p:nvPr/>
        </p:nvSpPr>
        <p:spPr bwMode="auto">
          <a:xfrm>
            <a:off x="715873" y="1367281"/>
            <a:ext cx="10229953" cy="2324309"/>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smtClean="0">
                <a:solidFill>
                  <a:schemeClr val="tx1">
                    <a:lumMod val="50000"/>
                    <a:lumOff val="50000"/>
                  </a:schemeClr>
                </a:solidFill>
                <a:latin typeface="+mj-ea"/>
                <a:ea typeface="+mj-ea"/>
              </a:rPr>
              <a:t>内部</a:t>
            </a:r>
            <a:r>
              <a:rPr lang="zh-CN" altLang="en-US" sz="1400" b="1" dirty="0">
                <a:solidFill>
                  <a:schemeClr val="tx1">
                    <a:lumMod val="50000"/>
                    <a:lumOff val="50000"/>
                  </a:schemeClr>
                </a:solidFill>
                <a:latin typeface="+mj-ea"/>
                <a:ea typeface="+mj-ea"/>
              </a:rPr>
              <a:t>业务系统产生的结构化数据</a:t>
            </a:r>
            <a:endParaRPr lang="en-US" altLang="zh-CN" sz="1400" b="1" dirty="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商城日常零售业务</a:t>
            </a:r>
            <a:r>
              <a:rPr lang="zh-CN" altLang="en-US" sz="1200" b="1" dirty="0">
                <a:solidFill>
                  <a:schemeClr val="tx1">
                    <a:lumMod val="50000"/>
                    <a:lumOff val="50000"/>
                  </a:schemeClr>
                </a:solidFill>
                <a:latin typeface="+mj-ea"/>
                <a:ea typeface="+mj-ea"/>
              </a:rPr>
              <a:t>处理过程中产生的结构化数据，存储在关系型数据库中，如：供应商信息、采购信息、商品信息、销售</a:t>
            </a:r>
            <a:r>
              <a:rPr lang="zh-CN" altLang="en-US" sz="1200" b="1" dirty="0" smtClean="0">
                <a:solidFill>
                  <a:schemeClr val="tx1">
                    <a:lumMod val="50000"/>
                    <a:lumOff val="50000"/>
                  </a:schemeClr>
                </a:solidFill>
                <a:latin typeface="+mj-ea"/>
                <a:ea typeface="+mj-ea"/>
              </a:rPr>
              <a:t>流水</a:t>
            </a:r>
            <a:r>
              <a:rPr lang="en-US" altLang="zh-CN" sz="1200" b="1" dirty="0" smtClean="0">
                <a:solidFill>
                  <a:schemeClr val="tx1">
                    <a:lumMod val="50000"/>
                    <a:lumOff val="50000"/>
                  </a:schemeClr>
                </a:solidFill>
                <a:latin typeface="+mj-ea"/>
                <a:ea typeface="+mj-ea"/>
              </a:rPr>
              <a:t>……</a:t>
            </a:r>
            <a:endParaRPr lang="en-US" altLang="zh-CN" sz="1200" b="1" dirty="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a:solidFill>
                  <a:schemeClr val="tx1">
                    <a:lumMod val="50000"/>
                    <a:lumOff val="50000"/>
                  </a:schemeClr>
                </a:solidFill>
                <a:latin typeface="+mj-ea"/>
                <a:ea typeface="+mj-ea"/>
              </a:rPr>
              <a:t>金融集团日常业务处理过程中产生的结构化数据，存储在关系型数据库中，如</a:t>
            </a:r>
            <a:r>
              <a:rPr lang="zh-CN" altLang="en-US" sz="1200" b="1" dirty="0" smtClean="0">
                <a:solidFill>
                  <a:schemeClr val="tx1">
                    <a:lumMod val="50000"/>
                    <a:lumOff val="50000"/>
                  </a:schemeClr>
                </a:solidFill>
                <a:latin typeface="+mj-ea"/>
                <a:ea typeface="+mj-ea"/>
              </a:rPr>
              <a:t>：客户信息、账户信息、</a:t>
            </a:r>
            <a:r>
              <a:rPr lang="zh-CN" altLang="en-US" sz="1200" b="1" dirty="0">
                <a:solidFill>
                  <a:schemeClr val="tx1">
                    <a:lumMod val="50000"/>
                    <a:lumOff val="50000"/>
                  </a:schemeClr>
                </a:solidFill>
                <a:latin typeface="+mj-ea"/>
                <a:ea typeface="+mj-ea"/>
              </a:rPr>
              <a:t>金融产品</a:t>
            </a:r>
            <a:r>
              <a:rPr lang="zh-CN" altLang="en-US" sz="1200" b="1" dirty="0" smtClean="0">
                <a:solidFill>
                  <a:schemeClr val="tx1">
                    <a:lumMod val="50000"/>
                    <a:lumOff val="50000"/>
                  </a:schemeClr>
                </a:solidFill>
                <a:latin typeface="+mj-ea"/>
                <a:ea typeface="+mj-ea"/>
              </a:rPr>
              <a:t>信息、交易流水</a:t>
            </a:r>
            <a:r>
              <a:rPr lang="en-US" altLang="zh-CN" sz="1200" b="1" dirty="0" smtClean="0">
                <a:solidFill>
                  <a:schemeClr val="tx1">
                    <a:lumMod val="50000"/>
                    <a:lumOff val="50000"/>
                  </a:schemeClr>
                </a:solidFill>
                <a:latin typeface="+mj-ea"/>
                <a:ea typeface="+mj-ea"/>
              </a:rPr>
              <a:t>……</a:t>
            </a:r>
            <a:endParaRPr lang="en-US" altLang="zh-CN" sz="1200" b="1" dirty="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a:solidFill>
                  <a:schemeClr val="tx1">
                    <a:lumMod val="50000"/>
                    <a:lumOff val="50000"/>
                  </a:schemeClr>
                </a:solidFill>
                <a:latin typeface="+mj-ea"/>
                <a:ea typeface="+mj-ea"/>
              </a:rPr>
              <a:t>企业内部非结构化数据</a:t>
            </a:r>
            <a:endParaRPr lang="en-US" altLang="zh-CN" sz="1400" b="1" dirty="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a:solidFill>
                  <a:schemeClr val="tx1">
                    <a:lumMod val="50000"/>
                    <a:lumOff val="50000"/>
                  </a:schemeClr>
                </a:solidFill>
                <a:latin typeface="+mj-ea"/>
                <a:ea typeface="+mj-ea"/>
              </a:rPr>
              <a:t>日常业务处理过程中产生的非结构化数据，存储形式多样，主要包括用户访问日志、用户投诉、用户点评</a:t>
            </a:r>
            <a:r>
              <a:rPr lang="en-US" altLang="zh-CN" sz="1200" b="1" dirty="0">
                <a:solidFill>
                  <a:schemeClr val="tx1">
                    <a:lumMod val="50000"/>
                    <a:lumOff val="50000"/>
                  </a:schemeClr>
                </a:solidFill>
                <a:latin typeface="+mj-ea"/>
                <a:ea typeface="+mj-ea"/>
              </a:rPr>
              <a:t>……</a:t>
            </a:r>
          </a:p>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a:solidFill>
                  <a:schemeClr val="tx1">
                    <a:lumMod val="50000"/>
                    <a:lumOff val="50000"/>
                  </a:schemeClr>
                </a:solidFill>
                <a:latin typeface="+mj-ea"/>
                <a:ea typeface="+mj-ea"/>
              </a:rPr>
              <a:t>企业外部</a:t>
            </a:r>
            <a:r>
              <a:rPr lang="zh-CN" altLang="en-US" sz="1400" b="1" dirty="0" smtClean="0">
                <a:solidFill>
                  <a:schemeClr val="tx1">
                    <a:lumMod val="50000"/>
                    <a:lumOff val="50000"/>
                  </a:schemeClr>
                </a:solidFill>
                <a:latin typeface="+mj-ea"/>
                <a:ea typeface="+mj-ea"/>
              </a:rPr>
              <a:t>数据</a:t>
            </a:r>
            <a:endParaRPr lang="en-US" altLang="zh-CN" sz="14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a:solidFill>
                  <a:schemeClr val="tx1">
                    <a:lumMod val="50000"/>
                    <a:lumOff val="50000"/>
                  </a:schemeClr>
                </a:solidFill>
                <a:latin typeface="+mj-ea"/>
                <a:ea typeface="+mj-ea"/>
              </a:rPr>
              <a:t>企业外部数据以非结构化为主，主要包括国家政策法规、论坛等互联网信息、地理位置等移动信息、微博等社交媒体信息</a:t>
            </a:r>
            <a:r>
              <a:rPr lang="en-US" altLang="zh-CN" sz="1200" b="1" dirty="0">
                <a:solidFill>
                  <a:schemeClr val="tx1">
                    <a:lumMod val="50000"/>
                    <a:lumOff val="50000"/>
                  </a:schemeClr>
                </a:solidFill>
                <a:latin typeface="+mj-ea"/>
                <a:ea typeface="+mj-ea"/>
              </a:rPr>
              <a:t>……</a:t>
            </a:r>
          </a:p>
        </p:txBody>
      </p:sp>
      <p:sp>
        <p:nvSpPr>
          <p:cNvPr id="7" name="AutoShape 51"/>
          <p:cNvSpPr>
            <a:spLocks noChangeArrowheads="1"/>
          </p:cNvSpPr>
          <p:nvPr/>
        </p:nvSpPr>
        <p:spPr bwMode="gray">
          <a:xfrm>
            <a:off x="857914" y="935031"/>
            <a:ext cx="1463771" cy="486315"/>
          </a:xfrm>
          <a:prstGeom prst="flowChartDocument">
            <a:avLst/>
          </a:prstGeom>
          <a:solidFill>
            <a:srgbClr val="CCCCFF">
              <a:alpha val="80000"/>
            </a:srgbClr>
          </a:solidFill>
          <a:ln w="9525" algn="ctr">
            <a:solidFill>
              <a:srgbClr val="CCCCFF"/>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wrap="square" lIns="72000" tIns="72000" rIns="72000" bIns="72000" anchor="ctr">
            <a:spAutoFit/>
          </a:bodyPr>
          <a:lstStyle/>
          <a:p>
            <a:pPr algn="ctr"/>
            <a:r>
              <a:rPr lang="zh-CN" altLang="en-US" sz="1600" b="1" dirty="0">
                <a:latin typeface="+mj-ea"/>
                <a:ea typeface="+mj-ea"/>
              </a:rPr>
              <a:t> </a:t>
            </a:r>
            <a:r>
              <a:rPr lang="zh-CN" altLang="en-US" sz="1600" b="1" dirty="0">
                <a:solidFill>
                  <a:schemeClr val="tx1">
                    <a:lumMod val="50000"/>
                    <a:lumOff val="50000"/>
                  </a:schemeClr>
                </a:solidFill>
                <a:latin typeface="+mj-ea"/>
                <a:ea typeface="+mj-ea"/>
              </a:rPr>
              <a:t>源数据内容</a:t>
            </a:r>
            <a:endParaRPr lang="en-US" sz="1600" b="1" dirty="0">
              <a:solidFill>
                <a:schemeClr val="tx1">
                  <a:lumMod val="50000"/>
                  <a:lumOff val="50000"/>
                </a:schemeClr>
              </a:solidFill>
              <a:latin typeface="+mj-ea"/>
              <a:ea typeface="+mj-ea"/>
            </a:endParaRPr>
          </a:p>
        </p:txBody>
      </p:sp>
      <p:sp>
        <p:nvSpPr>
          <p:cNvPr id="9" name="AutoShape 69"/>
          <p:cNvSpPr>
            <a:spLocks noChangeArrowheads="1"/>
          </p:cNvSpPr>
          <p:nvPr/>
        </p:nvSpPr>
        <p:spPr bwMode="auto">
          <a:xfrm>
            <a:off x="572337" y="4083654"/>
            <a:ext cx="10373489" cy="2232000"/>
          </a:xfrm>
          <a:prstGeom prst="flowChartAlternateProcess">
            <a:avLst/>
          </a:prstGeom>
          <a:solidFill>
            <a:srgbClr val="EAEAEA">
              <a:alpha val="80000"/>
            </a:srgbClr>
          </a:solidFill>
          <a:ln>
            <a:noFill/>
          </a:ln>
          <a:effectLst/>
          <a:extLst>
            <a:ext uri="{91240B29-F687-4F45-9708-019B960494DF}">
              <a14:hiddenLine xmlns="" xmlns:a14="http://schemas.microsoft.com/office/drawing/2010/main" w="9525">
                <a:solidFill>
                  <a:srgbClr val="9999FF"/>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algn="l">
              <a:spcBef>
                <a:spcPct val="20000"/>
              </a:spcBef>
              <a:buClr>
                <a:srgbClr val="000000"/>
              </a:buClr>
              <a:buSzTx/>
            </a:pPr>
            <a:endParaRPr lang="zh-CN" altLang="en-US" sz="1400" b="0">
              <a:solidFill>
                <a:srgbClr val="000000"/>
              </a:solidFill>
              <a:latin typeface="+mj-ea"/>
              <a:ea typeface="+mj-ea"/>
            </a:endParaRPr>
          </a:p>
        </p:txBody>
      </p:sp>
      <p:sp>
        <p:nvSpPr>
          <p:cNvPr id="10" name="Rectangle 70"/>
          <p:cNvSpPr>
            <a:spLocks noChangeArrowheads="1"/>
          </p:cNvSpPr>
          <p:nvPr/>
        </p:nvSpPr>
        <p:spPr bwMode="auto">
          <a:xfrm>
            <a:off x="715873" y="4367815"/>
            <a:ext cx="10084620" cy="18256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txBody>
          <a:bodyPr/>
          <a:lstStyle/>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a:solidFill>
                  <a:schemeClr val="tx1">
                    <a:lumMod val="50000"/>
                    <a:lumOff val="50000"/>
                  </a:schemeClr>
                </a:solidFill>
                <a:latin typeface="+mj-ea"/>
                <a:ea typeface="+mj-ea"/>
              </a:rPr>
              <a:t>在本次项目实施中将采用以增量</a:t>
            </a:r>
            <a:r>
              <a:rPr lang="zh-CN" altLang="en-US" sz="1400" b="1" dirty="0" smtClean="0">
                <a:solidFill>
                  <a:schemeClr val="tx1">
                    <a:lumMod val="50000"/>
                    <a:lumOff val="50000"/>
                  </a:schemeClr>
                </a:solidFill>
                <a:latin typeface="+mj-ea"/>
                <a:ea typeface="+mj-ea"/>
              </a:rPr>
              <a:t>为主、全量</a:t>
            </a:r>
            <a:r>
              <a:rPr lang="zh-CN" altLang="en-US" sz="1400" b="1" dirty="0">
                <a:solidFill>
                  <a:schemeClr val="tx1">
                    <a:lumMod val="50000"/>
                    <a:lumOff val="50000"/>
                  </a:schemeClr>
                </a:solidFill>
                <a:latin typeface="+mj-ea"/>
                <a:ea typeface="+mj-ea"/>
              </a:rPr>
              <a:t>为辅结合的</a:t>
            </a:r>
            <a:r>
              <a:rPr lang="zh-CN" altLang="en-US" sz="1400" b="1" dirty="0" smtClean="0">
                <a:solidFill>
                  <a:schemeClr val="tx1">
                    <a:lumMod val="50000"/>
                    <a:lumOff val="50000"/>
                  </a:schemeClr>
                </a:solidFill>
                <a:latin typeface="+mj-ea"/>
                <a:ea typeface="+mj-ea"/>
              </a:rPr>
              <a:t>方式获取源数据</a:t>
            </a:r>
            <a:endParaRPr lang="en-US" altLang="zh-CN" sz="1400" b="1" dirty="0" smtClean="0">
              <a:solidFill>
                <a:schemeClr val="tx1">
                  <a:lumMod val="50000"/>
                  <a:lumOff val="50000"/>
                </a:schemeClr>
              </a:solidFill>
              <a:latin typeface="+mj-ea"/>
              <a:ea typeface="+mj-ea"/>
            </a:endParaRPr>
          </a:p>
          <a:p>
            <a:pPr marL="288000" lvl="1" indent="-288000" eaLnBrk="0" hangingPunct="0">
              <a:lnSpc>
                <a:spcPct val="150000"/>
              </a:lnSpc>
              <a:spcBef>
                <a:spcPts val="0"/>
              </a:spcBef>
              <a:buClr>
                <a:srgbClr val="EE8A04"/>
              </a:buClr>
              <a:buSzPct val="100000"/>
              <a:buFont typeface="Wingdings" pitchFamily="2" charset="2"/>
              <a:buChar char="l"/>
              <a:defRPr/>
            </a:pPr>
            <a:r>
              <a:rPr lang="zh-CN" altLang="en-US" sz="1400" b="1" dirty="0" smtClean="0">
                <a:solidFill>
                  <a:schemeClr val="tx1">
                    <a:lumMod val="50000"/>
                    <a:lumOff val="50000"/>
                  </a:schemeClr>
                </a:solidFill>
                <a:latin typeface="+mj-ea"/>
                <a:ea typeface="+mj-ea"/>
              </a:rPr>
              <a:t>商城和金融集团业务系统</a:t>
            </a:r>
            <a:r>
              <a:rPr lang="zh-CN" altLang="en-US" sz="1400" b="1" dirty="0">
                <a:solidFill>
                  <a:schemeClr val="tx1">
                    <a:lumMod val="50000"/>
                    <a:lumOff val="50000"/>
                  </a:schemeClr>
                </a:solidFill>
                <a:latin typeface="+mj-ea"/>
                <a:ea typeface="+mj-ea"/>
              </a:rPr>
              <a:t>的</a:t>
            </a:r>
            <a:r>
              <a:rPr lang="zh-CN" altLang="en-US" sz="1400" b="1" dirty="0" smtClean="0">
                <a:solidFill>
                  <a:schemeClr val="tx1">
                    <a:lumMod val="50000"/>
                    <a:lumOff val="50000"/>
                  </a:schemeClr>
                </a:solidFill>
                <a:latin typeface="+mj-ea"/>
                <a:ea typeface="+mj-ea"/>
              </a:rPr>
              <a:t>数据</a:t>
            </a:r>
            <a:endParaRPr lang="zh-CN" altLang="en-US" sz="1400" b="1" dirty="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增量数据识别、获取由云数据推送平台负责，</a:t>
            </a:r>
            <a:r>
              <a:rPr lang="zh-CN" altLang="en-US" sz="1200" b="1" dirty="0">
                <a:solidFill>
                  <a:schemeClr val="tx1">
                    <a:lumMod val="50000"/>
                    <a:lumOff val="50000"/>
                  </a:schemeClr>
                </a:solidFill>
                <a:latin typeface="+mj-ea"/>
              </a:rPr>
              <a:t>云数据推送</a:t>
            </a:r>
            <a:r>
              <a:rPr lang="zh-CN" altLang="en-US" sz="1200" b="1" dirty="0" smtClean="0">
                <a:solidFill>
                  <a:schemeClr val="tx1">
                    <a:lumMod val="50000"/>
                    <a:lumOff val="50000"/>
                  </a:schemeClr>
                </a:solidFill>
                <a:latin typeface="+mj-ea"/>
              </a:rPr>
              <a:t>平台采用</a:t>
            </a:r>
            <a:r>
              <a:rPr lang="zh-CN" altLang="en-US" sz="1200" b="1" dirty="0" smtClean="0">
                <a:solidFill>
                  <a:schemeClr val="tx1">
                    <a:lumMod val="50000"/>
                    <a:lumOff val="50000"/>
                  </a:schemeClr>
                </a:solidFill>
                <a:latin typeface="+mj-ea"/>
                <a:ea typeface="+mj-ea"/>
              </a:rPr>
              <a:t>分析、对比源系统日志方式实现</a:t>
            </a:r>
            <a:endParaRPr lang="zh-CN" altLang="en-US" sz="1200" b="1" dirty="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a:solidFill>
                  <a:schemeClr val="tx1">
                    <a:lumMod val="50000"/>
                    <a:lumOff val="50000"/>
                  </a:schemeClr>
                </a:solidFill>
                <a:latin typeface="+mj-ea"/>
              </a:rPr>
              <a:t>对于无法通过上述方式获取增量的源系统数据</a:t>
            </a:r>
            <a:r>
              <a:rPr lang="zh-CN" altLang="en-US" sz="1200" b="1" dirty="0" smtClean="0">
                <a:solidFill>
                  <a:schemeClr val="tx1">
                    <a:lumMod val="50000"/>
                    <a:lumOff val="50000"/>
                  </a:schemeClr>
                </a:solidFill>
                <a:latin typeface="+mj-ea"/>
                <a:ea typeface="+mj-ea"/>
              </a:rPr>
              <a:t>，则采用某一个时间范围内的全部数据作为增量</a:t>
            </a:r>
            <a:endParaRPr lang="en-US" altLang="zh-CN" sz="1200" b="1" dirty="0" smtClean="0">
              <a:solidFill>
                <a:schemeClr val="tx1">
                  <a:lumMod val="50000"/>
                  <a:lumOff val="50000"/>
                </a:schemeClr>
              </a:solidFill>
              <a:latin typeface="+mj-ea"/>
              <a:ea typeface="+mj-ea"/>
            </a:endParaRPr>
          </a:p>
          <a:p>
            <a:pPr marL="450850" lvl="1" indent="-177800" eaLnBrk="0" hangingPunct="0">
              <a:lnSpc>
                <a:spcPct val="150000"/>
              </a:lnSpc>
              <a:spcBef>
                <a:spcPct val="20000"/>
              </a:spcBef>
              <a:spcAft>
                <a:spcPct val="5000"/>
              </a:spcAft>
              <a:buClr>
                <a:srgbClr val="EE8A04"/>
              </a:buClr>
              <a:buSzPct val="80000"/>
              <a:buFont typeface="Wingdings" pitchFamily="2" charset="2"/>
              <a:buChar char="v"/>
              <a:defRPr/>
            </a:pPr>
            <a:r>
              <a:rPr lang="zh-CN" altLang="en-US" sz="1200" b="1" dirty="0" smtClean="0">
                <a:solidFill>
                  <a:schemeClr val="tx1">
                    <a:lumMod val="50000"/>
                    <a:lumOff val="50000"/>
                  </a:schemeClr>
                </a:solidFill>
                <a:latin typeface="+mj-ea"/>
                <a:ea typeface="+mj-ea"/>
              </a:rPr>
              <a:t>初始</a:t>
            </a:r>
            <a:r>
              <a:rPr lang="zh-CN" altLang="en-US" sz="1200" b="1" dirty="0">
                <a:solidFill>
                  <a:schemeClr val="tx1">
                    <a:lumMod val="50000"/>
                    <a:lumOff val="50000"/>
                  </a:schemeClr>
                </a:solidFill>
                <a:latin typeface="+mj-ea"/>
                <a:ea typeface="+mj-ea"/>
              </a:rPr>
              <a:t>数据加载均采用全量</a:t>
            </a:r>
            <a:r>
              <a:rPr lang="zh-CN" altLang="en-US" sz="1200" b="1" dirty="0" smtClean="0">
                <a:solidFill>
                  <a:schemeClr val="tx1">
                    <a:lumMod val="50000"/>
                    <a:lumOff val="50000"/>
                  </a:schemeClr>
                </a:solidFill>
                <a:latin typeface="+mj-ea"/>
                <a:ea typeface="+mj-ea"/>
              </a:rPr>
              <a:t>模式</a:t>
            </a:r>
            <a:endParaRPr lang="en-US" altLang="zh-CN" sz="1200" b="1" dirty="0" smtClean="0">
              <a:solidFill>
                <a:schemeClr val="tx1">
                  <a:lumMod val="50000"/>
                  <a:lumOff val="50000"/>
                </a:schemeClr>
              </a:solidFill>
              <a:latin typeface="+mj-ea"/>
              <a:ea typeface="+mj-ea"/>
            </a:endParaRPr>
          </a:p>
        </p:txBody>
      </p:sp>
      <p:sp>
        <p:nvSpPr>
          <p:cNvPr id="11" name="AutoShape 71"/>
          <p:cNvSpPr>
            <a:spLocks noChangeArrowheads="1"/>
          </p:cNvSpPr>
          <p:nvPr/>
        </p:nvSpPr>
        <p:spPr bwMode="gray">
          <a:xfrm>
            <a:off x="857914" y="3888385"/>
            <a:ext cx="1463770" cy="485775"/>
          </a:xfrm>
          <a:prstGeom prst="flowChartDocument">
            <a:avLst/>
          </a:prstGeom>
          <a:solidFill>
            <a:srgbClr val="CCCCFF">
              <a:alpha val="80000"/>
            </a:srgbClr>
          </a:solidFill>
          <a:ln w="9525" algn="ctr">
            <a:solidFill>
              <a:srgbClr val="CCCCFF"/>
            </a:solidFill>
            <a:miter lim="800000"/>
            <a:headEnd/>
            <a:tailEnd/>
          </a:ln>
          <a:effectLst/>
          <a:extLst>
            <a:ext uri="{AF507438-7753-43E0-B8FC-AC1667EBCBE1}">
              <a14:hiddenEffects xmlns="" xmlns:a14="http://schemas.microsoft.com/office/drawing/2010/main">
                <a:effectLst>
                  <a:outerShdw dist="35921" dir="2700000" algn="ctr" rotWithShape="0">
                    <a:schemeClr val="bg2"/>
                  </a:outerShdw>
                </a:effectLst>
              </a14:hiddenEffects>
            </a:ext>
          </a:extLst>
        </p:spPr>
        <p:txBody>
          <a:bodyPr lIns="72000" tIns="72000" rIns="72000" bIns="72000" anchor="ctr">
            <a:spAutoFit/>
          </a:bodyPr>
          <a:lstStyle/>
          <a:p>
            <a:pPr algn="ctr"/>
            <a:r>
              <a:rPr lang="zh-CN" altLang="en-US" sz="1600" b="1" dirty="0">
                <a:solidFill>
                  <a:schemeClr val="tx1">
                    <a:lumMod val="50000"/>
                    <a:lumOff val="50000"/>
                  </a:schemeClr>
                </a:solidFill>
                <a:latin typeface="+mj-ea"/>
                <a:ea typeface="+mj-ea"/>
              </a:rPr>
              <a:t>源</a:t>
            </a:r>
            <a:r>
              <a:rPr lang="zh-CN" altLang="en-US" sz="1600" b="1" dirty="0" smtClean="0">
                <a:solidFill>
                  <a:schemeClr val="tx1">
                    <a:lumMod val="50000"/>
                    <a:lumOff val="50000"/>
                  </a:schemeClr>
                </a:solidFill>
                <a:latin typeface="+mj-ea"/>
                <a:ea typeface="+mj-ea"/>
              </a:rPr>
              <a:t>数据增量</a:t>
            </a:r>
            <a:endParaRPr lang="en-US" sz="1600" b="1" dirty="0">
              <a:solidFill>
                <a:schemeClr val="tx1">
                  <a:lumMod val="50000"/>
                  <a:lumOff val="50000"/>
                </a:schemeClr>
              </a:solidFill>
              <a:latin typeface="+mj-ea"/>
              <a:ea typeface="+mj-ea"/>
            </a:endParaRPr>
          </a:p>
        </p:txBody>
      </p:sp>
    </p:spTree>
    <p:extLst>
      <p:ext uri="{BB962C8B-B14F-4D97-AF65-F5344CB8AC3E}">
        <p14:creationId xmlns="" xmlns:p14="http://schemas.microsoft.com/office/powerpoint/2010/main" val="605501538"/>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214700"/>
            <a:ext cx="8397834" cy="432199"/>
          </a:xfrm>
        </p:spPr>
        <p:txBody>
          <a:bodyPr/>
          <a:lstStyle/>
          <a:p>
            <a:pPr marL="355600" indent="-355600"/>
            <a:r>
              <a:rPr lang="zh-CN" altLang="en-US" dirty="0">
                <a:latin typeface="微软雅黑" pitchFamily="34" charset="-122"/>
              </a:rPr>
              <a:t>检查规则配置管理</a:t>
            </a:r>
            <a:endParaRPr lang="zh-CN" altLang="en-US" dirty="0"/>
          </a:p>
        </p:txBody>
      </p:sp>
      <p:graphicFrame>
        <p:nvGraphicFramePr>
          <p:cNvPr id="8" name="Table 6"/>
          <p:cNvGraphicFramePr>
            <a:graphicFrameLocks noGrp="1"/>
          </p:cNvGraphicFramePr>
          <p:nvPr>
            <p:extLst>
              <p:ext uri="{D42A27DB-BD31-4B8C-83A1-F6EECF244321}">
                <p14:modId xmlns="" xmlns:p14="http://schemas.microsoft.com/office/powerpoint/2010/main" val="1856690836"/>
              </p:ext>
            </p:extLst>
          </p:nvPr>
        </p:nvGraphicFramePr>
        <p:xfrm>
          <a:off x="848569" y="1007064"/>
          <a:ext cx="9809125" cy="5042309"/>
        </p:xfrm>
        <a:graphic>
          <a:graphicData uri="http://schemas.openxmlformats.org/drawingml/2006/table">
            <a:tbl>
              <a:tblPr firstRow="1" bandRow="1">
                <a:tableStyleId>{21E4AEA4-8DFA-4A89-87EB-49C32662AFE0}</a:tableStyleId>
              </a:tblPr>
              <a:tblGrid>
                <a:gridCol w="1425257"/>
                <a:gridCol w="8383868"/>
              </a:tblGrid>
              <a:tr h="491134">
                <a:tc gridSpan="2">
                  <a:txBody>
                    <a:bodyPr/>
                    <a:lstStyle/>
                    <a:p>
                      <a:r>
                        <a:rPr lang="zh-CN" altLang="en-US" sz="1800" dirty="0" smtClean="0"/>
                        <a:t>模块说明</a:t>
                      </a:r>
                      <a:endParaRPr lang="en-US" sz="1800" dirty="0">
                        <a:latin typeface="微软雅黑" pitchFamily="34" charset="-122"/>
                        <a:ea typeface="微软雅黑" pitchFamily="34" charset="-122"/>
                      </a:endParaRPr>
                    </a:p>
                  </a:txBody>
                  <a:tcPr anchor="ctr"/>
                </a:tc>
                <a:tc hMerge="1">
                  <a:txBody>
                    <a:bodyPr/>
                    <a:lstStyle/>
                    <a:p>
                      <a:endParaRPr lang="en-US" sz="1800" dirty="0">
                        <a:latin typeface="微软雅黑" pitchFamily="34" charset="-122"/>
                        <a:ea typeface="微软雅黑" pitchFamily="34" charset="-122"/>
                      </a:endParaRPr>
                    </a:p>
                  </a:txBody>
                  <a:tcPr anchor="ctr">
                    <a:cell3D prstMaterial="dkEdge">
                      <a:bevel h="50800" prst="divot"/>
                      <a:lightRig rig="flood" dir="t"/>
                    </a:cell3D>
                  </a:tcPr>
                </a:tc>
              </a:tr>
              <a:tr h="491134">
                <a:tc>
                  <a:txBody>
                    <a:bodyPr/>
                    <a:lstStyle/>
                    <a:p>
                      <a:r>
                        <a:rPr lang="zh-CN" altLang="en-US" sz="1600" dirty="0" smtClean="0"/>
                        <a:t>模块名称</a:t>
                      </a:r>
                      <a:endParaRPr lang="en-US" sz="1600" dirty="0">
                        <a:latin typeface="微软雅黑" pitchFamily="34" charset="-122"/>
                        <a:ea typeface="微软雅黑" pitchFamily="34" charset="-122"/>
                      </a:endParaRPr>
                    </a:p>
                  </a:txBody>
                  <a:tcPr anchor="ctr"/>
                </a:tc>
                <a:tc>
                  <a:txBody>
                    <a:bodyPr/>
                    <a:lstStyle/>
                    <a:p>
                      <a:r>
                        <a:rPr lang="zh-CN" altLang="en-US" sz="1600" dirty="0" smtClean="0"/>
                        <a:t>接口单元级技术检查规则配置管理模块</a:t>
                      </a:r>
                      <a:endParaRPr lang="en-US" sz="1600" dirty="0">
                        <a:latin typeface="微软雅黑" pitchFamily="34" charset="-122"/>
                        <a:ea typeface="微软雅黑" pitchFamily="34" charset="-122"/>
                      </a:endParaRPr>
                    </a:p>
                  </a:txBody>
                  <a:tcPr anchor="ctr"/>
                </a:tc>
              </a:tr>
              <a:tr h="2193732">
                <a:tc>
                  <a:txBody>
                    <a:bodyPr/>
                    <a:lstStyle/>
                    <a:p>
                      <a:r>
                        <a:rPr lang="zh-CN" altLang="en-US" sz="1600" dirty="0" smtClean="0"/>
                        <a:t>实现功能</a:t>
                      </a:r>
                      <a:endParaRPr lang="en-US" sz="16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该模块的主要任务是用</a:t>
                      </a:r>
                      <a:r>
                        <a:rPr lang="en-US" altLang="zh-CN" sz="1600" dirty="0" smtClean="0"/>
                        <a:t>web</a:t>
                      </a:r>
                      <a:r>
                        <a:rPr lang="zh-CN" altLang="en-US" sz="1600" dirty="0" smtClean="0"/>
                        <a:t>界面方式引导用户完成数据质量检查规则的配置，主要包括检查规则的唯一标识、检查规则简单描述、检查类型、检查对象、生效标志、</a:t>
                      </a:r>
                      <a:r>
                        <a:rPr lang="zh-CN" altLang="en-US" sz="1600" dirty="0" smtClean="0">
                          <a:latin typeface="微软雅黑" pitchFamily="34" charset="-122"/>
                          <a:ea typeface="微软雅黑" pitchFamily="34" charset="-122"/>
                        </a:rPr>
                        <a:t>检查规则（如：</a:t>
                      </a:r>
                      <a:r>
                        <a:rPr lang="en-US" altLang="zh-CN" sz="1600" dirty="0" smtClean="0">
                          <a:latin typeface="微软雅黑" pitchFamily="34" charset="-122"/>
                          <a:ea typeface="微软雅黑" pitchFamily="34" charset="-122"/>
                        </a:rPr>
                        <a:t>SQL</a:t>
                      </a:r>
                      <a:r>
                        <a:rPr lang="zh-CN" altLang="en-US" sz="1600" dirty="0" smtClean="0">
                          <a:latin typeface="微软雅黑" pitchFamily="34" charset="-122"/>
                          <a:ea typeface="微软雅黑" pitchFamily="34" charset="-122"/>
                        </a:rPr>
                        <a:t>命令）</a:t>
                      </a:r>
                      <a:r>
                        <a:rPr lang="zh-CN" altLang="en-US" sz="1600" dirty="0" smtClean="0"/>
                        <a:t>等。模块需要实现如下功能：</a:t>
                      </a:r>
                      <a:endParaRPr lang="en-US" altLang="zh-CN" sz="1600" dirty="0" smtClean="0"/>
                    </a:p>
                    <a:p>
                      <a:pPr marL="341313" marR="0" indent="-109538"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dirty="0" smtClean="0"/>
                        <a:t>规则新增；增加一条检查规则</a:t>
                      </a:r>
                    </a:p>
                    <a:p>
                      <a:pPr marL="341313" marR="0" indent="-109538"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dirty="0" smtClean="0"/>
                        <a:t>规则修改；修改规则内容</a:t>
                      </a:r>
                    </a:p>
                    <a:p>
                      <a:pPr marL="341313" marR="0" indent="-109538"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dirty="0" smtClean="0"/>
                        <a:t>规则删除；删除已有的规则</a:t>
                      </a:r>
                    </a:p>
                    <a:p>
                      <a:pPr marL="341313" marR="0" indent="-109538"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dirty="0" smtClean="0"/>
                        <a:t>规则生效：设置规则的状态为生效或无效</a:t>
                      </a:r>
                    </a:p>
                    <a:p>
                      <a:pPr marL="341313" marR="0" indent="-109538"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dirty="0" smtClean="0"/>
                        <a:t>规则搜索：按规则</a:t>
                      </a:r>
                      <a:r>
                        <a:rPr lang="en-US" altLang="zh-CN" sz="1600" dirty="0" smtClean="0"/>
                        <a:t>ID</a:t>
                      </a:r>
                      <a:r>
                        <a:rPr lang="zh-CN" altLang="en-US" sz="1600" dirty="0" smtClean="0"/>
                        <a:t>、接口名称搜索规则</a:t>
                      </a:r>
                      <a:endParaRPr lang="en-US" sz="1600" dirty="0" smtClean="0">
                        <a:latin typeface="微软雅黑" pitchFamily="34" charset="-122"/>
                        <a:ea typeface="微软雅黑" pitchFamily="34" charset="-122"/>
                      </a:endParaRPr>
                    </a:p>
                  </a:txBody>
                  <a:tcPr anchor="ctr"/>
                </a:tc>
              </a:tr>
              <a:tr h="491134">
                <a:tc>
                  <a:txBody>
                    <a:bodyPr/>
                    <a:lstStyle/>
                    <a:p>
                      <a:r>
                        <a:rPr lang="zh-CN" altLang="en-US" sz="1600" dirty="0" smtClean="0"/>
                        <a:t>实现技术</a:t>
                      </a:r>
                      <a:endParaRPr lang="en-US" sz="1600" dirty="0">
                        <a:latin typeface="微软雅黑" pitchFamily="34" charset="-122"/>
                        <a:ea typeface="微软雅黑" pitchFamily="34" charset="-122"/>
                      </a:endParaRPr>
                    </a:p>
                  </a:txBody>
                  <a:tcPr anchor="ctr"/>
                </a:tc>
                <a:tc>
                  <a:txBody>
                    <a:bodyPr/>
                    <a:lstStyle/>
                    <a:p>
                      <a:r>
                        <a:rPr lang="en-US" altLang="zh-CN" sz="1600" dirty="0" smtClean="0"/>
                        <a:t>J2EE</a:t>
                      </a:r>
                      <a:endParaRPr lang="en-US" sz="1600" dirty="0">
                        <a:latin typeface="微软雅黑" pitchFamily="34" charset="-122"/>
                        <a:ea typeface="微软雅黑" pitchFamily="34" charset="-122"/>
                      </a:endParaRPr>
                    </a:p>
                  </a:txBody>
                  <a:tcPr anchor="ctr"/>
                </a:tc>
              </a:tr>
              <a:tr h="884041">
                <a:tc>
                  <a:txBody>
                    <a:bodyPr/>
                    <a:lstStyle/>
                    <a:p>
                      <a:r>
                        <a:rPr lang="zh-CN" altLang="en-US" sz="1600" dirty="0" smtClean="0"/>
                        <a:t>运行方式</a:t>
                      </a:r>
                      <a:endParaRPr lang="en-US" sz="1600" dirty="0">
                        <a:latin typeface="微软雅黑" pitchFamily="34" charset="-122"/>
                        <a:ea typeface="微软雅黑" pitchFamily="34" charset="-122"/>
                      </a:endParaRPr>
                    </a:p>
                  </a:txBody>
                  <a:tcPr anchor="ctr"/>
                </a:tc>
                <a:tc>
                  <a:txBody>
                    <a:bodyPr/>
                    <a:lstStyle/>
                    <a:p>
                      <a:r>
                        <a:rPr lang="zh-CN" altLang="en-US" sz="1600" dirty="0" smtClean="0"/>
                        <a:t>作为</a:t>
                      </a:r>
                      <a:r>
                        <a:rPr lang="en-US" altLang="zh-CN" sz="1600" dirty="0" smtClean="0"/>
                        <a:t>WAR</a:t>
                      </a:r>
                      <a:r>
                        <a:rPr lang="zh-CN" altLang="en-US" sz="1600" dirty="0" smtClean="0"/>
                        <a:t>包部署在</a:t>
                      </a:r>
                      <a:r>
                        <a:rPr lang="en-US" altLang="zh-CN" sz="1600" dirty="0" smtClean="0"/>
                        <a:t>Tomcat</a:t>
                      </a:r>
                      <a:r>
                        <a:rPr lang="zh-CN" altLang="en-US" sz="1600" dirty="0" smtClean="0"/>
                        <a:t>集群上</a:t>
                      </a:r>
                      <a:endParaRPr lang="en-US" altLang="zh-CN" sz="1600" dirty="0" smtClean="0"/>
                    </a:p>
                    <a:p>
                      <a:r>
                        <a:rPr lang="zh-CN" altLang="en-US" sz="1600" dirty="0" smtClean="0"/>
                        <a:t>发布链接到金融数据平台门户上</a:t>
                      </a:r>
                      <a:endParaRPr lang="en-US" altLang="zh-CN" sz="1600" dirty="0" smtClean="0"/>
                    </a:p>
                    <a:p>
                      <a:r>
                        <a:rPr lang="zh-CN" altLang="en-US" sz="1600" dirty="0" smtClean="0"/>
                        <a:t>用户通过</a:t>
                      </a:r>
                      <a:r>
                        <a:rPr lang="en-US" altLang="zh-CN" sz="1600" dirty="0" smtClean="0"/>
                        <a:t>B/S</a:t>
                      </a:r>
                      <a:r>
                        <a:rPr lang="zh-CN" altLang="en-US" sz="1600" dirty="0" smtClean="0"/>
                        <a:t>方式登录平台执行配置管理</a:t>
                      </a:r>
                      <a:endParaRPr lang="en-US" sz="1600" dirty="0">
                        <a:latin typeface="微软雅黑" pitchFamily="34" charset="-122"/>
                        <a:ea typeface="微软雅黑" pitchFamily="34" charset="-122"/>
                      </a:endParaRPr>
                    </a:p>
                  </a:txBody>
                  <a:tcPr anchor="ctr"/>
                </a:tc>
              </a:tr>
              <a:tr h="491134">
                <a:tc>
                  <a:txBody>
                    <a:bodyPr/>
                    <a:lstStyle/>
                    <a:p>
                      <a:r>
                        <a:rPr lang="zh-CN" altLang="en-US" sz="1600" dirty="0" smtClean="0"/>
                        <a:t>使用对象</a:t>
                      </a:r>
                      <a:endParaRPr lang="en-US" sz="1600" dirty="0">
                        <a:latin typeface="微软雅黑" pitchFamily="34" charset="-122"/>
                        <a:ea typeface="微软雅黑" pitchFamily="34" charset="-122"/>
                      </a:endParaRPr>
                    </a:p>
                  </a:txBody>
                  <a:tcPr anchor="ctr"/>
                </a:tc>
                <a:tc>
                  <a:txBody>
                    <a:bodyPr/>
                    <a:lstStyle/>
                    <a:p>
                      <a:pPr marL="231775" marR="0" indent="-231775" algn="l" defTabSz="914400" rtl="0" eaLnBrk="1" fontAlgn="auto" latinLnBrk="0" hangingPunct="1">
                        <a:lnSpc>
                          <a:spcPct val="100000"/>
                        </a:lnSpc>
                        <a:spcBef>
                          <a:spcPts val="0"/>
                        </a:spcBef>
                        <a:spcAft>
                          <a:spcPts val="0"/>
                        </a:spcAft>
                        <a:buClrTx/>
                        <a:buSzTx/>
                        <a:buFontTx/>
                        <a:buNone/>
                        <a:tabLst/>
                        <a:defRPr/>
                      </a:pPr>
                      <a:r>
                        <a:rPr lang="zh-CN" altLang="en-US" sz="1600" dirty="0" smtClean="0"/>
                        <a:t>数据质量管理员</a:t>
                      </a:r>
                      <a:endParaRPr lang="en-US" sz="1600" dirty="0" smtClean="0">
                        <a:latin typeface="微软雅黑" pitchFamily="34" charset="-122"/>
                        <a:ea typeface="微软雅黑" pitchFamily="34" charset="-122"/>
                      </a:endParaRPr>
                    </a:p>
                  </a:txBody>
                  <a:tcPr anchor="ctr"/>
                </a:tc>
              </a:tr>
            </a:tbl>
          </a:graphicData>
        </a:graphic>
      </p:graphicFrame>
    </p:spTree>
    <p:extLst>
      <p:ext uri="{BB962C8B-B14F-4D97-AF65-F5344CB8AC3E}">
        <p14:creationId xmlns="" xmlns:p14="http://schemas.microsoft.com/office/powerpoint/2010/main" val="4052080093"/>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068" y="214700"/>
            <a:ext cx="8397834" cy="432199"/>
          </a:xfrm>
        </p:spPr>
        <p:txBody>
          <a:bodyPr/>
          <a:lstStyle/>
          <a:p>
            <a:pPr marL="355600" indent="-355600"/>
            <a:r>
              <a:rPr lang="zh-CN" altLang="en-US" dirty="0" smtClean="0">
                <a:latin typeface="微软雅黑" pitchFamily="34" charset="-122"/>
              </a:rPr>
              <a:t>数据质量管理分析</a:t>
            </a:r>
            <a:r>
              <a:rPr lang="zh-CN" altLang="en-US" dirty="0">
                <a:latin typeface="微软雅黑" pitchFamily="34" charset="-122"/>
              </a:rPr>
              <a:t>报告展现</a:t>
            </a:r>
            <a:endParaRPr lang="zh-CN" altLang="en-US" dirty="0"/>
          </a:p>
        </p:txBody>
      </p:sp>
      <p:graphicFrame>
        <p:nvGraphicFramePr>
          <p:cNvPr id="4" name="Table 6"/>
          <p:cNvGraphicFramePr>
            <a:graphicFrameLocks noGrp="1"/>
          </p:cNvGraphicFramePr>
          <p:nvPr>
            <p:extLst>
              <p:ext uri="{D42A27DB-BD31-4B8C-83A1-F6EECF244321}">
                <p14:modId xmlns="" xmlns:p14="http://schemas.microsoft.com/office/powerpoint/2010/main" val="940929215"/>
              </p:ext>
            </p:extLst>
          </p:nvPr>
        </p:nvGraphicFramePr>
        <p:xfrm>
          <a:off x="1293404" y="1079097"/>
          <a:ext cx="9508356" cy="4970277"/>
        </p:xfrm>
        <a:graphic>
          <a:graphicData uri="http://schemas.openxmlformats.org/drawingml/2006/table">
            <a:tbl>
              <a:tblPr firstRow="1" bandRow="1">
                <a:tableStyleId>{21E4AEA4-8DFA-4A89-87EB-49C32662AFE0}</a:tableStyleId>
              </a:tblPr>
              <a:tblGrid>
                <a:gridCol w="1381556"/>
                <a:gridCol w="8126800"/>
              </a:tblGrid>
              <a:tr h="487282">
                <a:tc gridSpan="2">
                  <a:txBody>
                    <a:bodyPr/>
                    <a:lstStyle/>
                    <a:p>
                      <a:r>
                        <a:rPr lang="zh-CN" altLang="en-US" sz="1800" dirty="0" smtClean="0"/>
                        <a:t>模块说明</a:t>
                      </a:r>
                      <a:endParaRPr lang="en-US" sz="1800" dirty="0">
                        <a:latin typeface="微软雅黑" pitchFamily="34" charset="-122"/>
                        <a:ea typeface="微软雅黑" pitchFamily="34" charset="-122"/>
                      </a:endParaRPr>
                    </a:p>
                  </a:txBody>
                  <a:tcPr anchor="ctr"/>
                </a:tc>
                <a:tc hMerge="1">
                  <a:txBody>
                    <a:bodyPr/>
                    <a:lstStyle/>
                    <a:p>
                      <a:endParaRPr lang="en-US" sz="1800" dirty="0">
                        <a:latin typeface="微软雅黑" pitchFamily="34" charset="-122"/>
                        <a:ea typeface="微软雅黑" pitchFamily="34" charset="-122"/>
                      </a:endParaRPr>
                    </a:p>
                  </a:txBody>
                  <a:tcPr anchor="ctr">
                    <a:cell3D prstMaterial="dkEdge">
                      <a:bevel h="50800" prst="divot"/>
                      <a:lightRig rig="flood" dir="t"/>
                    </a:cell3D>
                  </a:tcPr>
                </a:tc>
              </a:tr>
              <a:tr h="487282">
                <a:tc>
                  <a:txBody>
                    <a:bodyPr/>
                    <a:lstStyle/>
                    <a:p>
                      <a:r>
                        <a:rPr lang="zh-CN" altLang="en-US" sz="1600" dirty="0" smtClean="0"/>
                        <a:t>模块名称</a:t>
                      </a:r>
                      <a:endParaRPr lang="en-US" sz="1600" dirty="0">
                        <a:latin typeface="微软雅黑" pitchFamily="34" charset="-122"/>
                        <a:ea typeface="微软雅黑" pitchFamily="34" charset="-122"/>
                      </a:endParaRPr>
                    </a:p>
                  </a:txBody>
                  <a:tcPr anchor="ctr"/>
                </a:tc>
                <a:tc>
                  <a:txBody>
                    <a:bodyPr/>
                    <a:lstStyle/>
                    <a:p>
                      <a:r>
                        <a:rPr lang="zh-CN" altLang="en-US" sz="1600" dirty="0" smtClean="0"/>
                        <a:t>源系统数据交换质量日报、</a:t>
                      </a:r>
                      <a:r>
                        <a:rPr lang="zh-CN" altLang="en-US" sz="1600" dirty="0" smtClean="0">
                          <a:latin typeface="微软雅黑" pitchFamily="34" charset="-122"/>
                        </a:rPr>
                        <a:t>数据质量汇总日报、数据质量汇总月报</a:t>
                      </a:r>
                      <a:r>
                        <a:rPr lang="zh-CN" altLang="en-US" sz="1600" dirty="0" smtClean="0"/>
                        <a:t>展现模块</a:t>
                      </a:r>
                      <a:endParaRPr lang="en-US" sz="1600" dirty="0">
                        <a:latin typeface="微软雅黑" pitchFamily="34" charset="-122"/>
                        <a:ea typeface="微软雅黑" pitchFamily="34" charset="-122"/>
                      </a:endParaRPr>
                    </a:p>
                  </a:txBody>
                  <a:tcPr anchor="ctr"/>
                </a:tc>
              </a:tr>
              <a:tr h="1656759">
                <a:tc>
                  <a:txBody>
                    <a:bodyPr/>
                    <a:lstStyle/>
                    <a:p>
                      <a:r>
                        <a:rPr lang="zh-CN" altLang="en-US" sz="1600" dirty="0" smtClean="0"/>
                        <a:t>实现功能</a:t>
                      </a:r>
                      <a:endParaRPr lang="en-US" sz="1600" dirty="0">
                        <a:latin typeface="微软雅黑" pitchFamily="34" charset="-122"/>
                        <a:ea typeface="微软雅黑" pitchFamily="34" charset="-122"/>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该模块的主要任务是用</a:t>
                      </a:r>
                      <a:r>
                        <a:rPr lang="en-US" altLang="zh-CN" sz="1600" dirty="0" smtClean="0"/>
                        <a:t>web</a:t>
                      </a:r>
                      <a:r>
                        <a:rPr lang="zh-CN" altLang="en-US" sz="1600" dirty="0" smtClean="0"/>
                        <a:t>界面方式引导用户提交查询条件，查看满足条件的数据质量管理分析。模块需要实现如下功能：</a:t>
                      </a:r>
                      <a:endParaRPr lang="en-US" altLang="zh-CN" sz="1600" dirty="0" smtClean="0"/>
                    </a:p>
                    <a:p>
                      <a:pPr marL="341313" marR="0" indent="-109538"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dirty="0" smtClean="0"/>
                        <a:t>报告查询；按照时间、报告名称</a:t>
                      </a:r>
                      <a:endParaRPr lang="en-US" altLang="zh-CN" sz="1600" dirty="0" smtClean="0"/>
                    </a:p>
                    <a:p>
                      <a:pPr marL="341313" marR="0" indent="-109538"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dirty="0" smtClean="0"/>
                        <a:t>报告查看；在线查看报告内容</a:t>
                      </a:r>
                    </a:p>
                    <a:p>
                      <a:pPr marL="341313" marR="0" indent="-109538"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dirty="0" smtClean="0"/>
                        <a:t>报告下载；将报告下载到本地查看</a:t>
                      </a:r>
                    </a:p>
                    <a:p>
                      <a:pPr marL="341313" marR="0" indent="-109538" algn="l" defTabSz="914400" rtl="0" eaLnBrk="1" fontAlgn="auto" latinLnBrk="0" hangingPunct="1">
                        <a:lnSpc>
                          <a:spcPct val="100000"/>
                        </a:lnSpc>
                        <a:spcBef>
                          <a:spcPts val="0"/>
                        </a:spcBef>
                        <a:spcAft>
                          <a:spcPts val="0"/>
                        </a:spcAft>
                        <a:buClrTx/>
                        <a:buSzTx/>
                        <a:buFont typeface="Arial" pitchFamily="34" charset="0"/>
                        <a:buChar char="•"/>
                        <a:tabLst/>
                        <a:defRPr/>
                      </a:pPr>
                      <a:r>
                        <a:rPr lang="zh-CN" altLang="en-US" sz="1600" dirty="0" smtClean="0"/>
                        <a:t>错误明细下载；下载未通过数据质量检查的出错记录明细</a:t>
                      </a:r>
                      <a:endParaRPr lang="zh-CN" altLang="en-US" sz="1600" dirty="0" smtClean="0">
                        <a:latin typeface="微软雅黑" pitchFamily="34" charset="-122"/>
                        <a:ea typeface="微软雅黑" pitchFamily="34" charset="-122"/>
                      </a:endParaRPr>
                    </a:p>
                  </a:txBody>
                  <a:tcPr anchor="ctr"/>
                </a:tc>
              </a:tr>
              <a:tr h="487282">
                <a:tc>
                  <a:txBody>
                    <a:bodyPr/>
                    <a:lstStyle/>
                    <a:p>
                      <a:r>
                        <a:rPr lang="zh-CN" altLang="en-US" sz="1600" dirty="0" smtClean="0"/>
                        <a:t>有效时间</a:t>
                      </a:r>
                      <a:endParaRPr lang="en-US" sz="1600" dirty="0">
                        <a:latin typeface="微软雅黑" pitchFamily="34" charset="-122"/>
                        <a:ea typeface="微软雅黑" pitchFamily="34" charset="-122"/>
                      </a:endParaRPr>
                    </a:p>
                  </a:txBody>
                  <a:tcPr anchor="ctr"/>
                </a:tc>
                <a:tc>
                  <a:txBody>
                    <a:bodyPr/>
                    <a:lstStyle/>
                    <a:p>
                      <a:r>
                        <a:rPr lang="zh-CN" altLang="en-US" sz="1600" dirty="0" smtClean="0"/>
                        <a:t>每日或月</a:t>
                      </a:r>
                      <a:r>
                        <a:rPr lang="en-US" altLang="zh-CN" sz="1600" dirty="0" smtClean="0"/>
                        <a:t>ETL</a:t>
                      </a:r>
                      <a:r>
                        <a:rPr lang="zh-CN" altLang="en-US" sz="1600" dirty="0" smtClean="0"/>
                        <a:t>处理结束后</a:t>
                      </a:r>
                      <a:endParaRPr lang="en-US" altLang="zh-CN" sz="1600" dirty="0" smtClean="0">
                        <a:latin typeface="微软雅黑" pitchFamily="34" charset="-122"/>
                        <a:ea typeface="微软雅黑" pitchFamily="34" charset="-122"/>
                      </a:endParaRPr>
                    </a:p>
                  </a:txBody>
                  <a:tcPr anchor="ctr"/>
                </a:tc>
              </a:tr>
              <a:tr h="487282">
                <a:tc>
                  <a:txBody>
                    <a:bodyPr/>
                    <a:lstStyle/>
                    <a:p>
                      <a:r>
                        <a:rPr lang="zh-CN" altLang="en-US" sz="1600" dirty="0" smtClean="0"/>
                        <a:t>实现技术</a:t>
                      </a:r>
                      <a:endParaRPr lang="en-US" sz="1600" dirty="0">
                        <a:latin typeface="微软雅黑" pitchFamily="34" charset="-122"/>
                        <a:ea typeface="微软雅黑" pitchFamily="34" charset="-122"/>
                      </a:endParaRPr>
                    </a:p>
                  </a:txBody>
                  <a:tcPr anchor="ctr"/>
                </a:tc>
                <a:tc>
                  <a:txBody>
                    <a:bodyPr/>
                    <a:lstStyle/>
                    <a:p>
                      <a:r>
                        <a:rPr lang="en-US" altLang="zh-CN" sz="1600" dirty="0" smtClean="0"/>
                        <a:t>J2EE</a:t>
                      </a:r>
                      <a:endParaRPr lang="en-US" sz="1600" dirty="0">
                        <a:latin typeface="微软雅黑" pitchFamily="34" charset="-122"/>
                        <a:ea typeface="微软雅黑" pitchFamily="34" charset="-122"/>
                      </a:endParaRPr>
                    </a:p>
                  </a:txBody>
                  <a:tcPr anchor="ctr"/>
                </a:tc>
              </a:tr>
              <a:tr h="877108">
                <a:tc>
                  <a:txBody>
                    <a:bodyPr/>
                    <a:lstStyle/>
                    <a:p>
                      <a:r>
                        <a:rPr lang="zh-CN" altLang="en-US" sz="1600" dirty="0" smtClean="0"/>
                        <a:t>运行方式</a:t>
                      </a:r>
                      <a:endParaRPr lang="en-US" sz="1600" dirty="0">
                        <a:latin typeface="微软雅黑" pitchFamily="34" charset="-122"/>
                        <a:ea typeface="微软雅黑" pitchFamily="34" charset="-122"/>
                      </a:endParaRPr>
                    </a:p>
                  </a:txBody>
                  <a:tcPr anchor="ctr"/>
                </a:tc>
                <a:tc>
                  <a:txBody>
                    <a:bodyPr/>
                    <a:lstStyle/>
                    <a:p>
                      <a:r>
                        <a:rPr lang="zh-CN" altLang="en-US" sz="1600" dirty="0" smtClean="0"/>
                        <a:t>作为</a:t>
                      </a:r>
                      <a:r>
                        <a:rPr lang="en-US" altLang="zh-CN" sz="1600" dirty="0" smtClean="0"/>
                        <a:t>WAR</a:t>
                      </a:r>
                      <a:r>
                        <a:rPr lang="zh-CN" altLang="en-US" sz="1600" dirty="0" smtClean="0"/>
                        <a:t>包部署在</a:t>
                      </a:r>
                      <a:r>
                        <a:rPr lang="en-US" altLang="zh-CN" sz="1600" dirty="0" smtClean="0"/>
                        <a:t>Tomcat</a:t>
                      </a:r>
                      <a:r>
                        <a:rPr lang="zh-CN" altLang="en-US" sz="1600" dirty="0" smtClean="0"/>
                        <a:t>集群上</a:t>
                      </a:r>
                      <a:endParaRPr lang="en-US" altLang="zh-CN" sz="1600" dirty="0" smtClean="0"/>
                    </a:p>
                    <a:p>
                      <a:r>
                        <a:rPr lang="zh-CN" altLang="en-US" sz="1600" dirty="0" smtClean="0"/>
                        <a:t>发布链接到金融数据平台门户上</a:t>
                      </a:r>
                      <a:endParaRPr lang="en-US" altLang="zh-CN" sz="1600" dirty="0" smtClean="0"/>
                    </a:p>
                    <a:p>
                      <a:r>
                        <a:rPr lang="zh-CN" altLang="en-US" sz="1600" dirty="0" smtClean="0"/>
                        <a:t>用户通过</a:t>
                      </a:r>
                      <a:r>
                        <a:rPr lang="en-US" altLang="zh-CN" sz="1600" dirty="0" smtClean="0"/>
                        <a:t>B/S</a:t>
                      </a:r>
                      <a:r>
                        <a:rPr lang="zh-CN" altLang="en-US" sz="1600" dirty="0" smtClean="0"/>
                        <a:t>方式登录平台执行配置管理</a:t>
                      </a:r>
                      <a:endParaRPr lang="en-US" altLang="zh-CN" sz="1600" dirty="0">
                        <a:latin typeface="微软雅黑" pitchFamily="34" charset="-122"/>
                        <a:ea typeface="微软雅黑" pitchFamily="34" charset="-122"/>
                      </a:endParaRPr>
                    </a:p>
                  </a:txBody>
                  <a:tcPr anchor="ctr"/>
                </a:tc>
              </a:tr>
              <a:tr h="487282">
                <a:tc>
                  <a:txBody>
                    <a:bodyPr/>
                    <a:lstStyle/>
                    <a:p>
                      <a:r>
                        <a:rPr lang="zh-CN" altLang="en-US" sz="1600" dirty="0" smtClean="0"/>
                        <a:t>使用对象</a:t>
                      </a:r>
                      <a:endParaRPr lang="en-US" sz="1600" dirty="0">
                        <a:latin typeface="微软雅黑" pitchFamily="34" charset="-122"/>
                        <a:ea typeface="微软雅黑" pitchFamily="34" charset="-122"/>
                      </a:endParaRPr>
                    </a:p>
                  </a:txBody>
                  <a:tcPr anchor="ctr"/>
                </a:tc>
                <a:tc>
                  <a:txBody>
                    <a:bodyPr/>
                    <a:lstStyle/>
                    <a:p>
                      <a:pPr marL="231775" marR="0" indent="-231775" algn="l" defTabSz="914400" rtl="0" eaLnBrk="1" fontAlgn="auto" latinLnBrk="0" hangingPunct="1">
                        <a:lnSpc>
                          <a:spcPct val="100000"/>
                        </a:lnSpc>
                        <a:spcBef>
                          <a:spcPts val="0"/>
                        </a:spcBef>
                        <a:spcAft>
                          <a:spcPts val="0"/>
                        </a:spcAft>
                        <a:buClrTx/>
                        <a:buSzTx/>
                        <a:buFontTx/>
                        <a:buNone/>
                        <a:tabLst/>
                        <a:defRPr/>
                      </a:pPr>
                      <a:r>
                        <a:rPr lang="zh-CN" altLang="en-US" sz="1600" dirty="0" smtClean="0"/>
                        <a:t>源系统维护人员（查看相关源系统日报）、数据质量管理员、</a:t>
                      </a:r>
                      <a:r>
                        <a:rPr lang="en-US" altLang="zh-CN" sz="1600" dirty="0" smtClean="0"/>
                        <a:t>ETL</a:t>
                      </a:r>
                      <a:r>
                        <a:rPr lang="zh-CN" altLang="en-US" sz="1600" dirty="0" smtClean="0"/>
                        <a:t>管理员、公司领导</a:t>
                      </a:r>
                      <a:endParaRPr lang="en-US" sz="1600" dirty="0" smtClean="0">
                        <a:latin typeface="微软雅黑" pitchFamily="34" charset="-122"/>
                        <a:ea typeface="微软雅黑" pitchFamily="34" charset="-122"/>
                      </a:endParaRPr>
                    </a:p>
                  </a:txBody>
                  <a:tcPr anchor="ctr"/>
                </a:tc>
              </a:tr>
            </a:tbl>
          </a:graphicData>
        </a:graphic>
      </p:graphicFrame>
    </p:spTree>
    <p:extLst>
      <p:ext uri="{BB962C8B-B14F-4D97-AF65-F5344CB8AC3E}">
        <p14:creationId xmlns="" xmlns:p14="http://schemas.microsoft.com/office/powerpoint/2010/main" val="135996869"/>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3"/>
          <p:cNvSpPr txBox="1">
            <a:spLocks noChangeArrowheads="1"/>
          </p:cNvSpPr>
          <p:nvPr/>
        </p:nvSpPr>
        <p:spPr bwMode="auto">
          <a:xfrm>
            <a:off x="771525" y="2233613"/>
            <a:ext cx="4808538" cy="185524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15187" tIns="57593" rIns="115187" bIns="57593">
            <a:spAutoFit/>
          </a:bodyPr>
          <a:lstStyle>
            <a:lvl1pPr eaLnBrk="0" hangingPunct="0">
              <a:defRPr sz="1900">
                <a:solidFill>
                  <a:schemeClr val="tx1"/>
                </a:solidFill>
                <a:latin typeface="Arial" pitchFamily="34" charset="0"/>
                <a:ea typeface="宋体" pitchFamily="2" charset="-122"/>
              </a:defRPr>
            </a:lvl1pPr>
            <a:lvl2pPr marL="742950" indent="-285750" eaLnBrk="0" hangingPunct="0">
              <a:defRPr sz="1900">
                <a:solidFill>
                  <a:schemeClr val="tx1"/>
                </a:solidFill>
                <a:latin typeface="Arial" pitchFamily="34" charset="0"/>
                <a:ea typeface="宋体" pitchFamily="2" charset="-122"/>
              </a:defRPr>
            </a:lvl2pPr>
            <a:lvl3pPr marL="1143000" indent="-228600" eaLnBrk="0" hangingPunct="0">
              <a:defRPr sz="1900">
                <a:solidFill>
                  <a:schemeClr val="tx1"/>
                </a:solidFill>
                <a:latin typeface="Arial" pitchFamily="34" charset="0"/>
                <a:ea typeface="宋体" pitchFamily="2" charset="-122"/>
              </a:defRPr>
            </a:lvl3pPr>
            <a:lvl4pPr marL="1600200" indent="-228600" eaLnBrk="0" hangingPunct="0">
              <a:defRPr sz="1900">
                <a:solidFill>
                  <a:schemeClr val="tx1"/>
                </a:solidFill>
                <a:latin typeface="Arial" pitchFamily="34" charset="0"/>
                <a:ea typeface="宋体" pitchFamily="2" charset="-122"/>
              </a:defRPr>
            </a:lvl4pPr>
            <a:lvl5pPr marL="2057400" indent="-228600" eaLnBrk="0" hangingPunct="0">
              <a:defRPr sz="19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19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19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19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1900">
                <a:solidFill>
                  <a:schemeClr val="tx1"/>
                </a:solidFill>
                <a:latin typeface="Arial" pitchFamily="34" charset="0"/>
                <a:ea typeface="宋体" pitchFamily="2" charset="-122"/>
              </a:defRPr>
            </a:lvl9pPr>
          </a:lstStyle>
          <a:p>
            <a:pPr eaLnBrk="1" hangingPunct="1"/>
            <a:r>
              <a:rPr lang="zh-CN" altLang="en-US" sz="6300">
                <a:solidFill>
                  <a:schemeClr val="bg1"/>
                </a:solidFill>
                <a:ea typeface="微软雅黑" pitchFamily="34" charset="-122"/>
              </a:rPr>
              <a:t>谢谢</a:t>
            </a:r>
            <a:r>
              <a:rPr lang="zh-CN" altLang="en-US" sz="6300">
                <a:solidFill>
                  <a:schemeClr val="bg1"/>
                </a:solidFill>
              </a:rPr>
              <a:t>！</a:t>
            </a:r>
          </a:p>
          <a:p>
            <a:pPr eaLnBrk="1" hangingPunct="1"/>
            <a:r>
              <a:rPr lang="en-US" altLang="zh-CN" sz="5000">
                <a:solidFill>
                  <a:schemeClr val="bg1"/>
                </a:solidFill>
              </a:rPr>
              <a:t>Thank you!</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1813" y="142875"/>
            <a:ext cx="8129587" cy="373063"/>
          </a:xfrm>
        </p:spPr>
        <p:txBody>
          <a:bodyPr/>
          <a:lstStyle/>
          <a:p>
            <a:pPr>
              <a:defRPr/>
            </a:pPr>
            <a:r>
              <a:rPr lang="zh-CN" altLang="en-US" dirty="0"/>
              <a:t>大数据分析平台总体架构</a:t>
            </a:r>
            <a:r>
              <a:rPr lang="en-US" altLang="zh-CN" dirty="0"/>
              <a:t>——</a:t>
            </a:r>
            <a:r>
              <a:rPr lang="zh-CN" altLang="en-US" dirty="0"/>
              <a:t>数据交换层</a:t>
            </a:r>
          </a:p>
        </p:txBody>
      </p:sp>
      <p:sp>
        <p:nvSpPr>
          <p:cNvPr id="27" name="圆角矩形 26"/>
          <p:cNvSpPr/>
          <p:nvPr/>
        </p:nvSpPr>
        <p:spPr bwMode="auto">
          <a:xfrm>
            <a:off x="5183186" y="3647673"/>
            <a:ext cx="5064808" cy="961041"/>
          </a:xfrm>
          <a:prstGeom prst="roundRect">
            <a:avLst>
              <a:gd name="adj" fmla="val 9992"/>
            </a:avLst>
          </a:prstGeom>
          <a:ln/>
        </p:spPr>
        <p:style>
          <a:lnRef idx="3">
            <a:schemeClr val="lt1"/>
          </a:lnRef>
          <a:fillRef idx="1">
            <a:schemeClr val="accent5"/>
          </a:fillRef>
          <a:effectRef idx="1">
            <a:schemeClr val="accent5"/>
          </a:effectRef>
          <a:fontRef idx="minor">
            <a:schemeClr val="lt1"/>
          </a:fontRef>
        </p:style>
        <p:txBody>
          <a:bodyPr anchor="ctr">
            <a:sp3d/>
          </a:bodyPr>
          <a:lstStyle/>
          <a:p>
            <a:pPr lvl="2"/>
            <a:endParaRPr lang="zh-CN" altLang="en-US" dirty="0"/>
          </a:p>
        </p:txBody>
      </p:sp>
      <p:sp>
        <p:nvSpPr>
          <p:cNvPr id="54" name="矩形 53"/>
          <p:cNvSpPr/>
          <p:nvPr/>
        </p:nvSpPr>
        <p:spPr>
          <a:xfrm>
            <a:off x="1293813" y="1773047"/>
            <a:ext cx="3168650" cy="4492426"/>
          </a:xfrm>
          <a:prstGeom prst="rect">
            <a:avLst/>
          </a:prstGeom>
          <a:noFill/>
          <a:ln>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latin typeface="+mn-ea"/>
            </a:endParaRPr>
          </a:p>
        </p:txBody>
      </p:sp>
      <p:sp>
        <p:nvSpPr>
          <p:cNvPr id="55" name="AutoShape 3"/>
          <p:cNvSpPr>
            <a:spLocks noChangeArrowheads="1"/>
          </p:cNvSpPr>
          <p:nvPr/>
        </p:nvSpPr>
        <p:spPr bwMode="auto">
          <a:xfrm>
            <a:off x="1568049" y="1544170"/>
            <a:ext cx="2606675" cy="504000"/>
          </a:xfrm>
          <a:prstGeom prst="roundRect">
            <a:avLst/>
          </a:prstGeom>
          <a:gradFill flip="none" rotWithShape="1">
            <a:gsLst>
              <a:gs pos="0">
                <a:srgbClr val="00DFF6"/>
              </a:gs>
              <a:gs pos="90000">
                <a:srgbClr val="002774"/>
              </a:gs>
            </a:gsLst>
            <a:lin ang="2700000" scaled="1"/>
            <a:tileRect/>
          </a:gradFill>
          <a:ln w="25400">
            <a:noFill/>
          </a:ln>
          <a:effectLst>
            <a:outerShdw blurRad="225425" dist="38100" dir="5220000" algn="ctr">
              <a:srgbClr val="000000">
                <a:alpha val="33000"/>
              </a:srgbClr>
            </a:outerShdw>
          </a:effectLst>
          <a:scene3d>
            <a:camera prst="orthographicFront"/>
            <a:lightRig rig="flat" dir="t"/>
          </a:scene3d>
          <a:sp3d contourW="19050">
            <a:bevelT prst="convex"/>
            <a:bevelB w="0" h="0"/>
            <a:contourClr>
              <a:srgbClr val="AFEAFF"/>
            </a:contourClr>
          </a:sp3d>
        </p:spPr>
        <p:style>
          <a:lnRef idx="1">
            <a:schemeClr val="accent2"/>
          </a:lnRef>
          <a:fillRef idx="3">
            <a:schemeClr val="accent2"/>
          </a:fillRef>
          <a:effectRef idx="2">
            <a:schemeClr val="accent2"/>
          </a:effectRef>
          <a:fontRef idx="minor">
            <a:schemeClr val="lt1"/>
          </a:fontRef>
        </p:style>
        <p:txBody>
          <a:bodyPr anchor="ctr">
            <a:sp3d/>
          </a:bodyPr>
          <a:lstStyle/>
          <a:p>
            <a:pPr algn="ctr" eaLnBrk="0" fontAlgn="ctr" hangingPunct="0">
              <a:spcBef>
                <a:spcPts val="0"/>
              </a:spcBef>
              <a:spcAft>
                <a:spcPts val="0"/>
              </a:spcAft>
              <a:buClr>
                <a:srgbClr val="FF0000"/>
              </a:buClr>
              <a:buSzPct val="70000"/>
              <a:defRPr/>
            </a:pPr>
            <a:r>
              <a:rPr lang="zh-CN" altLang="en-US" sz="1800" b="1" dirty="0">
                <a:solidFill>
                  <a:schemeClr val="bg1"/>
                </a:solidFill>
                <a:latin typeface="+mn-ea"/>
              </a:rPr>
              <a:t>数据交换层设计目标</a:t>
            </a:r>
            <a:endParaRPr lang="zh-CN" altLang="zh-CN" sz="1800" b="1" dirty="0">
              <a:solidFill>
                <a:schemeClr val="bg1"/>
              </a:solidFill>
              <a:latin typeface="+mn-ea"/>
            </a:endParaRPr>
          </a:p>
        </p:txBody>
      </p:sp>
      <p:sp>
        <p:nvSpPr>
          <p:cNvPr id="3" name="矩形 2"/>
          <p:cNvSpPr/>
          <p:nvPr/>
        </p:nvSpPr>
        <p:spPr>
          <a:xfrm>
            <a:off x="1125031" y="806748"/>
            <a:ext cx="9338182" cy="646331"/>
          </a:xfrm>
          <a:prstGeom prst="rect">
            <a:avLst/>
          </a:prstGeom>
        </p:spPr>
        <p:txBody>
          <a:bodyPr wrap="square">
            <a:spAutoFit/>
          </a:bodyPr>
          <a:lstStyle/>
          <a:p>
            <a:pPr algn="ctr"/>
            <a:r>
              <a:rPr lang="zh-CN" altLang="zh-CN" sz="1800" dirty="0">
                <a:latin typeface="+mn-ea"/>
                <a:ea typeface="+mn-ea"/>
              </a:rPr>
              <a:t>传输组件是根据数据源存储的不同分类而设计的，本质是通过分析数据存储结构和数据存储库的特点来针对性的设计工具，以追求卓越的性能</a:t>
            </a:r>
            <a:endParaRPr lang="zh-CN" altLang="en-US" sz="1800" dirty="0">
              <a:latin typeface="+mn-ea"/>
              <a:ea typeface="+mn-ea"/>
            </a:endParaRPr>
          </a:p>
        </p:txBody>
      </p:sp>
      <p:grpSp>
        <p:nvGrpSpPr>
          <p:cNvPr id="15387" name="组合 493"/>
          <p:cNvGrpSpPr>
            <a:grpSpLocks/>
          </p:cNvGrpSpPr>
          <p:nvPr/>
        </p:nvGrpSpPr>
        <p:grpSpPr bwMode="auto">
          <a:xfrm>
            <a:off x="1509713" y="2376086"/>
            <a:ext cx="2763837" cy="3600450"/>
            <a:chOff x="533400" y="1600200"/>
            <a:chExt cx="2974872" cy="3600200"/>
          </a:xfrm>
        </p:grpSpPr>
        <p:grpSp>
          <p:nvGrpSpPr>
            <p:cNvPr id="15392" name="组合 483"/>
            <p:cNvGrpSpPr>
              <a:grpSpLocks/>
            </p:cNvGrpSpPr>
            <p:nvPr/>
          </p:nvGrpSpPr>
          <p:grpSpPr bwMode="auto">
            <a:xfrm>
              <a:off x="533400" y="1600200"/>
              <a:ext cx="2971800" cy="685800"/>
              <a:chOff x="228600" y="1524000"/>
              <a:chExt cx="2971800" cy="685800"/>
            </a:xfrm>
          </p:grpSpPr>
          <p:sp>
            <p:nvSpPr>
              <p:cNvPr id="52" name="圆角矩形 51"/>
              <p:cNvSpPr/>
              <p:nvPr/>
            </p:nvSpPr>
            <p:spPr bwMode="auto">
              <a:xfrm>
                <a:off x="228600" y="1524000"/>
                <a:ext cx="2971800" cy="685800"/>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600" dirty="0">
                  <a:solidFill>
                    <a:schemeClr val="tx1"/>
                  </a:solidFill>
                  <a:latin typeface="+mn-ea"/>
                </a:endParaRPr>
              </a:p>
            </p:txBody>
          </p:sp>
          <p:sp>
            <p:nvSpPr>
              <p:cNvPr id="53" name="矩形 52"/>
              <p:cNvSpPr/>
              <p:nvPr/>
            </p:nvSpPr>
            <p:spPr>
              <a:xfrm>
                <a:off x="249105" y="1689088"/>
                <a:ext cx="2950950" cy="339701"/>
              </a:xfrm>
              <a:prstGeom prst="rect">
                <a:avLst/>
              </a:prstGeom>
            </p:spPr>
            <p:txBody>
              <a:bodyPr>
                <a:spAutoFit/>
              </a:bodyPr>
              <a:lstStyle/>
              <a:p>
                <a:pPr>
                  <a:defRPr/>
                </a:pPr>
                <a:r>
                  <a:rPr lang="zh-CN" altLang="en-US" sz="1600" dirty="0">
                    <a:solidFill>
                      <a:schemeClr val="accent2">
                        <a:lumMod val="50000"/>
                      </a:schemeClr>
                    </a:solidFill>
                    <a:latin typeface="+mn-ea"/>
                    <a:ea typeface="+mn-ea"/>
                  </a:rPr>
                  <a:t>保证数据在平台内</a:t>
                </a:r>
                <a:r>
                  <a:rPr lang="zh-CN" altLang="en-US" sz="1600" b="1" dirty="0">
                    <a:solidFill>
                      <a:schemeClr val="accent2">
                        <a:lumMod val="50000"/>
                      </a:schemeClr>
                    </a:solidFill>
                    <a:latin typeface="+mn-ea"/>
                    <a:ea typeface="+mn-ea"/>
                  </a:rPr>
                  <a:t>高速流转</a:t>
                </a:r>
              </a:p>
            </p:txBody>
          </p:sp>
        </p:grpSp>
        <p:grpSp>
          <p:nvGrpSpPr>
            <p:cNvPr id="15393" name="组合 484"/>
            <p:cNvGrpSpPr>
              <a:grpSpLocks/>
            </p:cNvGrpSpPr>
            <p:nvPr/>
          </p:nvGrpSpPr>
          <p:grpSpPr bwMode="auto">
            <a:xfrm>
              <a:off x="533400" y="2550225"/>
              <a:ext cx="2971800" cy="685800"/>
              <a:chOff x="228600" y="1524000"/>
              <a:chExt cx="2971800" cy="685800"/>
            </a:xfrm>
          </p:grpSpPr>
          <p:sp>
            <p:nvSpPr>
              <p:cNvPr id="50" name="圆角矩形 49"/>
              <p:cNvSpPr/>
              <p:nvPr/>
            </p:nvSpPr>
            <p:spPr bwMode="auto">
              <a:xfrm>
                <a:off x="228600" y="1524000"/>
                <a:ext cx="2971800" cy="685800"/>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600" dirty="0">
                  <a:solidFill>
                    <a:schemeClr val="tx1"/>
                  </a:solidFill>
                  <a:latin typeface="+mn-ea"/>
                </a:endParaRPr>
              </a:p>
            </p:txBody>
          </p:sp>
          <p:sp>
            <p:nvSpPr>
              <p:cNvPr id="51" name="矩形 50"/>
              <p:cNvSpPr/>
              <p:nvPr/>
            </p:nvSpPr>
            <p:spPr>
              <a:xfrm>
                <a:off x="305492" y="1675623"/>
                <a:ext cx="2848428" cy="339701"/>
              </a:xfrm>
              <a:prstGeom prst="rect">
                <a:avLst/>
              </a:prstGeom>
            </p:spPr>
            <p:txBody>
              <a:bodyPr wrap="none">
                <a:spAutoFit/>
              </a:bodyPr>
              <a:lstStyle/>
              <a:p>
                <a:pPr>
                  <a:defRPr/>
                </a:pPr>
                <a:r>
                  <a:rPr lang="zh-CN" altLang="en-US" sz="1600" dirty="0">
                    <a:solidFill>
                      <a:schemeClr val="accent2">
                        <a:lumMod val="50000"/>
                      </a:schemeClr>
                    </a:solidFill>
                    <a:latin typeface="+mn-ea"/>
                    <a:ea typeface="+mn-ea"/>
                  </a:rPr>
                  <a:t>保证数据交换过程中</a:t>
                </a:r>
                <a:r>
                  <a:rPr lang="zh-CN" altLang="en-US" sz="1600" b="1" dirty="0">
                    <a:solidFill>
                      <a:schemeClr val="accent2">
                        <a:lumMod val="50000"/>
                      </a:schemeClr>
                    </a:solidFill>
                    <a:latin typeface="+mn-ea"/>
                    <a:ea typeface="+mn-ea"/>
                  </a:rPr>
                  <a:t>不失真</a:t>
                </a:r>
              </a:p>
            </p:txBody>
          </p:sp>
        </p:grpSp>
        <p:grpSp>
          <p:nvGrpSpPr>
            <p:cNvPr id="15394" name="组合 487"/>
            <p:cNvGrpSpPr>
              <a:grpSpLocks/>
            </p:cNvGrpSpPr>
            <p:nvPr/>
          </p:nvGrpSpPr>
          <p:grpSpPr bwMode="auto">
            <a:xfrm>
              <a:off x="533400" y="3524000"/>
              <a:ext cx="2974872" cy="685800"/>
              <a:chOff x="228600" y="1524000"/>
              <a:chExt cx="2974872" cy="685800"/>
            </a:xfrm>
          </p:grpSpPr>
          <p:sp>
            <p:nvSpPr>
              <p:cNvPr id="48" name="圆角矩形 47"/>
              <p:cNvSpPr/>
              <p:nvPr/>
            </p:nvSpPr>
            <p:spPr bwMode="auto">
              <a:xfrm>
                <a:off x="228600" y="1524000"/>
                <a:ext cx="2971800" cy="685800"/>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eaLnBrk="0" fontAlgn="ctr" hangingPunct="0">
                  <a:spcBef>
                    <a:spcPts val="0"/>
                  </a:spcBef>
                  <a:spcAft>
                    <a:spcPts val="0"/>
                  </a:spcAft>
                  <a:buClr>
                    <a:srgbClr val="FF0000"/>
                  </a:buClr>
                  <a:buSzPct val="70000"/>
                  <a:tabLst>
                    <a:tab pos="136525" algn="l"/>
                  </a:tabLst>
                  <a:defRPr/>
                </a:pPr>
                <a:endParaRPr lang="zh-CN" altLang="en-US" sz="1600" dirty="0">
                  <a:solidFill>
                    <a:schemeClr val="tx1"/>
                  </a:solidFill>
                  <a:latin typeface="+mn-ea"/>
                </a:endParaRPr>
              </a:p>
            </p:txBody>
          </p:sp>
          <p:sp>
            <p:nvSpPr>
              <p:cNvPr id="49" name="矩形 48"/>
              <p:cNvSpPr/>
              <p:nvPr/>
            </p:nvSpPr>
            <p:spPr>
              <a:xfrm>
                <a:off x="249105" y="1711428"/>
                <a:ext cx="2954367" cy="338114"/>
              </a:xfrm>
              <a:prstGeom prst="rect">
                <a:avLst/>
              </a:prstGeom>
            </p:spPr>
            <p:txBody>
              <a:bodyPr>
                <a:spAutoFit/>
              </a:bodyPr>
              <a:lstStyle/>
              <a:p>
                <a:pPr>
                  <a:defRPr/>
                </a:pPr>
                <a:r>
                  <a:rPr lang="zh-CN" altLang="en-US" sz="1600" dirty="0">
                    <a:solidFill>
                      <a:schemeClr val="accent2">
                        <a:lumMod val="50000"/>
                      </a:schemeClr>
                    </a:solidFill>
                    <a:latin typeface="+mn-ea"/>
                    <a:ea typeface="+mn-ea"/>
                  </a:rPr>
                  <a:t>保证数据交换过程中</a:t>
                </a:r>
                <a:r>
                  <a:rPr lang="zh-CN" altLang="en-US" sz="1600" b="1" dirty="0">
                    <a:solidFill>
                      <a:schemeClr val="accent2">
                        <a:lumMod val="50000"/>
                      </a:schemeClr>
                    </a:solidFill>
                    <a:latin typeface="+mn-ea"/>
                    <a:ea typeface="+mn-ea"/>
                  </a:rPr>
                  <a:t>不丢失</a:t>
                </a:r>
              </a:p>
            </p:txBody>
          </p:sp>
        </p:grpSp>
        <p:grpSp>
          <p:nvGrpSpPr>
            <p:cNvPr id="15395" name="组合 490"/>
            <p:cNvGrpSpPr>
              <a:grpSpLocks/>
            </p:cNvGrpSpPr>
            <p:nvPr/>
          </p:nvGrpSpPr>
          <p:grpSpPr bwMode="auto">
            <a:xfrm>
              <a:off x="533400" y="4514600"/>
              <a:ext cx="2974872" cy="685800"/>
              <a:chOff x="228600" y="1524000"/>
              <a:chExt cx="2974872" cy="685800"/>
            </a:xfrm>
          </p:grpSpPr>
          <p:sp>
            <p:nvSpPr>
              <p:cNvPr id="46" name="圆角矩形 45"/>
              <p:cNvSpPr/>
              <p:nvPr/>
            </p:nvSpPr>
            <p:spPr bwMode="auto">
              <a:xfrm>
                <a:off x="228600" y="1524000"/>
                <a:ext cx="2971800" cy="685800"/>
              </a:xfrm>
              <a:prstGeom prst="roundRect">
                <a:avLst>
                  <a:gd name="adj" fmla="val 7848"/>
                </a:avLst>
              </a:prstGeom>
              <a:gradFill flip="none" rotWithShape="1">
                <a:gsLst>
                  <a:gs pos="30000">
                    <a:schemeClr val="bg1"/>
                  </a:gs>
                  <a:gs pos="100000">
                    <a:schemeClr val="bg1">
                      <a:lumMod val="75000"/>
                    </a:schemeClr>
                  </a:gs>
                </a:gsLst>
                <a:lin ang="2700000" scaled="1"/>
                <a:tileRect/>
              </a:gradFill>
              <a:ln w="38100">
                <a:gradFill>
                  <a:gsLst>
                    <a:gs pos="0">
                      <a:srgbClr val="00B0F0"/>
                    </a:gs>
                    <a:gs pos="100000">
                      <a:srgbClr val="002060"/>
                    </a:gs>
                  </a:gsLst>
                  <a:lin ang="5400000" scaled="0"/>
                </a:gradFill>
              </a:ln>
              <a:effectLst>
                <a:outerShdw blurRad="225425" dist="38100" dir="5220000" algn="ctr">
                  <a:srgbClr val="000000">
                    <a:alpha val="33000"/>
                  </a:srgbClr>
                </a:outerShdw>
              </a:effectLst>
              <a:scene3d>
                <a:camera prst="orthographicFront"/>
                <a:lightRig rig="flat" dir="t"/>
              </a:scene3d>
              <a:sp3d contourW="19050">
                <a:bevelT w="165100" h="127000" prst="artDeco"/>
                <a:bevelB w="0" h="0"/>
                <a:contourClr>
                  <a:schemeClr val="bg1"/>
                </a:contourClr>
              </a:sp3d>
            </p:spPr>
            <p:style>
              <a:lnRef idx="1">
                <a:schemeClr val="accent2"/>
              </a:lnRef>
              <a:fillRef idx="3">
                <a:schemeClr val="accent2"/>
              </a:fillRef>
              <a:effectRef idx="2">
                <a:schemeClr val="accent2"/>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buFont typeface="Wingdings" pitchFamily="2" charset="2"/>
                  <a:buChar char="n"/>
                  <a:tabLst>
                    <a:tab pos="136525" algn="l"/>
                  </a:tabLst>
                  <a:defRPr/>
                </a:pPr>
                <a:endParaRPr lang="zh-CN" altLang="en-US" sz="1600" dirty="0">
                  <a:solidFill>
                    <a:schemeClr val="tx1"/>
                  </a:solidFill>
                  <a:latin typeface="+mn-ea"/>
                </a:endParaRPr>
              </a:p>
            </p:txBody>
          </p:sp>
          <p:sp>
            <p:nvSpPr>
              <p:cNvPr id="47" name="矩形 46"/>
              <p:cNvSpPr/>
              <p:nvPr/>
            </p:nvSpPr>
            <p:spPr>
              <a:xfrm>
                <a:off x="228600" y="1706598"/>
                <a:ext cx="2974872" cy="338113"/>
              </a:xfrm>
              <a:prstGeom prst="rect">
                <a:avLst/>
              </a:prstGeom>
            </p:spPr>
            <p:txBody>
              <a:bodyPr>
                <a:spAutoFit/>
              </a:bodyPr>
              <a:lstStyle/>
              <a:p>
                <a:pPr>
                  <a:defRPr/>
                </a:pPr>
                <a:r>
                  <a:rPr lang="zh-CN" altLang="en-US" sz="1600" dirty="0">
                    <a:solidFill>
                      <a:schemeClr val="accent2">
                        <a:lumMod val="50000"/>
                      </a:schemeClr>
                    </a:solidFill>
                    <a:latin typeface="+mn-ea"/>
                    <a:ea typeface="+mn-ea"/>
                  </a:rPr>
                  <a:t>保证数据交换过程</a:t>
                </a:r>
                <a:r>
                  <a:rPr lang="zh-CN" altLang="en-US" sz="1600" b="1" dirty="0">
                    <a:solidFill>
                      <a:schemeClr val="accent2">
                        <a:lumMod val="50000"/>
                      </a:schemeClr>
                    </a:solidFill>
                    <a:latin typeface="+mn-ea"/>
                    <a:ea typeface="+mn-ea"/>
                  </a:rPr>
                  <a:t>安全可靠</a:t>
                </a:r>
              </a:p>
            </p:txBody>
          </p:sp>
        </p:grpSp>
      </p:grpSp>
      <p:sp>
        <p:nvSpPr>
          <p:cNvPr id="5" name="矩形 4"/>
          <p:cNvSpPr/>
          <p:nvPr/>
        </p:nvSpPr>
        <p:spPr bwMode="auto">
          <a:xfrm>
            <a:off x="5903516" y="2663823"/>
            <a:ext cx="1404000" cy="648000"/>
          </a:xfrm>
          <a:prstGeom prst="rect">
            <a:avLst/>
          </a:prstGeom>
          <a:ln/>
        </p:spPr>
        <p:style>
          <a:lnRef idx="3">
            <a:schemeClr val="lt1"/>
          </a:lnRef>
          <a:fillRef idx="1">
            <a:schemeClr val="accent5"/>
          </a:fillRef>
          <a:effectRef idx="1">
            <a:schemeClr val="accent5"/>
          </a:effectRef>
          <a:fontRef idx="minor">
            <a:schemeClr val="lt1"/>
          </a:fontRef>
        </p:style>
        <p:txBody>
          <a:bodyPr anchor="ctr">
            <a:sp3d/>
          </a:bodyPr>
          <a:lstStyle/>
          <a:p>
            <a:pPr algn="ctr"/>
            <a:r>
              <a:rPr lang="zh-CN" altLang="en-US" sz="1600" dirty="0">
                <a:solidFill>
                  <a:schemeClr val="tx1"/>
                </a:solidFill>
              </a:rPr>
              <a:t>数据</a:t>
            </a:r>
            <a:r>
              <a:rPr lang="zh-CN" altLang="en-US" sz="1600" dirty="0" smtClean="0">
                <a:solidFill>
                  <a:schemeClr val="tx1"/>
                </a:solidFill>
              </a:rPr>
              <a:t>区数据交换</a:t>
            </a:r>
            <a:r>
              <a:rPr lang="zh-CN" altLang="en-US" sz="1600" dirty="0">
                <a:solidFill>
                  <a:schemeClr val="tx1"/>
                </a:solidFill>
              </a:rPr>
              <a:t>组件</a:t>
            </a:r>
          </a:p>
        </p:txBody>
      </p:sp>
      <p:sp>
        <p:nvSpPr>
          <p:cNvPr id="58" name="矩形 57"/>
          <p:cNvSpPr/>
          <p:nvPr/>
        </p:nvSpPr>
        <p:spPr bwMode="auto">
          <a:xfrm>
            <a:off x="7373755" y="2663823"/>
            <a:ext cx="1404000" cy="648000"/>
          </a:xfrm>
          <a:prstGeom prst="rect">
            <a:avLst/>
          </a:prstGeom>
          <a:ln/>
        </p:spPr>
        <p:style>
          <a:lnRef idx="3">
            <a:schemeClr val="lt1"/>
          </a:lnRef>
          <a:fillRef idx="1">
            <a:schemeClr val="accent5"/>
          </a:fillRef>
          <a:effectRef idx="1">
            <a:schemeClr val="accent5"/>
          </a:effectRef>
          <a:fontRef idx="minor">
            <a:schemeClr val="lt1"/>
          </a:fontRef>
        </p:style>
        <p:txBody>
          <a:bodyPr anchor="ctr">
            <a:sp3d/>
          </a:bodyPr>
          <a:lstStyle/>
          <a:p>
            <a:pPr algn="ctr"/>
            <a:r>
              <a:rPr lang="zh-CN" altLang="en-US" sz="1600" dirty="0" smtClean="0">
                <a:solidFill>
                  <a:schemeClr val="tx1"/>
                </a:solidFill>
              </a:rPr>
              <a:t>数据库数据交换</a:t>
            </a:r>
            <a:r>
              <a:rPr lang="zh-CN" altLang="en-US" sz="1600" dirty="0">
                <a:solidFill>
                  <a:schemeClr val="tx1"/>
                </a:solidFill>
              </a:rPr>
              <a:t>组件</a:t>
            </a:r>
          </a:p>
        </p:txBody>
      </p:sp>
      <p:sp>
        <p:nvSpPr>
          <p:cNvPr id="59" name="矩形 58"/>
          <p:cNvSpPr/>
          <p:nvPr/>
        </p:nvSpPr>
        <p:spPr bwMode="auto">
          <a:xfrm>
            <a:off x="8843994" y="2663823"/>
            <a:ext cx="1404000" cy="648000"/>
          </a:xfrm>
          <a:prstGeom prst="rect">
            <a:avLst/>
          </a:prstGeom>
          <a:ln/>
        </p:spPr>
        <p:style>
          <a:lnRef idx="3">
            <a:schemeClr val="lt1"/>
          </a:lnRef>
          <a:fillRef idx="1">
            <a:schemeClr val="accent5"/>
          </a:fillRef>
          <a:effectRef idx="1">
            <a:schemeClr val="accent5"/>
          </a:effectRef>
          <a:fontRef idx="minor">
            <a:schemeClr val="lt1"/>
          </a:fontRef>
        </p:style>
        <p:txBody>
          <a:bodyPr anchor="ctr">
            <a:sp3d/>
          </a:bodyPr>
          <a:lstStyle/>
          <a:p>
            <a:pPr algn="ctr"/>
            <a:r>
              <a:rPr lang="zh-CN" altLang="en-US" sz="1600" dirty="0">
                <a:solidFill>
                  <a:schemeClr val="tx1"/>
                </a:solidFill>
              </a:rPr>
              <a:t>大数据交换组件</a:t>
            </a:r>
          </a:p>
        </p:txBody>
      </p:sp>
      <p:sp>
        <p:nvSpPr>
          <p:cNvPr id="60" name="圆角矩形 59"/>
          <p:cNvSpPr/>
          <p:nvPr/>
        </p:nvSpPr>
        <p:spPr bwMode="auto">
          <a:xfrm>
            <a:off x="7345001" y="5633612"/>
            <a:ext cx="2122184" cy="585969"/>
          </a:xfrm>
          <a:prstGeom prst="roundRect">
            <a:avLst>
              <a:gd name="adj" fmla="val 9992"/>
            </a:avLst>
          </a:prstGeom>
          <a:ln/>
        </p:spPr>
        <p:style>
          <a:lnRef idx="3">
            <a:schemeClr val="lt1"/>
          </a:lnRef>
          <a:fillRef idx="1">
            <a:schemeClr val="accent1"/>
          </a:fillRef>
          <a:effectRef idx="1">
            <a:schemeClr val="accent1"/>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tabLst>
                <a:tab pos="136525" algn="l"/>
              </a:tabLst>
              <a:defRPr/>
            </a:pPr>
            <a:r>
              <a:rPr lang="zh-CN" altLang="en-US" sz="1800" b="1" dirty="0" smtClean="0">
                <a:solidFill>
                  <a:schemeClr val="bg1"/>
                </a:solidFill>
                <a:latin typeface="+mn-ea"/>
              </a:rPr>
              <a:t>金融集团系统</a:t>
            </a:r>
            <a:endParaRPr lang="zh-CN" altLang="en-US" sz="1800" b="1" dirty="0">
              <a:solidFill>
                <a:schemeClr val="bg1"/>
              </a:solidFill>
              <a:latin typeface="+mn-ea"/>
            </a:endParaRPr>
          </a:p>
        </p:txBody>
      </p:sp>
      <p:sp>
        <p:nvSpPr>
          <p:cNvPr id="61" name="圆角矩形 60"/>
          <p:cNvSpPr/>
          <p:nvPr/>
        </p:nvSpPr>
        <p:spPr bwMode="auto">
          <a:xfrm>
            <a:off x="5183186" y="1544170"/>
            <a:ext cx="5064808" cy="756000"/>
          </a:xfrm>
          <a:prstGeom prst="roundRect">
            <a:avLst>
              <a:gd name="adj" fmla="val 9992"/>
            </a:avLst>
          </a:prstGeom>
          <a:ln/>
        </p:spPr>
        <p:style>
          <a:lnRef idx="0">
            <a:schemeClr val="accent5"/>
          </a:lnRef>
          <a:fillRef idx="3">
            <a:schemeClr val="accent5"/>
          </a:fillRef>
          <a:effectRef idx="3">
            <a:schemeClr val="accent5"/>
          </a:effectRef>
          <a:fontRef idx="minor">
            <a:schemeClr val="lt1"/>
          </a:fontRef>
        </p:style>
        <p:txBody>
          <a:bodyPr anchor="ctr">
            <a:sp3d/>
          </a:bodyPr>
          <a:lstStyle/>
          <a:p>
            <a:pPr marL="0" lvl="2" algn="ctr"/>
            <a:r>
              <a:rPr lang="zh-CN" altLang="en-US" dirty="0"/>
              <a:t>数据服务层</a:t>
            </a:r>
          </a:p>
        </p:txBody>
      </p:sp>
      <p:sp>
        <p:nvSpPr>
          <p:cNvPr id="62" name="圆角矩形 61"/>
          <p:cNvSpPr/>
          <p:nvPr/>
        </p:nvSpPr>
        <p:spPr bwMode="auto">
          <a:xfrm>
            <a:off x="9563213" y="4968880"/>
            <a:ext cx="684781" cy="1250702"/>
          </a:xfrm>
          <a:prstGeom prst="roundRect">
            <a:avLst>
              <a:gd name="adj" fmla="val 9992"/>
            </a:avLst>
          </a:prstGeom>
          <a:ln/>
        </p:spPr>
        <p:style>
          <a:lnRef idx="3">
            <a:schemeClr val="lt1"/>
          </a:lnRef>
          <a:fillRef idx="1">
            <a:schemeClr val="accent1"/>
          </a:fillRef>
          <a:effectRef idx="1">
            <a:schemeClr val="accent1"/>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tabLst>
                <a:tab pos="136525" algn="l"/>
              </a:tabLst>
              <a:defRPr/>
            </a:pPr>
            <a:r>
              <a:rPr lang="zh-CN" altLang="en-US" sz="1800" b="1" dirty="0">
                <a:solidFill>
                  <a:schemeClr val="bg1"/>
                </a:solidFill>
                <a:latin typeface="+mn-ea"/>
              </a:rPr>
              <a:t>外部大数据</a:t>
            </a:r>
          </a:p>
        </p:txBody>
      </p:sp>
      <p:cxnSp>
        <p:nvCxnSpPr>
          <p:cNvPr id="12" name="直接连接符 11"/>
          <p:cNvCxnSpPr/>
          <p:nvPr/>
        </p:nvCxnSpPr>
        <p:spPr bwMode="auto">
          <a:xfrm>
            <a:off x="6263681" y="3960417"/>
            <a:ext cx="0" cy="648000"/>
          </a:xfrm>
          <a:prstGeom prst="line">
            <a:avLst/>
          </a:prstGeom>
          <a:solidFill>
            <a:schemeClr val="accent1"/>
          </a:solidFill>
          <a:ln w="28575" cap="flat" cmpd="sng" algn="ctr">
            <a:solidFill>
              <a:schemeClr val="bg1"/>
            </a:solidFill>
            <a:prstDash val="solid"/>
            <a:round/>
            <a:headEnd type="none" w="med" len="med"/>
            <a:tailEnd type="none" w="med" len="med"/>
          </a:ln>
          <a:effectLst/>
        </p:spPr>
      </p:cxnSp>
      <p:cxnSp>
        <p:nvCxnSpPr>
          <p:cNvPr id="63" name="直接连接符 62"/>
          <p:cNvCxnSpPr/>
          <p:nvPr/>
        </p:nvCxnSpPr>
        <p:spPr bwMode="auto">
          <a:xfrm>
            <a:off x="7992473" y="3960417"/>
            <a:ext cx="0" cy="648000"/>
          </a:xfrm>
          <a:prstGeom prst="line">
            <a:avLst/>
          </a:prstGeom>
          <a:solidFill>
            <a:schemeClr val="accent1"/>
          </a:solidFill>
          <a:ln w="28575" cap="flat" cmpd="sng" algn="ctr">
            <a:solidFill>
              <a:schemeClr val="bg1"/>
            </a:solidFill>
            <a:prstDash val="solid"/>
            <a:round/>
            <a:headEnd type="none" w="med" len="med"/>
            <a:tailEnd type="none" w="med" len="med"/>
          </a:ln>
          <a:effectLst/>
        </p:spPr>
      </p:cxnSp>
      <p:sp>
        <p:nvSpPr>
          <p:cNvPr id="64" name="圆角矩形 63"/>
          <p:cNvSpPr/>
          <p:nvPr/>
        </p:nvSpPr>
        <p:spPr bwMode="auto">
          <a:xfrm>
            <a:off x="5183185" y="5633612"/>
            <a:ext cx="2122184" cy="585969"/>
          </a:xfrm>
          <a:prstGeom prst="roundRect">
            <a:avLst>
              <a:gd name="adj" fmla="val 9992"/>
            </a:avLst>
          </a:prstGeom>
          <a:ln/>
        </p:spPr>
        <p:style>
          <a:lnRef idx="3">
            <a:schemeClr val="lt1"/>
          </a:lnRef>
          <a:fillRef idx="1">
            <a:schemeClr val="accent1"/>
          </a:fillRef>
          <a:effectRef idx="1">
            <a:schemeClr val="accent1"/>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tabLst>
                <a:tab pos="136525" algn="l"/>
              </a:tabLst>
              <a:defRPr/>
            </a:pPr>
            <a:r>
              <a:rPr lang="zh-CN" altLang="en-US" sz="1800" b="1" dirty="0">
                <a:solidFill>
                  <a:schemeClr val="bg1"/>
                </a:solidFill>
                <a:latin typeface="+mn-ea"/>
              </a:rPr>
              <a:t>商城系统</a:t>
            </a:r>
          </a:p>
        </p:txBody>
      </p:sp>
      <p:sp>
        <p:nvSpPr>
          <p:cNvPr id="65" name="矩形 64"/>
          <p:cNvSpPr/>
          <p:nvPr/>
        </p:nvSpPr>
        <p:spPr>
          <a:xfrm>
            <a:off x="5253874" y="4032681"/>
            <a:ext cx="972000" cy="504000"/>
          </a:xfrm>
          <a:prstGeom prst="rect">
            <a:avLst/>
          </a:prstGeom>
        </p:spPr>
        <p:txBody>
          <a:bodyPr wrap="square" anchor="ctr">
            <a:spAutoFit/>
          </a:bodyPr>
          <a:lstStyle/>
          <a:p>
            <a:pPr algn="ctr"/>
            <a:r>
              <a:rPr lang="en-US" altLang="zh-CN" sz="1600" dirty="0" smtClean="0">
                <a:latin typeface="+mn-ea"/>
                <a:ea typeface="+mn-ea"/>
              </a:rPr>
              <a:t>Hadoop</a:t>
            </a:r>
            <a:r>
              <a:rPr lang="zh-CN" altLang="en-US" sz="1600" dirty="0" smtClean="0">
                <a:latin typeface="+mn-ea"/>
                <a:ea typeface="+mn-ea"/>
              </a:rPr>
              <a:t>元数据</a:t>
            </a:r>
            <a:endParaRPr lang="zh-CN" altLang="en-US" sz="1600" dirty="0">
              <a:latin typeface="+mn-ea"/>
              <a:ea typeface="+mn-ea"/>
            </a:endParaRPr>
          </a:p>
        </p:txBody>
      </p:sp>
      <p:sp>
        <p:nvSpPr>
          <p:cNvPr id="66" name="圆角矩形 65"/>
          <p:cNvSpPr/>
          <p:nvPr/>
        </p:nvSpPr>
        <p:spPr bwMode="auto">
          <a:xfrm>
            <a:off x="5183185" y="4969044"/>
            <a:ext cx="4284000" cy="396000"/>
          </a:xfrm>
          <a:prstGeom prst="roundRect">
            <a:avLst>
              <a:gd name="adj" fmla="val 9992"/>
            </a:avLst>
          </a:prstGeom>
          <a:ln/>
        </p:spPr>
        <p:style>
          <a:lnRef idx="3">
            <a:schemeClr val="lt1"/>
          </a:lnRef>
          <a:fillRef idx="1">
            <a:schemeClr val="accent1"/>
          </a:fillRef>
          <a:effectRef idx="1">
            <a:schemeClr val="accent1"/>
          </a:effectRef>
          <a:fontRef idx="minor">
            <a:schemeClr val="lt1"/>
          </a:fontRef>
        </p:style>
        <p:txBody>
          <a:bodyPr anchor="ctr">
            <a:sp3d/>
          </a:bodyPr>
          <a:lstStyle/>
          <a:p>
            <a:pPr marL="0" lvl="2" algn="ctr" eaLnBrk="0" fontAlgn="ctr" hangingPunct="0">
              <a:spcBef>
                <a:spcPts val="0"/>
              </a:spcBef>
              <a:spcAft>
                <a:spcPts val="0"/>
              </a:spcAft>
              <a:buClr>
                <a:srgbClr val="FF0000"/>
              </a:buClr>
              <a:buSzPct val="70000"/>
              <a:tabLst>
                <a:tab pos="136525" algn="l"/>
              </a:tabLst>
              <a:defRPr/>
            </a:pPr>
            <a:r>
              <a:rPr lang="zh-CN" altLang="en-US" sz="1800" b="1" dirty="0" smtClean="0">
                <a:solidFill>
                  <a:schemeClr val="bg1"/>
                </a:solidFill>
                <a:latin typeface="+mn-ea"/>
              </a:rPr>
              <a:t>云数据推送平台</a:t>
            </a:r>
            <a:endParaRPr lang="zh-CN" altLang="en-US" sz="1800" b="1" dirty="0">
              <a:solidFill>
                <a:schemeClr val="bg1"/>
              </a:solidFill>
              <a:latin typeface="+mn-ea"/>
            </a:endParaRPr>
          </a:p>
        </p:txBody>
      </p:sp>
      <p:cxnSp>
        <p:nvCxnSpPr>
          <p:cNvPr id="21" name="直接箭头连接符 20"/>
          <p:cNvCxnSpPr/>
          <p:nvPr/>
        </p:nvCxnSpPr>
        <p:spPr bwMode="auto">
          <a:xfrm flipV="1">
            <a:off x="6263681" y="5329209"/>
            <a:ext cx="0" cy="360000"/>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8" name="直接箭头连接符 67"/>
          <p:cNvCxnSpPr/>
          <p:nvPr/>
        </p:nvCxnSpPr>
        <p:spPr bwMode="auto">
          <a:xfrm flipV="1">
            <a:off x="8395098" y="5329209"/>
            <a:ext cx="0" cy="360000"/>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69" name="直接箭头连接符 68"/>
          <p:cNvCxnSpPr/>
          <p:nvPr/>
        </p:nvCxnSpPr>
        <p:spPr bwMode="auto">
          <a:xfrm flipV="1">
            <a:off x="7141665" y="4608879"/>
            <a:ext cx="0" cy="36000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0" name="直接箭头连接符 69"/>
          <p:cNvCxnSpPr/>
          <p:nvPr/>
        </p:nvCxnSpPr>
        <p:spPr bwMode="auto">
          <a:xfrm flipV="1">
            <a:off x="8712803" y="4608879"/>
            <a:ext cx="0" cy="360000"/>
          </a:xfrm>
          <a:prstGeom prst="straightConnector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4" name="直接箭头连接符 73"/>
          <p:cNvCxnSpPr/>
          <p:nvPr/>
        </p:nvCxnSpPr>
        <p:spPr bwMode="auto">
          <a:xfrm flipV="1">
            <a:off x="7704341" y="3312285"/>
            <a:ext cx="0" cy="36000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5" name="直接箭头连接符 74"/>
          <p:cNvCxnSpPr/>
          <p:nvPr/>
        </p:nvCxnSpPr>
        <p:spPr bwMode="auto">
          <a:xfrm flipV="1">
            <a:off x="8352638" y="3312021"/>
            <a:ext cx="0" cy="360000"/>
          </a:xfrm>
          <a:prstGeom prst="straightConnector1">
            <a:avLst/>
          </a:prstGeom>
          <a:ln>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76" name="直接箭头连接符 75"/>
          <p:cNvCxnSpPr/>
          <p:nvPr/>
        </p:nvCxnSpPr>
        <p:spPr bwMode="auto">
          <a:xfrm flipV="1">
            <a:off x="5718580" y="2303658"/>
            <a:ext cx="0" cy="1332000"/>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7" name="直接箭头连接符 76"/>
          <p:cNvCxnSpPr/>
          <p:nvPr/>
        </p:nvCxnSpPr>
        <p:spPr bwMode="auto">
          <a:xfrm flipV="1">
            <a:off x="6623846" y="2303658"/>
            <a:ext cx="0" cy="360000"/>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8" name="直接箭头连接符 77"/>
          <p:cNvCxnSpPr/>
          <p:nvPr/>
        </p:nvCxnSpPr>
        <p:spPr bwMode="auto">
          <a:xfrm flipV="1">
            <a:off x="8064506" y="2307574"/>
            <a:ext cx="0" cy="360000"/>
          </a:xfrm>
          <a:prstGeom prst="straightConnector1">
            <a:avLst/>
          </a:prstGeom>
          <a:ln>
            <a:headEnd type="arrow"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79" name="直接箭头连接符 78"/>
          <p:cNvCxnSpPr/>
          <p:nvPr/>
        </p:nvCxnSpPr>
        <p:spPr bwMode="auto">
          <a:xfrm flipV="1">
            <a:off x="9577199" y="2307574"/>
            <a:ext cx="0" cy="36000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44" name="肘形连接符 43"/>
          <p:cNvCxnSpPr>
            <a:stCxn id="62" idx="3"/>
            <a:endCxn id="59" idx="3"/>
          </p:cNvCxnSpPr>
          <p:nvPr/>
        </p:nvCxnSpPr>
        <p:spPr bwMode="auto">
          <a:xfrm flipV="1">
            <a:off x="10247994" y="2987823"/>
            <a:ext cx="12700" cy="2606408"/>
          </a:xfrm>
          <a:prstGeom prst="bentConnector3">
            <a:avLst>
              <a:gd name="adj1" fmla="val 1800000"/>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84" name="矩形 83"/>
          <p:cNvSpPr/>
          <p:nvPr/>
        </p:nvSpPr>
        <p:spPr>
          <a:xfrm>
            <a:off x="6372440" y="4032681"/>
            <a:ext cx="1548000" cy="504000"/>
          </a:xfrm>
          <a:prstGeom prst="rect">
            <a:avLst/>
          </a:prstGeom>
        </p:spPr>
        <p:txBody>
          <a:bodyPr wrap="square" anchor="ctr">
            <a:spAutoFit/>
          </a:bodyPr>
          <a:lstStyle/>
          <a:p>
            <a:pPr algn="ctr"/>
            <a:r>
              <a:rPr lang="zh-CN" altLang="en-US" sz="1600" dirty="0" smtClean="0">
                <a:latin typeface="+mn-ea"/>
                <a:ea typeface="+mn-ea"/>
              </a:rPr>
              <a:t>数据平台导入临时区</a:t>
            </a:r>
            <a:endParaRPr lang="zh-CN" altLang="en-US" sz="1600" dirty="0">
              <a:latin typeface="+mn-ea"/>
              <a:ea typeface="+mn-ea"/>
            </a:endParaRPr>
          </a:p>
        </p:txBody>
      </p:sp>
      <p:sp>
        <p:nvSpPr>
          <p:cNvPr id="85" name="矩形 84"/>
          <p:cNvSpPr/>
          <p:nvPr/>
        </p:nvSpPr>
        <p:spPr>
          <a:xfrm>
            <a:off x="7920440" y="4032681"/>
            <a:ext cx="1548000" cy="504000"/>
          </a:xfrm>
          <a:prstGeom prst="rect">
            <a:avLst/>
          </a:prstGeom>
        </p:spPr>
        <p:txBody>
          <a:bodyPr wrap="square" anchor="ctr">
            <a:spAutoFit/>
          </a:bodyPr>
          <a:lstStyle/>
          <a:p>
            <a:pPr algn="ctr"/>
            <a:r>
              <a:rPr lang="zh-CN" altLang="en-US" sz="1600" dirty="0" smtClean="0">
                <a:latin typeface="+mn-ea"/>
                <a:ea typeface="+mn-ea"/>
              </a:rPr>
              <a:t>数据平台导出临时区</a:t>
            </a:r>
            <a:endParaRPr lang="zh-CN" altLang="en-US" sz="1600" dirty="0">
              <a:latin typeface="+mn-ea"/>
              <a:ea typeface="+mn-ea"/>
            </a:endParaRPr>
          </a:p>
        </p:txBody>
      </p:sp>
      <p:sp>
        <p:nvSpPr>
          <p:cNvPr id="73" name="TextBox 72"/>
          <p:cNvSpPr txBox="1"/>
          <p:nvPr/>
        </p:nvSpPr>
        <p:spPr>
          <a:xfrm>
            <a:off x="5183186" y="3621863"/>
            <a:ext cx="4998219" cy="338554"/>
          </a:xfrm>
          <a:prstGeom prst="rect">
            <a:avLst/>
          </a:prstGeom>
          <a:noFill/>
        </p:spPr>
        <p:txBody>
          <a:bodyPr wrap="square" rtlCol="0" anchor="ctr">
            <a:spAutoFit/>
          </a:bodyPr>
          <a:lstStyle/>
          <a:p>
            <a:pPr algn="ctr"/>
            <a:r>
              <a:rPr lang="en-US" altLang="zh-CN" sz="1600" dirty="0" smtClean="0">
                <a:latin typeface="+mn-ea"/>
                <a:ea typeface="+mn-ea"/>
              </a:rPr>
              <a:t>NAS  </a:t>
            </a:r>
            <a:r>
              <a:rPr lang="zh-CN" altLang="en-US" sz="1600" dirty="0">
                <a:latin typeface="+mn-ea"/>
                <a:ea typeface="+mn-ea"/>
              </a:rPr>
              <a:t>存储</a:t>
            </a:r>
          </a:p>
        </p:txBody>
      </p:sp>
      <p:cxnSp>
        <p:nvCxnSpPr>
          <p:cNvPr id="81" name="直接连接符 80"/>
          <p:cNvCxnSpPr/>
          <p:nvPr/>
        </p:nvCxnSpPr>
        <p:spPr bwMode="auto">
          <a:xfrm>
            <a:off x="5183186" y="3960417"/>
            <a:ext cx="5064808" cy="0"/>
          </a:xfrm>
          <a:prstGeom prst="line">
            <a:avLst/>
          </a:prstGeom>
          <a:solidFill>
            <a:schemeClr val="accent1"/>
          </a:solidFill>
          <a:ln w="28575" cap="flat" cmpd="sng" algn="ctr">
            <a:solidFill>
              <a:schemeClr val="bg1"/>
            </a:solidFill>
            <a:prstDash val="solid"/>
            <a:round/>
            <a:headEnd type="none" w="med" len="med"/>
            <a:tailEnd type="none" w="med" len="med"/>
          </a:ln>
          <a:effectLst/>
        </p:spPr>
      </p:cxnSp>
      <p:cxnSp>
        <p:nvCxnSpPr>
          <p:cNvPr id="56" name="直接连接符 55"/>
          <p:cNvCxnSpPr/>
          <p:nvPr/>
        </p:nvCxnSpPr>
        <p:spPr bwMode="auto">
          <a:xfrm>
            <a:off x="9505166" y="3976020"/>
            <a:ext cx="0" cy="648000"/>
          </a:xfrm>
          <a:prstGeom prst="line">
            <a:avLst/>
          </a:prstGeom>
          <a:solidFill>
            <a:schemeClr val="accent1"/>
          </a:solidFill>
          <a:ln w="28575" cap="flat" cmpd="sng" algn="ctr">
            <a:solidFill>
              <a:schemeClr val="bg1"/>
            </a:solidFill>
            <a:prstDash val="solid"/>
            <a:round/>
            <a:headEnd type="none" w="med" len="med"/>
            <a:tailEnd type="none" w="med" len="med"/>
          </a:ln>
          <a:effectLst/>
        </p:spPr>
      </p:cxnSp>
      <p:sp>
        <p:nvSpPr>
          <p:cNvPr id="57" name="矩形 56"/>
          <p:cNvSpPr/>
          <p:nvPr/>
        </p:nvSpPr>
        <p:spPr>
          <a:xfrm>
            <a:off x="9467185" y="3970691"/>
            <a:ext cx="729940" cy="584775"/>
          </a:xfrm>
          <a:prstGeom prst="rect">
            <a:avLst/>
          </a:prstGeom>
        </p:spPr>
        <p:txBody>
          <a:bodyPr wrap="square" anchor="ctr">
            <a:spAutoFit/>
          </a:bodyPr>
          <a:lstStyle/>
          <a:p>
            <a:pPr algn="ctr"/>
            <a:r>
              <a:rPr lang="en-US" altLang="zh-CN" sz="1600" dirty="0" smtClean="0">
                <a:latin typeface="+mn-ea"/>
                <a:ea typeface="+mn-ea"/>
              </a:rPr>
              <a:t>ETL</a:t>
            </a:r>
            <a:r>
              <a:rPr lang="zh-CN" altLang="en-US" sz="1600" dirty="0" smtClean="0">
                <a:latin typeface="+mn-ea"/>
                <a:ea typeface="+mn-ea"/>
              </a:rPr>
              <a:t>程序区</a:t>
            </a:r>
            <a:endParaRPr lang="zh-CN" altLang="en-US" sz="1600" dirty="0">
              <a:latin typeface="+mn-ea"/>
              <a:ea typeface="+mn-ea"/>
            </a:endParaRPr>
          </a:p>
        </p:txBody>
      </p:sp>
    </p:spTree>
    <p:extLst>
      <p:ext uri="{BB962C8B-B14F-4D97-AF65-F5344CB8AC3E}">
        <p14:creationId xmlns="" xmlns:p14="http://schemas.microsoft.com/office/powerpoint/2010/main" val="1409679645"/>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WP0Jx1TiREmXvpysqmhiSg"/>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WP0Jx1TiREmXvpysqmhiS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WP0Jx1TiREmXvpysqmhiSg"/>
</p:tagLst>
</file>

<file path=ppt/tags/tag4.xml><?xml version="1.0" encoding="utf-8"?>
<p:tagLst xmlns:a="http://schemas.openxmlformats.org/drawingml/2006/main" xmlns:r="http://schemas.openxmlformats.org/officeDocument/2006/relationships" xmlns:p="http://schemas.openxmlformats.org/presentationml/2006/main">
  <p:tag name="STYLE" val="AcnBodyText"/>
  <p:tag name="DATE" val="2008-09-19 11:04:50"/>
</p:tagLst>
</file>

<file path=ppt/tags/tag5.xml><?xml version="1.0" encoding="utf-8"?>
<p:tagLst xmlns:a="http://schemas.openxmlformats.org/drawingml/2006/main" xmlns:r="http://schemas.openxmlformats.org/officeDocument/2006/relationships" xmlns:p="http://schemas.openxmlformats.org/presentationml/2006/main">
  <p:tag name="STYLE" val="AcnBodyText"/>
  <p:tag name="DATE" val="2008-09-19 11:04:50"/>
</p:tagLst>
</file>

<file path=ppt/tags/tag6.xml><?xml version="1.0" encoding="utf-8"?>
<p:tagLst xmlns:a="http://schemas.openxmlformats.org/drawingml/2006/main" xmlns:r="http://schemas.openxmlformats.org/officeDocument/2006/relationships" xmlns:p="http://schemas.openxmlformats.org/presentationml/2006/main">
  <p:tag name="STYLE" val="AcnBodyText"/>
  <p:tag name="DATE" val="2008-09-19 11:04:50"/>
</p:tagLst>
</file>

<file path=ppt/tags/tag7.xml><?xml version="1.0" encoding="utf-8"?>
<p:tagLst xmlns:a="http://schemas.openxmlformats.org/drawingml/2006/main" xmlns:r="http://schemas.openxmlformats.org/officeDocument/2006/relationships" xmlns:p="http://schemas.openxmlformats.org/presentationml/2006/main">
  <p:tag name="STYLE" val="AcnBodyText"/>
  <p:tag name="DATE" val="2008-09-05 14:24:41"/>
</p:tagLst>
</file>

<file path=ppt/tags/tag8.xml><?xml version="1.0" encoding="utf-8"?>
<p:tagLst xmlns:a="http://schemas.openxmlformats.org/drawingml/2006/main" xmlns:r="http://schemas.openxmlformats.org/officeDocument/2006/relationships" xmlns:p="http://schemas.openxmlformats.org/presentationml/2006/main">
  <p:tag name="STYLE" val="AcnBodyText"/>
  <p:tag name="DATE" val="2008-09-05 14:24:41"/>
</p:tagLst>
</file>

<file path=ppt/tags/tag9.xml><?xml version="1.0" encoding="utf-8"?>
<p:tagLst xmlns:a="http://schemas.openxmlformats.org/drawingml/2006/main" xmlns:r="http://schemas.openxmlformats.org/officeDocument/2006/relationships" xmlns:p="http://schemas.openxmlformats.org/presentationml/2006/main">
  <p:tag name="STYLE" val="AcnBodyText"/>
  <p:tag name="DATE" val="2008-09-05 14:24:41"/>
</p:tagLst>
</file>

<file path=ppt/theme/theme1.xml><?xml version="1.0" encoding="utf-8"?>
<a:theme xmlns:a="http://schemas.openxmlformats.org/drawingml/2006/main" name="自定义设计方案">
  <a:themeElements>
    <a:clrScheme name="自定义设计方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自定义设计方案">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9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9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自定义设计方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自定义设计方案">
  <a:themeElements>
    <a:clrScheme name="1_自定义设计方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_自定义设计方案">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9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9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1_自定义设计方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2_自定义设计方案">
  <a:themeElements>
    <a:clrScheme name="2_自定义设计方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自定义设计方案">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9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9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2_自定义设计方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6_Office 主题">
  <a:themeElements>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6_Office 主题">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9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ctr"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sz="19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extraClrScheme>
      <a:clrScheme name="6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157276258</TotalTime>
  <Pages>0</Pages>
  <Words>12909</Words>
  <Characters>0</Characters>
  <Application>Microsoft Office PowerPoint</Application>
  <DocSecurity>0</DocSecurity>
  <PresentationFormat>自定义</PresentationFormat>
  <Lines>0</Lines>
  <Paragraphs>1975</Paragraphs>
  <Slides>82</Slides>
  <Notes>0</Notes>
  <HiddenSlides>0</HiddenSlides>
  <MMClips>0</MMClips>
  <ScaleCrop>false</ScaleCrop>
  <HeadingPairs>
    <vt:vector size="6" baseType="variant">
      <vt:variant>
        <vt:lpstr>主题</vt:lpstr>
      </vt:variant>
      <vt:variant>
        <vt:i4>4</vt:i4>
      </vt:variant>
      <vt:variant>
        <vt:lpstr>嵌入 OLE 服务器</vt:lpstr>
      </vt:variant>
      <vt:variant>
        <vt:i4>1</vt:i4>
      </vt:variant>
      <vt:variant>
        <vt:lpstr>幻灯片标题</vt:lpstr>
      </vt:variant>
      <vt:variant>
        <vt:i4>82</vt:i4>
      </vt:variant>
    </vt:vector>
  </HeadingPairs>
  <TitlesOfParts>
    <vt:vector size="87" baseType="lpstr">
      <vt:lpstr>自定义设计方案</vt:lpstr>
      <vt:lpstr>1_自定义设计方案</vt:lpstr>
      <vt:lpstr>2_自定义设计方案</vt:lpstr>
      <vt:lpstr>6_Office 主题</vt:lpstr>
      <vt:lpstr>Chart</vt:lpstr>
      <vt:lpstr>幻灯片 1</vt:lpstr>
      <vt:lpstr>议程</vt:lpstr>
      <vt:lpstr>金融集团管理分析类应用建设现状基本分析</vt:lpstr>
      <vt:lpstr>大数据分析平台建设目标</vt:lpstr>
      <vt:lpstr>大数据分析平台建设预期收益</vt:lpstr>
      <vt:lpstr>议程</vt:lpstr>
      <vt:lpstr>大数据分析平台总体架构</vt:lpstr>
      <vt:lpstr>大数据分析平台总体架构——数据产生层</vt:lpstr>
      <vt:lpstr>大数据分析平台总体架构——数据交换层</vt:lpstr>
      <vt:lpstr>大数据分析平台总体架构——数据交换层NAS存储</vt:lpstr>
      <vt:lpstr>大数据分析平台总体架构——数据交换层大数据交换组件</vt:lpstr>
      <vt:lpstr>大数据分析平台总体架构——数据交换层数据库数据交换组件</vt:lpstr>
      <vt:lpstr>大数据分析平台总体架构——数据交换层数据区数据交换组件</vt:lpstr>
      <vt:lpstr>大数据分析平台总体架构——流程调度层批量处理流程</vt:lpstr>
      <vt:lpstr>大数据分析平台总体架构——流程调度层实时数据处理流程</vt:lpstr>
      <vt:lpstr>大数据分析平台总体架构——流程调度层归档数据处理流程</vt:lpstr>
      <vt:lpstr>大数据分析平台总体架构——数据存储层</vt:lpstr>
      <vt:lpstr>大数据分析平台总体架构——数据存储层（续）</vt:lpstr>
      <vt:lpstr>大数据分析平台总体架构——数据存储层（续）</vt:lpstr>
      <vt:lpstr>大数据分析平台总体架构——数据存储层（续）</vt:lpstr>
      <vt:lpstr>大数据分析平台总体架构——数据存储层（续）</vt:lpstr>
      <vt:lpstr>大数据分析平台总体架构——数据存储层数据流</vt:lpstr>
      <vt:lpstr>大数据分析平台总体架构——数据应用层</vt:lpstr>
      <vt:lpstr>大数据分析平台总体架构——平台发展不同阶段对应应用</vt:lpstr>
      <vt:lpstr>大数据分析平台总体架构——管理分析类应用</vt:lpstr>
      <vt:lpstr>大数据分析平台总体架构——数据访问层</vt:lpstr>
      <vt:lpstr>大数据分析平台总体架构——数据管控层</vt:lpstr>
      <vt:lpstr>大数据分析平台总体架构——数据管控体系内部运转机制</vt:lpstr>
      <vt:lpstr>大数据分析平台总体架构——数据管控组织</vt:lpstr>
      <vt:lpstr>大数据分析平台总体架构——数据标准管理</vt:lpstr>
      <vt:lpstr>大数据分析平台总体架构——数据质量管理</vt:lpstr>
      <vt:lpstr>大数据分析平台总体架构——元数据管理</vt:lpstr>
      <vt:lpstr>大数据分析平台总体架构——数据安全管理</vt:lpstr>
      <vt:lpstr>大数据分析平台总体架构——高阶工作流程</vt:lpstr>
      <vt:lpstr>大数据分析平台总体架构——数据管控平台</vt:lpstr>
      <vt:lpstr>大数据分析平台总体产品框架</vt:lpstr>
      <vt:lpstr>议程</vt:lpstr>
      <vt:lpstr>大数据分析平台演进路线</vt:lpstr>
      <vt:lpstr>大数据分析平台演进说明——基础数据平台</vt:lpstr>
      <vt:lpstr>大数据分析平台演进说明——数据管控</vt:lpstr>
      <vt:lpstr>大数据分析平台演进说明——应用体系</vt:lpstr>
      <vt:lpstr>议程</vt:lpstr>
      <vt:lpstr>金融大数据分析平台一期架构</vt:lpstr>
      <vt:lpstr>数据交换平台 — 平台逻辑架构</vt:lpstr>
      <vt:lpstr>数据交换平台 — 参与方责任划分</vt:lpstr>
      <vt:lpstr>数据交换平台 — 业务系统数据抽取实现方式</vt:lpstr>
      <vt:lpstr>数据交换平台 — 平台部署架构</vt:lpstr>
      <vt:lpstr>流程调度平台 — 平台逻辑架构</vt:lpstr>
      <vt:lpstr>流程调度平台 — 流程调度元数据</vt:lpstr>
      <vt:lpstr>流程调度平台 — 任务调度引擎</vt:lpstr>
      <vt:lpstr>流程调度平台 — 集群可靠性和可扩展性</vt:lpstr>
      <vt:lpstr>流程调度平台 — 平台部署架构</vt:lpstr>
      <vt:lpstr>基础计算平台 — 平台逻辑架构</vt:lpstr>
      <vt:lpstr>基础计算平台 — 临时数据区</vt:lpstr>
      <vt:lpstr>基础计算平台 — 贴源数据区</vt:lpstr>
      <vt:lpstr>基础计算平台 — 汇总数据区</vt:lpstr>
      <vt:lpstr>基础计算平台 —平台部署架构</vt:lpstr>
      <vt:lpstr>基础计算平台 —平台网络拓扑</vt:lpstr>
      <vt:lpstr>管理分析平台 — 平台逻辑架构</vt:lpstr>
      <vt:lpstr>管理分析平台 — 安全管理</vt:lpstr>
      <vt:lpstr>大数据分析平台物理架构</vt:lpstr>
      <vt:lpstr>大数据分析平台一期硬件配置</vt:lpstr>
      <vt:lpstr>大数据分析平台一期硬件配置（续）</vt:lpstr>
      <vt:lpstr>大数据分析平台一期硬件配置（续）</vt:lpstr>
      <vt:lpstr>大数据分析平台一期软件清单</vt:lpstr>
      <vt:lpstr>议程</vt:lpstr>
      <vt:lpstr>数据质量管理平台技术架构</vt:lpstr>
      <vt:lpstr>数据质量检查执行服务</vt:lpstr>
      <vt:lpstr>检查规则执行服务检查点1</vt:lpstr>
      <vt:lpstr>检查规则执行服务检查点2</vt:lpstr>
      <vt:lpstr>检查规则执行服务检查点3</vt:lpstr>
      <vt:lpstr>检查规则执行服务检查点4.1</vt:lpstr>
      <vt:lpstr>检查规则执行服务检查点4.2</vt:lpstr>
      <vt:lpstr>数据质量管理分析报告生成服务</vt:lpstr>
      <vt:lpstr>数据质量管理分析报告指标定义</vt:lpstr>
      <vt:lpstr>分析报告生成服务：源系统数据交换质量日报</vt:lpstr>
      <vt:lpstr>分析报告生成服务：数据质量汇总日报</vt:lpstr>
      <vt:lpstr>分析报告生成服务：数据质量汇总月报</vt:lpstr>
      <vt:lpstr>数据质量管理元信息库</vt:lpstr>
      <vt:lpstr>检查规则配置管理</vt:lpstr>
      <vt:lpstr>数据质量管理分析报告展现</vt:lpstr>
      <vt:lpstr>幻灯片 82</vt:lpstr>
    </vt:vector>
  </TitlesOfParts>
  <Company>360buy</Company>
  <LinksUpToDate>false</LinksUpToDate>
  <CharactersWithSpaces>0</CharactersWithSpaces>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Kaisong Lai</dc:creator>
  <cp:lastModifiedBy>boccfc</cp:lastModifiedBy>
  <cp:revision>1250</cp:revision>
  <cp:lastPrinted>1899-12-30T00:00:00Z</cp:lastPrinted>
  <dcterms:created xsi:type="dcterms:W3CDTF">2011-06-28T02:08:00Z</dcterms:created>
  <dcterms:modified xsi:type="dcterms:W3CDTF">2017-11-07T03:10:54Z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2052-6.6.0.2671</vt:lpwstr>
  </property>
</Properties>
</file>